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1"/>
    <p:sldMasterId id="2147484342" r:id="rId2"/>
  </p:sldMasterIdLst>
  <p:notesMasterIdLst>
    <p:notesMasterId r:id="rId41"/>
  </p:notesMasterIdLst>
  <p:sldIdLst>
    <p:sldId id="256" r:id="rId3"/>
    <p:sldId id="258" r:id="rId4"/>
    <p:sldId id="281" r:id="rId5"/>
    <p:sldId id="273" r:id="rId6"/>
    <p:sldId id="275" r:id="rId7"/>
    <p:sldId id="257" r:id="rId8"/>
    <p:sldId id="261" r:id="rId9"/>
    <p:sldId id="262" r:id="rId10"/>
    <p:sldId id="290" r:id="rId11"/>
    <p:sldId id="280" r:id="rId12"/>
    <p:sldId id="263" r:id="rId13"/>
    <p:sldId id="291" r:id="rId14"/>
    <p:sldId id="284" r:id="rId15"/>
    <p:sldId id="285" r:id="rId16"/>
    <p:sldId id="264" r:id="rId17"/>
    <p:sldId id="294" r:id="rId18"/>
    <p:sldId id="282" r:id="rId19"/>
    <p:sldId id="288" r:id="rId20"/>
    <p:sldId id="276" r:id="rId21"/>
    <p:sldId id="278" r:id="rId22"/>
    <p:sldId id="283" r:id="rId23"/>
    <p:sldId id="271" r:id="rId24"/>
    <p:sldId id="286" r:id="rId25"/>
    <p:sldId id="265" r:id="rId26"/>
    <p:sldId id="287" r:id="rId27"/>
    <p:sldId id="266" r:id="rId28"/>
    <p:sldId id="267" r:id="rId29"/>
    <p:sldId id="295" r:id="rId30"/>
    <p:sldId id="289" r:id="rId31"/>
    <p:sldId id="269" r:id="rId32"/>
    <p:sldId id="292" r:id="rId33"/>
    <p:sldId id="293" r:id="rId34"/>
    <p:sldId id="297" r:id="rId35"/>
    <p:sldId id="298" r:id="rId36"/>
    <p:sldId id="299" r:id="rId37"/>
    <p:sldId id="270" r:id="rId38"/>
    <p:sldId id="277"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BA0"/>
    <a:srgbClr val="893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12"/>
    <p:restoredTop sz="96291"/>
  </p:normalViewPr>
  <p:slideViewPr>
    <p:cSldViewPr snapToGrid="0" snapToObjects="1">
      <p:cViewPr varScale="1">
        <p:scale>
          <a:sx n="99" d="100"/>
          <a:sy n="99" d="100"/>
        </p:scale>
        <p:origin x="192" y="5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F18571-DE8A-8945-B94E-0EEDFDD3A3DF}" type="datetimeFigureOut">
              <a:rPr lang="en-US" smtClean="0"/>
              <a:t>10/17/16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B58870-DB0B-FA47-95FE-D5EA3394E34A}" type="slidenum">
              <a:rPr lang="en-US" smtClean="0"/>
              <a:t>‹#›</a:t>
            </a:fld>
            <a:endParaRPr lang="en-US"/>
          </a:p>
        </p:txBody>
      </p:sp>
    </p:spTree>
    <p:extLst>
      <p:ext uri="{BB962C8B-B14F-4D97-AF65-F5344CB8AC3E}">
        <p14:creationId xmlns:p14="http://schemas.microsoft.com/office/powerpoint/2010/main" val="42366635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Flip-chart</a:t>
            </a:r>
            <a:r>
              <a:rPr lang="en-US" baseline="0" dirty="0" smtClean="0"/>
              <a:t> exercise. SNPs, </a:t>
            </a:r>
            <a:r>
              <a:rPr lang="en-US" baseline="0" dirty="0" err="1" smtClean="0"/>
              <a:t>indels</a:t>
            </a:r>
            <a:r>
              <a:rPr lang="en-US" baseline="0" dirty="0" smtClean="0"/>
              <a:t>, gene presence/absence, mobile element presence/absence, core genome, accessory genome, pan genome, structural variation, copy number variants, inversions, translocations, </a:t>
            </a:r>
            <a:r>
              <a:rPr lang="en-US" baseline="0" dirty="0" err="1" smtClean="0"/>
              <a:t>minisatellites</a:t>
            </a:r>
            <a:r>
              <a:rPr lang="en-US" baseline="0" dirty="0" smtClean="0"/>
              <a:t>, microsatellites</a:t>
            </a:r>
          </a:p>
          <a:p>
            <a:endParaRPr lang="en-US" baseline="0" dirty="0" smtClean="0"/>
          </a:p>
          <a:p>
            <a:r>
              <a:rPr lang="en-US" baseline="0" dirty="0" smtClean="0"/>
              <a:t>Mutation, horizontal gene transfer, homologous, non-homologous, transduction/transformation/conjugation, within-species, between-species, even between domains</a:t>
            </a:r>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7</a:t>
            </a:fld>
            <a:endParaRPr lang="en-US"/>
          </a:p>
        </p:txBody>
      </p:sp>
    </p:spTree>
    <p:extLst>
      <p:ext uri="{BB962C8B-B14F-4D97-AF65-F5344CB8AC3E}">
        <p14:creationId xmlns:p14="http://schemas.microsoft.com/office/powerpoint/2010/main" val="18744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18231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204780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157175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181753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dirty="0" smtClean="0"/>
              <a:t>So</a:t>
            </a:r>
            <a:r>
              <a:rPr lang="en-GB" baseline="0" dirty="0" smtClean="0"/>
              <a:t> we reassessed the locus specific effects by assigning variants to lineages according to the PC to which they were most correlated, and comparing the significance of variants within lineages. This showed that far, and variants in LD with far, accounted for the strongest signals within PCs 6 and 9.</a:t>
            </a:r>
            <a:endParaRPr dirty="0"/>
          </a:p>
        </p:txBody>
      </p:sp>
    </p:spTree>
    <p:extLst>
      <p:ext uri="{BB962C8B-B14F-4D97-AF65-F5344CB8AC3E}">
        <p14:creationId xmlns:p14="http://schemas.microsoft.com/office/powerpoint/2010/main" val="1641932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dirty="0" smtClean="0"/>
              <a:t>After controlling for population structure, both the</a:t>
            </a:r>
            <a:r>
              <a:rPr lang="en-GB" baseline="0" dirty="0" smtClean="0"/>
              <a:t> combined SNP and </a:t>
            </a:r>
            <a:r>
              <a:rPr lang="en-GB" baseline="0" dirty="0" err="1" smtClean="0"/>
              <a:t>pangenome</a:t>
            </a:r>
            <a:r>
              <a:rPr lang="en-GB" baseline="0" dirty="0" smtClean="0"/>
              <a:t> results and the </a:t>
            </a:r>
            <a:r>
              <a:rPr lang="en-GB" baseline="0" dirty="0" err="1" smtClean="0"/>
              <a:t>kmer</a:t>
            </a:r>
            <a:r>
              <a:rPr lang="en-GB" baseline="0" dirty="0" smtClean="0"/>
              <a:t> results were correct is 25/26 cases. We have defined correct as the most significant result being either the causal mechanism, or a gene found in close physical linkage with a causal mechanism.</a:t>
            </a:r>
          </a:p>
          <a:p>
            <a:pPr lvl="0" rtl="0">
              <a:spcBef>
                <a:spcPts val="0"/>
              </a:spcBef>
              <a:buNone/>
            </a:pPr>
            <a:endParaRPr lang="en-GB" baseline="0" dirty="0" smtClean="0"/>
          </a:p>
          <a:p>
            <a:pPr lvl="0" rtl="0">
              <a:spcBef>
                <a:spcPts val="0"/>
              </a:spcBef>
              <a:buNone/>
            </a:pPr>
            <a:r>
              <a:rPr lang="en-GB" baseline="0" dirty="0" smtClean="0"/>
              <a:t>Genuine resistance-conferring variants were detected in all but one study.</a:t>
            </a:r>
          </a:p>
          <a:p>
            <a:pPr lvl="0" rtl="0">
              <a:spcBef>
                <a:spcPts val="0"/>
              </a:spcBef>
              <a:buNone/>
            </a:pPr>
            <a:endParaRPr lang="en-GB" baseline="0" dirty="0" smtClean="0"/>
          </a:p>
          <a:p>
            <a:pPr lvl="0" rtl="0">
              <a:spcBef>
                <a:spcPts val="0"/>
              </a:spcBef>
              <a:buNone/>
            </a:pPr>
            <a:r>
              <a:rPr lang="en-GB" baseline="0" dirty="0" smtClean="0"/>
              <a:t>However, these results also reflect extraordinary selection pressures exerted by antimicrobials. High </a:t>
            </a:r>
            <a:r>
              <a:rPr lang="en-GB" baseline="0" dirty="0" err="1" smtClean="0"/>
              <a:t>homoplasy</a:t>
            </a:r>
            <a:r>
              <a:rPr lang="en-GB" baseline="0" dirty="0" smtClean="0"/>
              <a:t> at resistance-conferring loci caused by repeat mutation and recombination break down LD, assisting mapping.</a:t>
            </a:r>
          </a:p>
        </p:txBody>
      </p:sp>
    </p:spTree>
    <p:extLst>
      <p:ext uri="{BB962C8B-B14F-4D97-AF65-F5344CB8AC3E}">
        <p14:creationId xmlns:p14="http://schemas.microsoft.com/office/powerpoint/2010/main" val="164787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Ciprofloxacin resistance conferred by a point mutation in DNA </a:t>
            </a:r>
            <a:r>
              <a:rPr lang="en-US" dirty="0" err="1" smtClean="0"/>
              <a:t>gyrase</a:t>
            </a:r>
            <a:r>
              <a:rPr lang="en-US" dirty="0" smtClean="0"/>
              <a:t> subunit A </a:t>
            </a:r>
            <a:r>
              <a:rPr lang="en-US" dirty="0" err="1" smtClean="0"/>
              <a:t>gyrA</a:t>
            </a:r>
            <a:r>
              <a:rPr lang="en-US" dirty="0" smtClean="0"/>
              <a:t>. Mechanism: prevent competitive binding of the antibiotic, allowing replication/transcription to continue</a:t>
            </a:r>
          </a:p>
          <a:p>
            <a:endParaRPr lang="en-US" dirty="0" smtClean="0"/>
          </a:p>
          <a:p>
            <a:r>
              <a:rPr lang="en-US" dirty="0" smtClean="0"/>
              <a:t>Beta-lactam resistance conferred</a:t>
            </a:r>
            <a:r>
              <a:rPr lang="en-US" baseline="0" dirty="0" smtClean="0"/>
              <a:t> by presence of beta-lactamases. Mechanism: hydrolysis of the antibiotic’s beta-lactam ring, preventing inhibition of cell wall synthesis</a:t>
            </a:r>
          </a:p>
          <a:p>
            <a:endParaRPr lang="en-US" baseline="0" dirty="0" smtClean="0"/>
          </a:p>
          <a:p>
            <a:r>
              <a:rPr lang="en-US" baseline="0" dirty="0" err="1" smtClean="0"/>
              <a:t>Vancomycin</a:t>
            </a:r>
            <a:r>
              <a:rPr lang="en-US" baseline="0" dirty="0" smtClean="0"/>
              <a:t> resistance: both point mutations in </a:t>
            </a:r>
            <a:r>
              <a:rPr lang="en-US" baseline="0" dirty="0" err="1" smtClean="0"/>
              <a:t>walKR</a:t>
            </a:r>
            <a:r>
              <a:rPr lang="en-US" baseline="0" dirty="0" smtClean="0"/>
              <a:t> and presence of the </a:t>
            </a:r>
            <a:r>
              <a:rPr lang="en-US" baseline="0" dirty="0" err="1" smtClean="0"/>
              <a:t>vanA</a:t>
            </a:r>
            <a:r>
              <a:rPr lang="en-US" baseline="0" dirty="0" smtClean="0"/>
              <a:t> gene</a:t>
            </a:r>
            <a:endParaRPr lang="en-US" dirty="0" smtClean="0"/>
          </a:p>
          <a:p>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8</a:t>
            </a:fld>
            <a:endParaRPr lang="en-US"/>
          </a:p>
        </p:txBody>
      </p:sp>
    </p:spTree>
    <p:extLst>
      <p:ext uri="{BB962C8B-B14F-4D97-AF65-F5344CB8AC3E}">
        <p14:creationId xmlns:p14="http://schemas.microsoft.com/office/powerpoint/2010/main" val="391391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9</a:t>
            </a:fld>
            <a:endParaRPr lang="en-US"/>
          </a:p>
        </p:txBody>
      </p:sp>
    </p:spTree>
    <p:extLst>
      <p:ext uri="{BB962C8B-B14F-4D97-AF65-F5344CB8AC3E}">
        <p14:creationId xmlns:p14="http://schemas.microsoft.com/office/powerpoint/2010/main" val="135735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 of human </a:t>
            </a:r>
            <a:r>
              <a:rPr lang="en-US" dirty="0" err="1" smtClean="0"/>
              <a:t>gwas</a:t>
            </a:r>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10</a:t>
            </a:fld>
            <a:endParaRPr lang="en-US"/>
          </a:p>
        </p:txBody>
      </p:sp>
    </p:spTree>
    <p:extLst>
      <p:ext uri="{BB962C8B-B14F-4D97-AF65-F5344CB8AC3E}">
        <p14:creationId xmlns:p14="http://schemas.microsoft.com/office/powerpoint/2010/main" val="6860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a:t>
            </a:r>
            <a:r>
              <a:rPr lang="en-US" dirty="0" err="1" smtClean="0"/>
              <a:t>kmers</a:t>
            </a:r>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11</a:t>
            </a:fld>
            <a:endParaRPr lang="en-US"/>
          </a:p>
        </p:txBody>
      </p:sp>
    </p:spTree>
    <p:extLst>
      <p:ext uri="{BB962C8B-B14F-4D97-AF65-F5344CB8AC3E}">
        <p14:creationId xmlns:p14="http://schemas.microsoft.com/office/powerpoint/2010/main" val="157795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a:t>
            </a:r>
            <a:r>
              <a:rPr lang="en-US" dirty="0" err="1" smtClean="0"/>
              <a:t>kmers</a:t>
            </a:r>
            <a:endParaRPr lang="en-US" dirty="0"/>
          </a:p>
        </p:txBody>
      </p:sp>
      <p:sp>
        <p:nvSpPr>
          <p:cNvPr id="4" name="Slide Number Placeholder 3"/>
          <p:cNvSpPr>
            <a:spLocks noGrp="1"/>
          </p:cNvSpPr>
          <p:nvPr>
            <p:ph type="sldNum" sz="quarter" idx="10"/>
          </p:nvPr>
        </p:nvSpPr>
        <p:spPr/>
        <p:txBody>
          <a:bodyPr/>
          <a:lstStyle/>
          <a:p>
            <a:fld id="{56B58870-DB0B-FA47-95FE-D5EA3394E34A}" type="slidenum">
              <a:rPr lang="en-US" smtClean="0"/>
              <a:t>12</a:t>
            </a:fld>
            <a:endParaRPr lang="en-US"/>
          </a:p>
        </p:txBody>
      </p:sp>
    </p:spTree>
    <p:extLst>
      <p:ext uri="{BB962C8B-B14F-4D97-AF65-F5344CB8AC3E}">
        <p14:creationId xmlns:p14="http://schemas.microsoft.com/office/powerpoint/2010/main" val="1713540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smtClean="0"/>
              <a:t>** Far is a mobile-element associated gene. It causes resistance by preventing </a:t>
            </a:r>
            <a:r>
              <a:rPr lang="en-GB" baseline="0" dirty="0" err="1" smtClean="0"/>
              <a:t>fusidic</a:t>
            </a:r>
            <a:r>
              <a:rPr lang="en-GB" baseline="0" dirty="0" smtClean="0"/>
              <a:t> acid from interacting with its target EF-G **</a:t>
            </a:r>
          </a:p>
          <a:p>
            <a:pPr lvl="0" rtl="0">
              <a:spcBef>
                <a:spcPts val="0"/>
              </a:spcBef>
              <a:buNone/>
            </a:pPr>
            <a:r>
              <a:rPr lang="en-US" sz="1100" kern="1200" dirty="0" smtClean="0">
                <a:solidFill>
                  <a:schemeClr val="tx1"/>
                </a:solidFill>
                <a:latin typeface="+mn-lt"/>
                <a:ea typeface="+mn-ea"/>
                <a:cs typeface="+mn-cs"/>
              </a:rPr>
              <a:t>These proteins bind to elongation factor G (EF-G), the target of FA, and rescue translation from FA-mediated inhibition by an unknown mechanism</a:t>
            </a:r>
            <a:endParaRPr lang="en-GB" baseline="0" dirty="0" smtClean="0"/>
          </a:p>
          <a:p>
            <a:pPr lvl="0" rtl="0">
              <a:spcBef>
                <a:spcPts val="0"/>
              </a:spcBef>
              <a:buNone/>
            </a:pPr>
            <a:endParaRPr lang="en-GB" baseline="0" dirty="0" smtClean="0"/>
          </a:p>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63303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07634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rtl="0">
              <a:spcBef>
                <a:spcPts val="0"/>
              </a:spcBef>
              <a:buNone/>
            </a:pPr>
            <a:r>
              <a:rPr lang="en-GB" baseline="0" dirty="0" err="1" smtClean="0"/>
              <a:t>Fusidic</a:t>
            </a:r>
            <a:r>
              <a:rPr lang="en-GB" baseline="0" dirty="0" smtClean="0"/>
              <a:t> acid resistance is caused by either the presence of the mobile-element associated far gene, or substitutions within the </a:t>
            </a:r>
            <a:r>
              <a:rPr lang="en-GB" baseline="0" dirty="0" err="1" smtClean="0"/>
              <a:t>fusA</a:t>
            </a:r>
            <a:r>
              <a:rPr lang="en-GB" baseline="0" dirty="0" smtClean="0"/>
              <a:t> gene.</a:t>
            </a:r>
          </a:p>
          <a:p>
            <a:pPr lvl="0" rtl="0">
              <a:spcBef>
                <a:spcPts val="0"/>
              </a:spcBef>
              <a:buNone/>
            </a:pPr>
            <a:endParaRPr lang="en-GB" baseline="0" dirty="0" smtClean="0"/>
          </a:p>
          <a:p>
            <a:pPr lvl="0" rtl="0">
              <a:spcBef>
                <a:spcPts val="0"/>
              </a:spcBef>
              <a:buNone/>
            </a:pPr>
            <a:r>
              <a:rPr lang="en-GB" baseline="0" dirty="0" smtClean="0"/>
              <a:t>We tested for associations between </a:t>
            </a:r>
            <a:r>
              <a:rPr lang="en-GB" baseline="0" dirty="0" err="1" smtClean="0"/>
              <a:t>fusidic</a:t>
            </a:r>
            <a:r>
              <a:rPr lang="en-GB" baseline="0" dirty="0" smtClean="0"/>
              <a:t> acid resistance and the presence or absence of short 31bp </a:t>
            </a:r>
            <a:r>
              <a:rPr lang="en-GB" baseline="0" dirty="0" err="1" smtClean="0"/>
              <a:t>kmers</a:t>
            </a:r>
            <a:r>
              <a:rPr lang="en-GB" baseline="0" dirty="0" smtClean="0"/>
              <a:t>, as this approach aims to capture resistance encoded by substitutions in the core genome, the presence of mobile accessory genes, or both.</a:t>
            </a:r>
          </a:p>
          <a:p>
            <a:pPr lvl="0" rtl="0">
              <a:spcBef>
                <a:spcPts val="0"/>
              </a:spcBef>
              <a:buNone/>
            </a:pPr>
            <a:endParaRPr lang="en-GB" baseline="0" dirty="0" smtClean="0"/>
          </a:p>
          <a:p>
            <a:pPr lvl="0" rtl="0">
              <a:spcBef>
                <a:spcPts val="0"/>
              </a:spcBef>
              <a:buNone/>
            </a:pPr>
            <a:r>
              <a:rPr lang="en-GB" baseline="0" dirty="0" smtClean="0"/>
              <a:t>** At the simplest level, a GWAS is just a chi-squared test done lots of times. **</a:t>
            </a:r>
          </a:p>
          <a:p>
            <a:pPr lvl="0" rtl="0">
              <a:spcBef>
                <a:spcPts val="0"/>
              </a:spcBef>
              <a:buNone/>
            </a:pPr>
            <a:endParaRPr lang="en-GB" baseline="0" dirty="0" smtClean="0"/>
          </a:p>
          <a:p>
            <a:pPr lvl="0" rtl="0">
              <a:spcBef>
                <a:spcPts val="0"/>
              </a:spcBef>
              <a:buNone/>
            </a:pPr>
            <a:r>
              <a:rPr lang="en-GB" baseline="0" dirty="0" smtClean="0"/>
              <a:t>The far-encoded resistance, however, was population-stratified and associated exclusively with strains ST-1 and 8.</a:t>
            </a:r>
            <a:endParaRPr lang="en-GB" dirty="0" smtClean="0"/>
          </a:p>
          <a:p>
            <a:pPr lvl="0" rtl="0">
              <a:spcBef>
                <a:spcPts val="0"/>
              </a:spcBef>
              <a:buNone/>
            </a:pPr>
            <a:endParaRPr dirty="0"/>
          </a:p>
        </p:txBody>
      </p:sp>
    </p:spTree>
    <p:extLst>
      <p:ext uri="{BB962C8B-B14F-4D97-AF65-F5344CB8AC3E}">
        <p14:creationId xmlns:p14="http://schemas.microsoft.com/office/powerpoint/2010/main" val="181753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F8FEF54-1157-A542-9756-49467838EEBD}" type="datetimeFigureOut">
              <a:rPr lang="en-US" smtClean="0"/>
              <a:t>10/17/16</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CDFCF021-24EA-5240-A9A1-62C46AB10DDF}" type="slidenum">
              <a:rPr lang="en-US" smtClean="0"/>
              <a:t>‹#›</a:t>
            </a:fld>
            <a:endParaRPr lang="en-US"/>
          </a:p>
        </p:txBody>
      </p:sp>
    </p:spTree>
    <p:extLst>
      <p:ext uri="{BB962C8B-B14F-4D97-AF65-F5344CB8AC3E}">
        <p14:creationId xmlns:p14="http://schemas.microsoft.com/office/powerpoint/2010/main" val="7021711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86778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122442511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8FEF54-1157-A542-9756-49467838EEBD}" type="datetimeFigureOut">
              <a:rPr lang="en-US" smtClean="0"/>
              <a:t>10/17/16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8FEF54-1157-A542-9756-49467838EEBD}" type="datetimeFigureOut">
              <a:rPr lang="en-US" smtClean="0"/>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FEF54-1157-A542-9756-49467838EEBD}" type="datetimeFigureOut">
              <a:rPr lang="en-US" smtClean="0"/>
              <a:t>10/17/16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968667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CF021-24EA-5240-A9A1-62C46AB10DDF}"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F8FEF54-1157-A542-9756-49467838EEBD}" type="datetimeFigureOut">
              <a:rPr lang="en-US" smtClean="0"/>
              <a:t>10/17/16</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324741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117093081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9F8FEF54-1157-A542-9756-49467838EEBD}" type="datetimeFigureOut">
              <a:rPr lang="en-US" smtClean="0"/>
              <a:t>10/17/16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2939825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9F8FEF54-1157-A542-9756-49467838EEBD}" type="datetimeFigureOut">
              <a:rPr lang="en-US" smtClean="0"/>
              <a:t>10/17/16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175253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FEF54-1157-A542-9756-49467838EEBD}" type="datetimeFigureOut">
              <a:rPr lang="en-US" smtClean="0"/>
              <a:t>10/17/16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CF021-24EA-5240-A9A1-62C46AB10DDF}" type="slidenum">
              <a:rPr lang="en-US" smtClean="0"/>
              <a:t>‹#›</a:t>
            </a:fld>
            <a:endParaRPr lang="en-US"/>
          </a:p>
        </p:txBody>
      </p:sp>
    </p:spTree>
    <p:extLst>
      <p:ext uri="{BB962C8B-B14F-4D97-AF65-F5344CB8AC3E}">
        <p14:creationId xmlns:p14="http://schemas.microsoft.com/office/powerpoint/2010/main" val="205759263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GB"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Date Placeholder 7"/>
          <p:cNvSpPr>
            <a:spLocks noGrp="1"/>
          </p:cNvSpPr>
          <p:nvPr>
            <p:ph type="dt" sz="half" idx="10"/>
          </p:nvPr>
        </p:nvSpPr>
        <p:spPr/>
        <p:txBody>
          <a:bodyPr/>
          <a:lstStyle/>
          <a:p>
            <a:fld id="{9F8FEF54-1157-A542-9756-49467838EEBD}" type="datetimeFigureOut">
              <a:rPr lang="en-US" smtClean="0"/>
              <a:t>10/17/16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6728" y="6227064"/>
            <a:ext cx="1463040" cy="256032"/>
          </a:xfrm>
        </p:spPr>
        <p:txBody>
          <a:bodyPr/>
          <a:lstStyle/>
          <a:p>
            <a:fld id="{CDFCF021-24EA-5240-A9A1-62C46AB10DDF}"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02151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F8FEF54-1157-A542-9756-49467838EEBD}" type="datetimeFigureOut">
              <a:rPr lang="en-US" smtClean="0"/>
              <a:t>10/17/16</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CDFCF021-24EA-5240-A9A1-62C46AB10DDF}"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35362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F8FEF54-1157-A542-9756-49467838EEBD}" type="datetimeFigureOut">
              <a:rPr lang="en-US" smtClean="0"/>
              <a:t>10/17/16</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CDFCF021-24EA-5240-A9A1-62C46AB10DDF}" type="slidenum">
              <a:rPr lang="en-US" smtClean="0"/>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85185100"/>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FEF54-1157-A542-9756-49467838EEBD}" type="datetimeFigureOut">
              <a:rPr lang="en-US" smtClean="0"/>
              <a:t>10/17/16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CF021-24EA-5240-A9A1-62C46AB10DDF}" type="slidenum">
              <a:rPr lang="en-US" smtClean="0"/>
              <a:t>‹#›</a:t>
            </a:fld>
            <a:endParaRPr lang="en-US"/>
          </a:p>
        </p:txBody>
      </p:sp>
    </p:spTree>
    <p:extLst>
      <p:ext uri="{BB962C8B-B14F-4D97-AF65-F5344CB8AC3E}">
        <p14:creationId xmlns:p14="http://schemas.microsoft.com/office/powerpoint/2010/main" val="711005632"/>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11/relationships/webextension" Target="../webextensions/webextension1.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emf"/></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Genome-Wide association studies for bacterial pathogens</a:t>
            </a:r>
            <a:endParaRPr lang="en-US" sz="4000" dirty="0"/>
          </a:p>
        </p:txBody>
      </p:sp>
      <p:sp>
        <p:nvSpPr>
          <p:cNvPr id="3" name="Subtitle 2"/>
          <p:cNvSpPr>
            <a:spLocks noGrp="1"/>
          </p:cNvSpPr>
          <p:nvPr>
            <p:ph type="subTitle" idx="1"/>
          </p:nvPr>
        </p:nvSpPr>
        <p:spPr>
          <a:xfrm>
            <a:off x="1562100" y="4682062"/>
            <a:ext cx="9070848" cy="702738"/>
          </a:xfrm>
        </p:spPr>
        <p:txBody>
          <a:bodyPr>
            <a:normAutofit fontScale="92500" lnSpcReduction="20000"/>
          </a:bodyPr>
          <a:lstStyle/>
          <a:p>
            <a:r>
              <a:rPr lang="en-US" b="1" dirty="0" smtClean="0"/>
              <a:t>Danny Wilson</a:t>
            </a:r>
            <a:br>
              <a:rPr lang="en-US" b="1" dirty="0" smtClean="0"/>
            </a:br>
            <a:r>
              <a:rPr lang="en-US" dirty="0" smtClean="0"/>
              <a:t>Associate Professor and Sir Henry Dale Fellow</a:t>
            </a:r>
            <a:br>
              <a:rPr lang="en-US" dirty="0" smtClean="0"/>
            </a:br>
            <a:r>
              <a:rPr lang="en-US" dirty="0" smtClean="0"/>
              <a:t>Nuffield Department of Medicine, University of Oxford</a:t>
            </a:r>
            <a:endParaRPr lang="en-US" dirty="0"/>
          </a:p>
        </p:txBody>
      </p:sp>
    </p:spTree>
    <p:extLst>
      <p:ext uri="{BB962C8B-B14F-4D97-AF65-F5344CB8AC3E}">
        <p14:creationId xmlns:p14="http://schemas.microsoft.com/office/powerpoint/2010/main" val="23050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32824" r="-32824"/>
          <a:stretch>
            <a:fillRect/>
          </a:stretch>
        </p:blipFill>
        <p:spPr>
          <a:xfrm>
            <a:off x="1066800" y="390525"/>
            <a:ext cx="10058400" cy="6072188"/>
          </a:xfrm>
        </p:spPr>
      </p:pic>
    </p:spTree>
    <p:extLst>
      <p:ext uri="{BB962C8B-B14F-4D97-AF65-F5344CB8AC3E}">
        <p14:creationId xmlns:p14="http://schemas.microsoft.com/office/powerpoint/2010/main" val="1212321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16166"/>
            <a:ext cx="12192000" cy="400110"/>
          </a:xfrm>
          <a:prstGeom prst="rect">
            <a:avLst/>
          </a:prstGeom>
        </p:spPr>
        <p:txBody>
          <a:bodyPr wrap="square">
            <a:spAutoFit/>
          </a:bodyPr>
          <a:lstStyle/>
          <a:p>
            <a:pPr algn="ctr"/>
            <a:r>
              <a:rPr lang="en-US" sz="2000" b="1" dirty="0">
                <a:solidFill>
                  <a:schemeClr val="accent5"/>
                </a:solidFill>
              </a:rPr>
              <a:t>Null hypothesis: </a:t>
            </a:r>
            <a:r>
              <a:rPr lang="en-US" sz="2000" b="1" i="1" dirty="0">
                <a:solidFill>
                  <a:schemeClr val="accent5"/>
                </a:solidFill>
              </a:rPr>
              <a:t>no genetic variant is associated with case </a:t>
            </a:r>
            <a:r>
              <a:rPr lang="en-US" sz="2000" b="1" i="1" dirty="0" err="1">
                <a:solidFill>
                  <a:schemeClr val="accent5"/>
                </a:solidFill>
              </a:rPr>
              <a:t>vs</a:t>
            </a:r>
            <a:r>
              <a:rPr lang="en-US" sz="2000" b="1" i="1" dirty="0">
                <a:solidFill>
                  <a:schemeClr val="accent5"/>
                </a:solidFill>
              </a:rPr>
              <a:t> control status</a:t>
            </a:r>
          </a:p>
        </p:txBody>
      </p:sp>
      <p:sp>
        <p:nvSpPr>
          <p:cNvPr id="4" name="TextBox 3"/>
          <p:cNvSpPr txBox="1"/>
          <p:nvPr/>
        </p:nvSpPr>
        <p:spPr>
          <a:xfrm>
            <a:off x="352769" y="1453977"/>
            <a:ext cx="3450697" cy="646331"/>
          </a:xfrm>
          <a:prstGeom prst="rect">
            <a:avLst/>
          </a:prstGeom>
          <a:noFill/>
        </p:spPr>
        <p:txBody>
          <a:bodyPr wrap="none" rtlCol="0">
            <a:spAutoFit/>
          </a:bodyPr>
          <a:lstStyle/>
          <a:p>
            <a:pPr algn="ctr"/>
            <a:r>
              <a:rPr lang="en-US" b="1" dirty="0"/>
              <a:t>Single nucleotide polymorphisms</a:t>
            </a:r>
            <a:br>
              <a:rPr lang="en-US" b="1" dirty="0"/>
            </a:br>
            <a:r>
              <a:rPr lang="en-US" b="1" dirty="0"/>
              <a:t>(SNPs)</a:t>
            </a:r>
          </a:p>
        </p:txBody>
      </p:sp>
      <p:sp>
        <p:nvSpPr>
          <p:cNvPr id="16" name="TextBox 15"/>
          <p:cNvSpPr txBox="1"/>
          <p:nvPr/>
        </p:nvSpPr>
        <p:spPr>
          <a:xfrm>
            <a:off x="8189423" y="3377257"/>
            <a:ext cx="3877056" cy="646331"/>
          </a:xfrm>
          <a:prstGeom prst="rect">
            <a:avLst/>
          </a:prstGeom>
          <a:noFill/>
        </p:spPr>
        <p:txBody>
          <a:bodyPr wrap="square" rtlCol="0">
            <a:spAutoFit/>
          </a:bodyPr>
          <a:lstStyle/>
          <a:p>
            <a:pPr algn="ctr"/>
            <a:r>
              <a:rPr lang="en-US" b="1"/>
              <a:t>Presence vs absence of</a:t>
            </a:r>
            <a:br>
              <a:rPr lang="en-US" b="1"/>
            </a:br>
            <a:r>
              <a:rPr lang="en-US" b="1"/>
              <a:t>short haplotypes (kmers)</a:t>
            </a:r>
          </a:p>
        </p:txBody>
      </p:sp>
      <p:sp>
        <p:nvSpPr>
          <p:cNvPr id="17" name="TextBox 16"/>
          <p:cNvSpPr txBox="1"/>
          <p:nvPr/>
        </p:nvSpPr>
        <p:spPr>
          <a:xfrm>
            <a:off x="4149907" y="2447820"/>
            <a:ext cx="3877055" cy="646331"/>
          </a:xfrm>
          <a:prstGeom prst="rect">
            <a:avLst/>
          </a:prstGeom>
          <a:noFill/>
        </p:spPr>
        <p:txBody>
          <a:bodyPr wrap="square" rtlCol="0">
            <a:spAutoFit/>
          </a:bodyPr>
          <a:lstStyle/>
          <a:p>
            <a:pPr algn="ctr"/>
            <a:r>
              <a:rPr lang="en-US" b="1"/>
              <a:t>Presence vs absence of</a:t>
            </a:r>
            <a:br>
              <a:rPr lang="en-US" b="1"/>
            </a:br>
            <a:r>
              <a:rPr lang="en-US" b="1"/>
              <a:t>entire genes</a:t>
            </a:r>
          </a:p>
        </p:txBody>
      </p:sp>
      <p:sp>
        <p:nvSpPr>
          <p:cNvPr id="18" name="TextBox 17"/>
          <p:cNvSpPr txBox="1"/>
          <p:nvPr/>
        </p:nvSpPr>
        <p:spPr>
          <a:xfrm>
            <a:off x="4149907" y="4737689"/>
            <a:ext cx="3877056" cy="646331"/>
          </a:xfrm>
          <a:prstGeom prst="rect">
            <a:avLst/>
          </a:prstGeom>
          <a:noFill/>
        </p:spPr>
        <p:txBody>
          <a:bodyPr wrap="square" lIns="0" rIns="0" rtlCol="0">
            <a:spAutoFit/>
          </a:bodyPr>
          <a:lstStyle/>
          <a:p>
            <a:r>
              <a:rPr lang="en-US" sz="1200" dirty="0"/>
              <a:t>e.g.	Resistance to penicillin </a:t>
            </a:r>
            <a:br>
              <a:rPr lang="en-US" sz="1200" dirty="0"/>
            </a:br>
            <a:r>
              <a:rPr lang="en-US" sz="1200" dirty="0"/>
              <a:t>	conferred by the </a:t>
            </a:r>
            <a:r>
              <a:rPr lang="en-US" sz="1200" i="1" dirty="0" err="1"/>
              <a:t>blaZ</a:t>
            </a:r>
            <a:r>
              <a:rPr lang="en-US" sz="1200" dirty="0"/>
              <a:t> gene</a:t>
            </a:r>
          </a:p>
          <a:p>
            <a:r>
              <a:rPr lang="en-US" sz="1200" dirty="0"/>
              <a:t>	</a:t>
            </a:r>
            <a:r>
              <a:rPr lang="en-US" sz="1200" i="1" dirty="0"/>
              <a:t>p</a:t>
            </a:r>
            <a:r>
              <a:rPr lang="en-US" sz="1200" dirty="0"/>
              <a:t> = </a:t>
            </a:r>
            <a:r>
              <a:rPr lang="en-US" sz="1200" dirty="0" smtClean="0"/>
              <a:t>10</a:t>
            </a:r>
            <a:r>
              <a:rPr lang="en-US" sz="1200" baseline="30000" dirty="0" smtClean="0"/>
              <a:t>-71.3</a:t>
            </a:r>
            <a:endParaRPr lang="en-US" sz="1200" baseline="30000" dirty="0"/>
          </a:p>
        </p:txBody>
      </p:sp>
      <p:graphicFrame>
        <p:nvGraphicFramePr>
          <p:cNvPr id="19" name="Table 18"/>
          <p:cNvGraphicFramePr>
            <a:graphicFrameLocks noGrp="1"/>
          </p:cNvGraphicFramePr>
          <p:nvPr>
            <p:extLst>
              <p:ext uri="{D42A27DB-BD31-4B8C-83A1-F6EECF244321}">
                <p14:modId xmlns:p14="http://schemas.microsoft.com/office/powerpoint/2010/main" val="1956157679"/>
              </p:ext>
            </p:extLst>
          </p:nvPr>
        </p:nvGraphicFramePr>
        <p:xfrm>
          <a:off x="4087189" y="3113410"/>
          <a:ext cx="4039518" cy="1589004"/>
        </p:xfrm>
        <a:graphic>
          <a:graphicData uri="http://schemas.openxmlformats.org/drawingml/2006/table">
            <a:tbl>
              <a:tblPr firstRow="1" bandRow="1">
                <a:tableStyleId>{FABFCF23-3B69-468F-B69F-88F6DE6A72F2}</a:tableStyleId>
              </a:tblPr>
              <a:tblGrid>
                <a:gridCol w="1289208"/>
                <a:gridCol w="1418403"/>
                <a:gridCol w="1331907"/>
              </a:tblGrid>
              <a:tr h="529668">
                <a:tc>
                  <a:txBody>
                    <a:bodyPr/>
                    <a:lstStyle/>
                    <a:p>
                      <a:pPr algn="ctr"/>
                      <a:endParaRPr lang="en-US" sz="1400" dirty="0"/>
                    </a:p>
                  </a:txBody>
                  <a:tcPr marL="0" marR="0" marT="0" marB="0" anchor="ctr"/>
                </a:tc>
                <a:tc>
                  <a:txBody>
                    <a:bodyPr/>
                    <a:lstStyle/>
                    <a:p>
                      <a:pPr algn="ctr"/>
                      <a:r>
                        <a:rPr lang="en-US" sz="1400" dirty="0"/>
                        <a:t>Controls</a:t>
                      </a:r>
                      <a:br>
                        <a:rPr lang="en-US" sz="1400" dirty="0"/>
                      </a:br>
                      <a:r>
                        <a:rPr lang="en-US" sz="1400" b="0" dirty="0"/>
                        <a:t>(Susceptible)</a:t>
                      </a:r>
                    </a:p>
                  </a:txBody>
                  <a:tcPr marL="0" marR="0" marT="0" marB="0" anchor="ctr"/>
                </a:tc>
                <a:tc>
                  <a:txBody>
                    <a:bodyPr/>
                    <a:lstStyle/>
                    <a:p>
                      <a:pPr algn="ctr"/>
                      <a:r>
                        <a:rPr lang="en-US" sz="1400" dirty="0"/>
                        <a:t>Cases</a:t>
                      </a:r>
                      <a:br>
                        <a:rPr lang="en-US" sz="1400" dirty="0"/>
                      </a:br>
                      <a:r>
                        <a:rPr lang="en-US" sz="1400" b="0" dirty="0"/>
                        <a:t>(Resistant)</a:t>
                      </a:r>
                    </a:p>
                  </a:txBody>
                  <a:tcPr marL="0" marR="0" marT="0" marB="0" anchor="ctr"/>
                </a:tc>
              </a:tr>
              <a:tr h="529668">
                <a:tc>
                  <a:txBody>
                    <a:bodyPr/>
                    <a:lstStyle/>
                    <a:p>
                      <a:pPr algn="ctr"/>
                      <a:r>
                        <a:rPr lang="en-US" sz="1400"/>
                        <a:t>Absent</a:t>
                      </a:r>
                    </a:p>
                    <a:p>
                      <a:pPr algn="ctr"/>
                      <a:r>
                        <a:rPr lang="en-US" sz="1400"/>
                        <a:t>(blaZ</a:t>
                      </a:r>
                      <a:r>
                        <a:rPr lang="en-US" sz="1400" baseline="30000"/>
                        <a:t>-</a:t>
                      </a:r>
                      <a:r>
                        <a:rPr lang="en-US" sz="1400" baseline="0"/>
                        <a:t>)</a:t>
                      </a:r>
                    </a:p>
                  </a:txBody>
                  <a:tcPr marL="0" marR="0" marT="0" marB="0" anchor="ctr"/>
                </a:tc>
                <a:tc>
                  <a:txBody>
                    <a:bodyPr/>
                    <a:lstStyle/>
                    <a:p>
                      <a:pPr algn="ctr"/>
                      <a:r>
                        <a:rPr lang="en-US" sz="1400" dirty="0"/>
                        <a:t>59</a:t>
                      </a:r>
                    </a:p>
                  </a:txBody>
                  <a:tcPr marL="0" marR="0" marT="0" marB="0" anchor="ctr"/>
                </a:tc>
                <a:tc>
                  <a:txBody>
                    <a:bodyPr/>
                    <a:lstStyle/>
                    <a:p>
                      <a:pPr algn="ctr"/>
                      <a:r>
                        <a:rPr lang="en-US" sz="1400"/>
                        <a:t>3</a:t>
                      </a:r>
                    </a:p>
                  </a:txBody>
                  <a:tcPr marL="0" marR="0" marT="0" marB="0" anchor="ctr"/>
                </a:tc>
              </a:tr>
              <a:tr h="52966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t>Present</a:t>
                      </a:r>
                      <a:br>
                        <a:rPr lang="en-US" sz="1400"/>
                      </a:br>
                      <a:r>
                        <a:rPr lang="en-US" sz="1400"/>
                        <a:t>(blaZ</a:t>
                      </a:r>
                      <a:r>
                        <a:rPr lang="en-US" sz="1400" baseline="30000"/>
                        <a:t>+</a:t>
                      </a:r>
                      <a:r>
                        <a:rPr lang="en-US" sz="1400" baseline="0"/>
                        <a:t>)</a:t>
                      </a:r>
                    </a:p>
                  </a:txBody>
                  <a:tcPr marL="0" marR="0" marT="0" marB="0" anchor="ctr"/>
                </a:tc>
                <a:tc>
                  <a:txBody>
                    <a:bodyPr/>
                    <a:lstStyle/>
                    <a:p>
                      <a:pPr algn="ctr"/>
                      <a:r>
                        <a:rPr lang="en-US" sz="1400" dirty="0" smtClean="0"/>
                        <a:t>1</a:t>
                      </a:r>
                      <a:endParaRPr lang="en-US" sz="1400" dirty="0"/>
                    </a:p>
                  </a:txBody>
                  <a:tcPr marL="0" marR="0" marT="0" marB="0" anchor="ctr"/>
                </a:tc>
                <a:tc>
                  <a:txBody>
                    <a:bodyPr/>
                    <a:lstStyle/>
                    <a:p>
                      <a:pPr algn="ctr"/>
                      <a:r>
                        <a:rPr lang="en-US" sz="1400" dirty="0"/>
                        <a:t>439</a:t>
                      </a:r>
                    </a:p>
                  </a:txBody>
                  <a:tcPr marL="0" marR="0" marT="0" marB="0" anchor="ctr"/>
                </a:tc>
              </a:tr>
            </a:tbl>
          </a:graphicData>
        </a:graphic>
      </p:graphicFrame>
      <p:sp>
        <p:nvSpPr>
          <p:cNvPr id="22" name="TextBox 21"/>
          <p:cNvSpPr txBox="1"/>
          <p:nvPr/>
        </p:nvSpPr>
        <p:spPr>
          <a:xfrm>
            <a:off x="116095" y="3708571"/>
            <a:ext cx="3877056" cy="646331"/>
          </a:xfrm>
          <a:prstGeom prst="rect">
            <a:avLst/>
          </a:prstGeom>
          <a:noFill/>
        </p:spPr>
        <p:txBody>
          <a:bodyPr wrap="square" lIns="0" rIns="0" rtlCol="0">
            <a:spAutoFit/>
          </a:bodyPr>
          <a:lstStyle/>
          <a:p>
            <a:r>
              <a:rPr lang="en-US" sz="1200" dirty="0"/>
              <a:t>e.g.	Resistance to ciprofloxacin</a:t>
            </a:r>
            <a:br>
              <a:rPr lang="en-US" sz="1200" dirty="0"/>
            </a:br>
            <a:r>
              <a:rPr lang="en-US" sz="1200" dirty="0"/>
              <a:t>	conferred by </a:t>
            </a:r>
            <a:r>
              <a:rPr lang="en-US" sz="1200" dirty="0" smtClean="0"/>
              <a:t>S84L substitution </a:t>
            </a:r>
            <a:r>
              <a:rPr lang="en-US" sz="1200" dirty="0"/>
              <a:t>in the </a:t>
            </a:r>
            <a:r>
              <a:rPr lang="en-US" sz="1200" i="1" dirty="0" err="1"/>
              <a:t>gyrA</a:t>
            </a:r>
            <a:r>
              <a:rPr lang="en-US" sz="1200" dirty="0"/>
              <a:t> gene</a:t>
            </a:r>
          </a:p>
          <a:p>
            <a:r>
              <a:rPr lang="en-US" sz="1200" dirty="0"/>
              <a:t>	p = 10</a:t>
            </a:r>
            <a:r>
              <a:rPr lang="en-US" sz="1200" baseline="30000" dirty="0"/>
              <a:t>-114.9</a:t>
            </a:r>
          </a:p>
        </p:txBody>
      </p:sp>
      <p:graphicFrame>
        <p:nvGraphicFramePr>
          <p:cNvPr id="23" name="Table 22"/>
          <p:cNvGraphicFramePr>
            <a:graphicFrameLocks noGrp="1"/>
          </p:cNvGraphicFramePr>
          <p:nvPr>
            <p:extLst>
              <p:ext uri="{D42A27DB-BD31-4B8C-83A1-F6EECF244321}">
                <p14:modId xmlns:p14="http://schemas.microsoft.com/office/powerpoint/2010/main" val="1710104149"/>
              </p:ext>
            </p:extLst>
          </p:nvPr>
        </p:nvGraphicFramePr>
        <p:xfrm>
          <a:off x="116095" y="2119567"/>
          <a:ext cx="3877057" cy="1589004"/>
        </p:xfrm>
        <a:graphic>
          <a:graphicData uri="http://schemas.openxmlformats.org/drawingml/2006/table">
            <a:tbl>
              <a:tblPr firstRow="1" bandRow="1">
                <a:tableStyleId>{1FECB4D8-DB02-4DC6-A0A2-4F2EBAE1DC90}</a:tableStyleId>
              </a:tblPr>
              <a:tblGrid>
                <a:gridCol w="1237359"/>
                <a:gridCol w="1382807"/>
                <a:gridCol w="1256891"/>
              </a:tblGrid>
              <a:tr h="529668">
                <a:tc>
                  <a:txBody>
                    <a:bodyPr/>
                    <a:lstStyle/>
                    <a:p>
                      <a:pPr algn="ctr"/>
                      <a:endParaRPr lang="en-US" sz="1200" dirty="0"/>
                    </a:p>
                  </a:txBody>
                  <a:tcPr marL="0" marR="0" marT="0" marB="0" anchor="ctr"/>
                </a:tc>
                <a:tc>
                  <a:txBody>
                    <a:bodyPr/>
                    <a:lstStyle/>
                    <a:p>
                      <a:pPr algn="ctr"/>
                      <a:r>
                        <a:rPr lang="en-US" sz="1200" dirty="0"/>
                        <a:t>Controls</a:t>
                      </a:r>
                      <a:br>
                        <a:rPr lang="en-US" sz="1200" dirty="0"/>
                      </a:br>
                      <a:r>
                        <a:rPr lang="en-US" sz="1200" dirty="0"/>
                        <a:t>(Susceptible)</a:t>
                      </a:r>
                      <a:endParaRPr lang="en-US" sz="1200" b="0" dirty="0"/>
                    </a:p>
                  </a:txBody>
                  <a:tcPr marL="0" marR="0" marT="0" marB="0" anchor="ctr"/>
                </a:tc>
                <a:tc>
                  <a:txBody>
                    <a:bodyPr/>
                    <a:lstStyle/>
                    <a:p>
                      <a:pPr algn="ctr"/>
                      <a:r>
                        <a:rPr lang="en-US" sz="1200" dirty="0"/>
                        <a:t>Cases</a:t>
                      </a:r>
                      <a:br>
                        <a:rPr lang="en-US" sz="1200" dirty="0"/>
                      </a:br>
                      <a:r>
                        <a:rPr lang="en-US" sz="1200" dirty="0"/>
                        <a:t>(Resistant)</a:t>
                      </a:r>
                      <a:endParaRPr lang="en-US" sz="1200" b="0" dirty="0"/>
                    </a:p>
                  </a:txBody>
                  <a:tcPr marL="0" marR="0" marT="0" marB="0" anchor="ctr"/>
                </a:tc>
              </a:tr>
              <a:tr h="52966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C</a:t>
                      </a:r>
                      <a:br>
                        <a:rPr lang="en-US" sz="1200"/>
                      </a:br>
                      <a:r>
                        <a:rPr lang="en-US" sz="1200"/>
                        <a:t>(TCA/Ser</a:t>
                      </a:r>
                      <a:r>
                        <a:rPr lang="en-US" sz="1200" baseline="0"/>
                        <a:t>)</a:t>
                      </a:r>
                    </a:p>
                  </a:txBody>
                  <a:tcPr marL="0" marR="0" marT="0" marB="0" anchor="ctr"/>
                </a:tc>
                <a:tc>
                  <a:txBody>
                    <a:bodyPr/>
                    <a:lstStyle/>
                    <a:p>
                      <a:pPr algn="ctr"/>
                      <a:r>
                        <a:rPr lang="en-US" sz="1200" dirty="0"/>
                        <a:t>326</a:t>
                      </a:r>
                    </a:p>
                  </a:txBody>
                  <a:tcPr marL="0" marR="0" marT="0" marB="0" anchor="ctr"/>
                </a:tc>
                <a:tc>
                  <a:txBody>
                    <a:bodyPr/>
                    <a:lstStyle/>
                    <a:p>
                      <a:pPr algn="ctr"/>
                      <a:r>
                        <a:rPr lang="en-US" sz="1200" dirty="0"/>
                        <a:t>10</a:t>
                      </a:r>
                    </a:p>
                  </a:txBody>
                  <a:tcPr marL="0" marR="0" marT="0" marB="0" anchor="ctr"/>
                </a:tc>
              </a:tr>
              <a:tr h="529668">
                <a:tc>
                  <a:txBody>
                    <a:bodyPr/>
                    <a:lstStyle/>
                    <a:p>
                      <a:pPr algn="ctr"/>
                      <a:r>
                        <a:rPr lang="en-US" sz="1200"/>
                        <a:t>T</a:t>
                      </a:r>
                    </a:p>
                    <a:p>
                      <a:pPr algn="ctr"/>
                      <a:r>
                        <a:rPr lang="en-US" sz="1200"/>
                        <a:t>(TTA/Leu</a:t>
                      </a:r>
                      <a:r>
                        <a:rPr lang="en-US" sz="1200" baseline="0"/>
                        <a:t>)</a:t>
                      </a:r>
                    </a:p>
                  </a:txBody>
                  <a:tcPr marL="0" marR="0" marT="0" marB="0" anchor="ctr"/>
                </a:tc>
                <a:tc>
                  <a:txBody>
                    <a:bodyPr/>
                    <a:lstStyle/>
                    <a:p>
                      <a:pPr algn="ctr"/>
                      <a:r>
                        <a:rPr lang="en-US" sz="1200"/>
                        <a:t>3</a:t>
                      </a:r>
                    </a:p>
                  </a:txBody>
                  <a:tcPr marL="0" marR="0" marT="0" marB="0" anchor="ctr"/>
                </a:tc>
                <a:tc>
                  <a:txBody>
                    <a:bodyPr/>
                    <a:lstStyle/>
                    <a:p>
                      <a:pPr algn="ctr"/>
                      <a:r>
                        <a:rPr lang="en-US" sz="1200" dirty="0"/>
                        <a:t>161</a:t>
                      </a:r>
                    </a:p>
                  </a:txBody>
                  <a:tcPr marL="0" marR="0" marT="0" marB="0" anchor="ctr"/>
                </a:tc>
              </a:tr>
            </a:tbl>
          </a:graphicData>
        </a:graphic>
      </p:graphicFrame>
      <p:sp>
        <p:nvSpPr>
          <p:cNvPr id="24" name="TextBox 23"/>
          <p:cNvSpPr txBox="1"/>
          <p:nvPr/>
        </p:nvSpPr>
        <p:spPr>
          <a:xfrm>
            <a:off x="8189423" y="5631852"/>
            <a:ext cx="3877056" cy="830997"/>
          </a:xfrm>
          <a:prstGeom prst="rect">
            <a:avLst/>
          </a:prstGeom>
          <a:noFill/>
        </p:spPr>
        <p:txBody>
          <a:bodyPr wrap="square" lIns="0" rIns="0" rtlCol="0">
            <a:spAutoFit/>
          </a:bodyPr>
          <a:lstStyle/>
          <a:p>
            <a:r>
              <a:rPr lang="en-US" sz="1200" dirty="0"/>
              <a:t>e.g.	Resistance to methicillin</a:t>
            </a:r>
            <a:br>
              <a:rPr lang="en-US" sz="1200" dirty="0"/>
            </a:br>
            <a:r>
              <a:rPr lang="en-US" sz="1200" dirty="0"/>
              <a:t>	conferred by the </a:t>
            </a:r>
            <a:r>
              <a:rPr lang="en-US" sz="1200" i="1" dirty="0" err="1"/>
              <a:t>mecA</a:t>
            </a:r>
            <a:r>
              <a:rPr lang="en-US" sz="1200" dirty="0"/>
              <a:t> gene </a:t>
            </a:r>
            <a:r>
              <a:rPr lang="en-US" sz="1200" dirty="0" smtClean="0"/>
              <a:t>that </a:t>
            </a:r>
            <a:r>
              <a:rPr lang="en-US" sz="1200" dirty="0"/>
              <a:t>contains the sequence  </a:t>
            </a:r>
            <a:r>
              <a:rPr lang="en-US" sz="1000" dirty="0">
                <a:latin typeface="Arial Narrow"/>
                <a:cs typeface="Arial Narrow"/>
              </a:rPr>
              <a:t>	</a:t>
            </a:r>
            <a:r>
              <a:rPr lang="en-US" sz="1000" dirty="0" smtClean="0">
                <a:latin typeface="Arial Narrow"/>
                <a:cs typeface="Arial Narrow"/>
              </a:rPr>
              <a:t>AAAACAAGTTATAAAATCGATGGTAAAGGTT</a:t>
            </a:r>
            <a:endParaRPr lang="en-US" sz="1000" dirty="0">
              <a:latin typeface="Arial Narrow"/>
              <a:cs typeface="Arial Narrow"/>
            </a:endParaRPr>
          </a:p>
          <a:p>
            <a:r>
              <a:rPr lang="en-US" sz="1200" dirty="0"/>
              <a:t>	</a:t>
            </a:r>
            <a:r>
              <a:rPr lang="en-US" sz="1200" i="1" dirty="0"/>
              <a:t>p</a:t>
            </a:r>
            <a:r>
              <a:rPr lang="en-US" sz="1200" dirty="0"/>
              <a:t> = 10</a:t>
            </a:r>
            <a:r>
              <a:rPr lang="en-US" sz="1200" baseline="30000" dirty="0"/>
              <a:t>-109.2</a:t>
            </a:r>
          </a:p>
        </p:txBody>
      </p:sp>
      <p:graphicFrame>
        <p:nvGraphicFramePr>
          <p:cNvPr id="25" name="Table 24"/>
          <p:cNvGraphicFramePr>
            <a:graphicFrameLocks noGrp="1"/>
          </p:cNvGraphicFramePr>
          <p:nvPr>
            <p:extLst>
              <p:ext uri="{D42A27DB-BD31-4B8C-83A1-F6EECF244321}">
                <p14:modId xmlns:p14="http://schemas.microsoft.com/office/powerpoint/2010/main" val="1864988930"/>
              </p:ext>
            </p:extLst>
          </p:nvPr>
        </p:nvGraphicFramePr>
        <p:xfrm>
          <a:off x="8220780" y="4042847"/>
          <a:ext cx="3877057" cy="1589004"/>
        </p:xfrm>
        <a:graphic>
          <a:graphicData uri="http://schemas.openxmlformats.org/drawingml/2006/table">
            <a:tbl>
              <a:tblPr firstRow="1" bandRow="1">
                <a:tableStyleId>{1FECB4D8-DB02-4DC6-A0A2-4F2EBAE1DC90}</a:tableStyleId>
              </a:tblPr>
              <a:tblGrid>
                <a:gridCol w="1237359"/>
                <a:gridCol w="1395555"/>
                <a:gridCol w="1244143"/>
              </a:tblGrid>
              <a:tr h="529668">
                <a:tc>
                  <a:txBody>
                    <a:bodyPr/>
                    <a:lstStyle/>
                    <a:p>
                      <a:pPr algn="ctr"/>
                      <a:endParaRPr lang="en-US" sz="1200" dirty="0"/>
                    </a:p>
                  </a:txBody>
                  <a:tcPr marL="0" marR="0" marT="0" marB="0" anchor="ctr"/>
                </a:tc>
                <a:tc>
                  <a:txBody>
                    <a:bodyPr/>
                    <a:lstStyle/>
                    <a:p>
                      <a:pPr algn="ctr"/>
                      <a:r>
                        <a:rPr lang="en-US" sz="1200" dirty="0"/>
                        <a:t>Controls</a:t>
                      </a:r>
                      <a:br>
                        <a:rPr lang="en-US" sz="1200" dirty="0"/>
                      </a:br>
                      <a:r>
                        <a:rPr lang="en-US" sz="1200" dirty="0"/>
                        <a:t>(Susceptible)</a:t>
                      </a:r>
                      <a:endParaRPr lang="en-US" sz="1200" b="0" dirty="0"/>
                    </a:p>
                  </a:txBody>
                  <a:tcPr marL="0" marR="0" marT="0" marB="0" anchor="ctr"/>
                </a:tc>
                <a:tc>
                  <a:txBody>
                    <a:bodyPr/>
                    <a:lstStyle/>
                    <a:p>
                      <a:pPr algn="ctr"/>
                      <a:r>
                        <a:rPr lang="en-US" sz="1200" dirty="0"/>
                        <a:t>Cases</a:t>
                      </a:r>
                      <a:br>
                        <a:rPr lang="en-US" sz="1200" dirty="0"/>
                      </a:br>
                      <a:r>
                        <a:rPr lang="en-US" sz="1200" dirty="0"/>
                        <a:t>(Resistant)</a:t>
                      </a:r>
                      <a:endParaRPr lang="en-US" sz="1200" b="0" dirty="0"/>
                    </a:p>
                  </a:txBody>
                  <a:tcPr marL="0" marR="0" marT="0" marB="0" anchor="ctr"/>
                </a:tc>
              </a:tr>
              <a:tr h="529668">
                <a:tc>
                  <a:txBody>
                    <a:bodyPr/>
                    <a:lstStyle/>
                    <a:p>
                      <a:pPr algn="ctr"/>
                      <a:r>
                        <a:rPr lang="en-US" sz="1200"/>
                        <a:t>Absent</a:t>
                      </a:r>
                    </a:p>
                    <a:p>
                      <a:pPr algn="ctr"/>
                      <a:r>
                        <a:rPr lang="en-US" sz="1200"/>
                        <a:t>(kmer</a:t>
                      </a:r>
                      <a:r>
                        <a:rPr lang="en-US" sz="1200" baseline="30000"/>
                        <a:t>-</a:t>
                      </a:r>
                      <a:r>
                        <a:rPr lang="en-US" sz="1200" baseline="0"/>
                        <a:t>)</a:t>
                      </a:r>
                    </a:p>
                  </a:txBody>
                  <a:tcPr marL="0" marR="0" marT="0" marB="0" anchor="ctr"/>
                </a:tc>
                <a:tc>
                  <a:txBody>
                    <a:bodyPr/>
                    <a:lstStyle/>
                    <a:p>
                      <a:pPr algn="ctr"/>
                      <a:r>
                        <a:rPr lang="en-US" sz="1200" dirty="0"/>
                        <a:t>342</a:t>
                      </a:r>
                    </a:p>
                  </a:txBody>
                  <a:tcPr marL="0" marR="0" marT="0" marB="0" anchor="ctr"/>
                </a:tc>
                <a:tc>
                  <a:txBody>
                    <a:bodyPr/>
                    <a:lstStyle/>
                    <a:p>
                      <a:pPr algn="ctr"/>
                      <a:r>
                        <a:rPr lang="en-US" sz="1200" dirty="0"/>
                        <a:t>1</a:t>
                      </a:r>
                    </a:p>
                  </a:txBody>
                  <a:tcPr marL="0" marR="0" marT="0" marB="0" anchor="ctr"/>
                </a:tc>
              </a:tr>
              <a:tr h="52966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a:t>Present</a:t>
                      </a:r>
                      <a:br>
                        <a:rPr lang="en-US" sz="1200"/>
                      </a:br>
                      <a:r>
                        <a:rPr lang="en-US" sz="1200"/>
                        <a:t>(kmer</a:t>
                      </a:r>
                      <a:r>
                        <a:rPr lang="en-US" sz="1200" baseline="30000"/>
                        <a:t>+</a:t>
                      </a:r>
                      <a:r>
                        <a:rPr lang="en-US" sz="1200" baseline="0"/>
                        <a:t>)</a:t>
                      </a:r>
                    </a:p>
                  </a:txBody>
                  <a:tcPr marL="0" marR="0" marT="0" marB="0" anchor="ctr"/>
                </a:tc>
                <a:tc>
                  <a:txBody>
                    <a:bodyPr/>
                    <a:lstStyle/>
                    <a:p>
                      <a:pPr algn="ctr"/>
                      <a:r>
                        <a:rPr lang="en-US" sz="1200"/>
                        <a:t>0</a:t>
                      </a:r>
                    </a:p>
                  </a:txBody>
                  <a:tcPr marL="0" marR="0" marT="0" marB="0" anchor="ctr"/>
                </a:tc>
                <a:tc>
                  <a:txBody>
                    <a:bodyPr/>
                    <a:lstStyle/>
                    <a:p>
                      <a:pPr algn="ctr"/>
                      <a:r>
                        <a:rPr lang="en-US" sz="1200" dirty="0"/>
                        <a:t>158</a:t>
                      </a:r>
                    </a:p>
                  </a:txBody>
                  <a:tcPr marL="0" marR="0" marT="0" marB="0" anchor="ctr"/>
                </a:tc>
              </a:tr>
            </a:tbl>
          </a:graphicData>
        </a:graphic>
      </p:graphicFrame>
    </p:spTree>
    <p:extLst>
      <p:ext uri="{BB962C8B-B14F-4D97-AF65-F5344CB8AC3E}">
        <p14:creationId xmlns:p14="http://schemas.microsoft.com/office/powerpoint/2010/main" val="17591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16166"/>
            <a:ext cx="12192000" cy="400110"/>
          </a:xfrm>
          <a:prstGeom prst="rect">
            <a:avLst/>
          </a:prstGeom>
        </p:spPr>
        <p:txBody>
          <a:bodyPr wrap="square">
            <a:spAutoFit/>
          </a:bodyPr>
          <a:lstStyle/>
          <a:p>
            <a:pPr algn="ctr"/>
            <a:r>
              <a:rPr lang="en-US" sz="2000" b="1" dirty="0">
                <a:solidFill>
                  <a:schemeClr val="accent5"/>
                </a:solidFill>
              </a:rPr>
              <a:t>Null hypothesis: </a:t>
            </a:r>
            <a:r>
              <a:rPr lang="en-US" sz="2000" b="1" i="1" dirty="0">
                <a:solidFill>
                  <a:schemeClr val="accent5"/>
                </a:solidFill>
              </a:rPr>
              <a:t>no genetic variant is associated with case </a:t>
            </a:r>
            <a:r>
              <a:rPr lang="en-US" sz="2000" b="1" i="1" dirty="0" err="1">
                <a:solidFill>
                  <a:schemeClr val="accent5"/>
                </a:solidFill>
              </a:rPr>
              <a:t>vs</a:t>
            </a:r>
            <a:r>
              <a:rPr lang="en-US" sz="2000" b="1" i="1" dirty="0">
                <a:solidFill>
                  <a:schemeClr val="accent5"/>
                </a:solidFill>
              </a:rPr>
              <a:t> control status</a:t>
            </a:r>
          </a:p>
        </p:txBody>
      </p:sp>
      <p:sp>
        <p:nvSpPr>
          <p:cNvPr id="17" name="TextBox 16"/>
          <p:cNvSpPr txBox="1"/>
          <p:nvPr/>
        </p:nvSpPr>
        <p:spPr>
          <a:xfrm>
            <a:off x="4149907" y="2447820"/>
            <a:ext cx="3877055" cy="646331"/>
          </a:xfrm>
          <a:prstGeom prst="rect">
            <a:avLst/>
          </a:prstGeom>
          <a:noFill/>
        </p:spPr>
        <p:txBody>
          <a:bodyPr wrap="square" rtlCol="0">
            <a:spAutoFit/>
          </a:bodyPr>
          <a:lstStyle/>
          <a:p>
            <a:pPr algn="ctr"/>
            <a:r>
              <a:rPr lang="en-US" b="1"/>
              <a:t>Presence vs absence of</a:t>
            </a:r>
            <a:br>
              <a:rPr lang="en-US" b="1"/>
            </a:br>
            <a:r>
              <a:rPr lang="en-US" b="1"/>
              <a:t>entire genes</a:t>
            </a:r>
          </a:p>
        </p:txBody>
      </p:sp>
      <p:graphicFrame>
        <p:nvGraphicFramePr>
          <p:cNvPr id="19" name="Table 18"/>
          <p:cNvGraphicFramePr>
            <a:graphicFrameLocks noGrp="1"/>
          </p:cNvGraphicFramePr>
          <p:nvPr>
            <p:extLst>
              <p:ext uri="{D42A27DB-BD31-4B8C-83A1-F6EECF244321}">
                <p14:modId xmlns:p14="http://schemas.microsoft.com/office/powerpoint/2010/main" val="1935737216"/>
              </p:ext>
            </p:extLst>
          </p:nvPr>
        </p:nvGraphicFramePr>
        <p:xfrm>
          <a:off x="4087189" y="3113410"/>
          <a:ext cx="4039518" cy="1589004"/>
        </p:xfrm>
        <a:graphic>
          <a:graphicData uri="http://schemas.openxmlformats.org/drawingml/2006/table">
            <a:tbl>
              <a:tblPr firstRow="1" bandRow="1">
                <a:tableStyleId>{FABFCF23-3B69-468F-B69F-88F6DE6A72F2}</a:tableStyleId>
              </a:tblPr>
              <a:tblGrid>
                <a:gridCol w="1289208"/>
                <a:gridCol w="1418403"/>
                <a:gridCol w="1331907"/>
              </a:tblGrid>
              <a:tr h="529668">
                <a:tc>
                  <a:txBody>
                    <a:bodyPr/>
                    <a:lstStyle/>
                    <a:p>
                      <a:pPr algn="ctr"/>
                      <a:endParaRPr lang="en-US" sz="1400" dirty="0"/>
                    </a:p>
                  </a:txBody>
                  <a:tcPr marL="0" marR="0" marT="0" marB="0" anchor="ctr"/>
                </a:tc>
                <a:tc>
                  <a:txBody>
                    <a:bodyPr/>
                    <a:lstStyle/>
                    <a:p>
                      <a:pPr algn="ctr"/>
                      <a:r>
                        <a:rPr lang="en-US" sz="1400" dirty="0"/>
                        <a:t>Controls</a:t>
                      </a:r>
                      <a:br>
                        <a:rPr lang="en-US" sz="1400" dirty="0"/>
                      </a:br>
                      <a:r>
                        <a:rPr lang="en-US" sz="1400" b="0" dirty="0"/>
                        <a:t>(Susceptible)</a:t>
                      </a:r>
                    </a:p>
                  </a:txBody>
                  <a:tcPr marL="0" marR="0" marT="0" marB="0" anchor="ctr"/>
                </a:tc>
                <a:tc>
                  <a:txBody>
                    <a:bodyPr/>
                    <a:lstStyle/>
                    <a:p>
                      <a:pPr algn="ctr"/>
                      <a:r>
                        <a:rPr lang="en-US" sz="1400" dirty="0"/>
                        <a:t>Cases</a:t>
                      </a:r>
                      <a:br>
                        <a:rPr lang="en-US" sz="1400" dirty="0"/>
                      </a:br>
                      <a:r>
                        <a:rPr lang="en-US" sz="1400" b="0" dirty="0"/>
                        <a:t>(Resistant)</a:t>
                      </a:r>
                    </a:p>
                  </a:txBody>
                  <a:tcPr marL="0" marR="0" marT="0" marB="0" anchor="ctr"/>
                </a:tc>
              </a:tr>
              <a:tr h="529668">
                <a:tc>
                  <a:txBody>
                    <a:bodyPr/>
                    <a:lstStyle/>
                    <a:p>
                      <a:pPr algn="ctr"/>
                      <a:r>
                        <a:rPr lang="en-US" sz="1400"/>
                        <a:t>Absent</a:t>
                      </a:r>
                    </a:p>
                    <a:p>
                      <a:pPr algn="ctr"/>
                      <a:r>
                        <a:rPr lang="en-US" sz="1400"/>
                        <a:t>(blaZ</a:t>
                      </a:r>
                      <a:r>
                        <a:rPr lang="en-US" sz="1400" baseline="30000"/>
                        <a:t>-</a:t>
                      </a:r>
                      <a:r>
                        <a:rPr lang="en-US" sz="1400" baseline="0"/>
                        <a:t>)</a:t>
                      </a:r>
                    </a:p>
                  </a:txBody>
                  <a:tcPr marL="0" marR="0" marT="0" marB="0" anchor="ctr"/>
                </a:tc>
                <a:tc>
                  <a:txBody>
                    <a:bodyPr/>
                    <a:lstStyle/>
                    <a:p>
                      <a:pPr algn="ctr"/>
                      <a:r>
                        <a:rPr lang="en-US" sz="1400" dirty="0"/>
                        <a:t>59</a:t>
                      </a:r>
                    </a:p>
                  </a:txBody>
                  <a:tcPr marL="0" marR="0" marT="0" marB="0" anchor="ctr"/>
                </a:tc>
                <a:tc>
                  <a:txBody>
                    <a:bodyPr/>
                    <a:lstStyle/>
                    <a:p>
                      <a:pPr algn="ctr"/>
                      <a:r>
                        <a:rPr lang="en-US" sz="1400"/>
                        <a:t>3</a:t>
                      </a:r>
                    </a:p>
                  </a:txBody>
                  <a:tcPr marL="0" marR="0" marT="0" marB="0" anchor="ctr"/>
                </a:tc>
              </a:tr>
              <a:tr h="52966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a:t>Present</a:t>
                      </a:r>
                      <a:br>
                        <a:rPr lang="en-US" sz="1400"/>
                      </a:br>
                      <a:r>
                        <a:rPr lang="en-US" sz="1400"/>
                        <a:t>(blaZ</a:t>
                      </a:r>
                      <a:r>
                        <a:rPr lang="en-US" sz="1400" baseline="30000"/>
                        <a:t>+</a:t>
                      </a:r>
                      <a:r>
                        <a:rPr lang="en-US" sz="1400" baseline="0"/>
                        <a:t>)</a:t>
                      </a:r>
                    </a:p>
                  </a:txBody>
                  <a:tcPr marL="0" marR="0" marT="0" marB="0" anchor="ctr"/>
                </a:tc>
                <a:tc>
                  <a:txBody>
                    <a:bodyPr/>
                    <a:lstStyle/>
                    <a:p>
                      <a:pPr algn="ctr"/>
                      <a:r>
                        <a:rPr lang="en-US" sz="1400" dirty="0" smtClean="0"/>
                        <a:t>1</a:t>
                      </a:r>
                      <a:endParaRPr lang="en-US" sz="1400" dirty="0"/>
                    </a:p>
                  </a:txBody>
                  <a:tcPr marL="0" marR="0" marT="0" marB="0" anchor="ctr"/>
                </a:tc>
                <a:tc>
                  <a:txBody>
                    <a:bodyPr/>
                    <a:lstStyle/>
                    <a:p>
                      <a:pPr algn="ctr"/>
                      <a:r>
                        <a:rPr lang="en-US" sz="1400" dirty="0"/>
                        <a:t>439</a:t>
                      </a:r>
                    </a:p>
                  </a:txBody>
                  <a:tcPr marL="0" marR="0" marT="0" marB="0" anchor="ctr"/>
                </a:tc>
              </a:tr>
            </a:tbl>
          </a:graphicData>
        </a:graphic>
      </p:graphicFrame>
      <p:sp>
        <p:nvSpPr>
          <p:cNvPr id="2" name="TextBox 1"/>
          <p:cNvSpPr txBox="1"/>
          <p:nvPr/>
        </p:nvSpPr>
        <p:spPr>
          <a:xfrm>
            <a:off x="8062453" y="3765754"/>
            <a:ext cx="3546164" cy="261610"/>
          </a:xfrm>
          <a:prstGeom prst="rect">
            <a:avLst/>
          </a:prstGeom>
          <a:noFill/>
        </p:spPr>
        <p:txBody>
          <a:bodyPr wrap="none" rtlCol="0">
            <a:spAutoFit/>
          </a:bodyPr>
          <a:lstStyle/>
          <a:p>
            <a:r>
              <a:rPr lang="en-US" sz="1100" b="1" u="sng" dirty="0" smtClean="0"/>
              <a:t>Odds</a:t>
            </a:r>
            <a:r>
              <a:rPr lang="en-US" sz="1100" b="1" dirty="0" smtClean="0"/>
              <a:t> of case vs control status when </a:t>
            </a:r>
            <a:r>
              <a:rPr lang="en-US" sz="1100" b="1" dirty="0" err="1" smtClean="0"/>
              <a:t>blaZ</a:t>
            </a:r>
            <a:r>
              <a:rPr lang="en-US" sz="1100" b="1" dirty="0" smtClean="0"/>
              <a:t> is absent: 3/59</a:t>
            </a:r>
            <a:endParaRPr lang="en-US" sz="1100" b="1" dirty="0"/>
          </a:p>
        </p:txBody>
      </p:sp>
      <p:sp>
        <p:nvSpPr>
          <p:cNvPr id="13" name="TextBox 12"/>
          <p:cNvSpPr txBox="1"/>
          <p:nvPr/>
        </p:nvSpPr>
        <p:spPr>
          <a:xfrm>
            <a:off x="8057536" y="4281947"/>
            <a:ext cx="3658374" cy="261610"/>
          </a:xfrm>
          <a:prstGeom prst="rect">
            <a:avLst/>
          </a:prstGeom>
          <a:noFill/>
        </p:spPr>
        <p:txBody>
          <a:bodyPr wrap="none" rtlCol="0">
            <a:spAutoFit/>
          </a:bodyPr>
          <a:lstStyle/>
          <a:p>
            <a:r>
              <a:rPr lang="en-US" sz="1100" b="1" u="sng" dirty="0" smtClean="0"/>
              <a:t>Odds</a:t>
            </a:r>
            <a:r>
              <a:rPr lang="en-US" sz="1100" b="1" dirty="0" smtClean="0"/>
              <a:t> of case vs control status when </a:t>
            </a:r>
            <a:r>
              <a:rPr lang="en-US" sz="1100" b="1" dirty="0" err="1" smtClean="0"/>
              <a:t>blaZ</a:t>
            </a:r>
            <a:r>
              <a:rPr lang="en-US" sz="1100" b="1" dirty="0" smtClean="0"/>
              <a:t> is present: 439/1</a:t>
            </a:r>
            <a:endParaRPr lang="en-US" sz="1100" b="1" dirty="0"/>
          </a:p>
        </p:txBody>
      </p:sp>
      <p:sp>
        <p:nvSpPr>
          <p:cNvPr id="14" name="TextBox 13"/>
          <p:cNvSpPr txBox="1"/>
          <p:nvPr/>
        </p:nvSpPr>
        <p:spPr>
          <a:xfrm>
            <a:off x="8064363" y="4911212"/>
            <a:ext cx="3682179" cy="430887"/>
          </a:xfrm>
          <a:prstGeom prst="rect">
            <a:avLst/>
          </a:prstGeom>
          <a:noFill/>
        </p:spPr>
        <p:txBody>
          <a:bodyPr wrap="square" rtlCol="0">
            <a:spAutoFit/>
          </a:bodyPr>
          <a:lstStyle/>
          <a:p>
            <a:r>
              <a:rPr lang="en-US" sz="1100" b="1" u="sng" dirty="0" smtClean="0"/>
              <a:t>Odds Ratio </a:t>
            </a:r>
            <a:r>
              <a:rPr lang="en-US" sz="1100" b="1" dirty="0" smtClean="0"/>
              <a:t>of case vs control status when </a:t>
            </a:r>
            <a:r>
              <a:rPr lang="en-US" sz="1100" b="1" dirty="0" err="1" smtClean="0"/>
              <a:t>blaZ</a:t>
            </a:r>
            <a:r>
              <a:rPr lang="en-US" sz="1100" b="1" dirty="0" smtClean="0"/>
              <a:t> is present vs absent: (439/1) / (3/59) = 25901/3</a:t>
            </a:r>
            <a:endParaRPr lang="en-US" sz="1100" b="1" dirty="0"/>
          </a:p>
        </p:txBody>
      </p:sp>
      <p:sp>
        <p:nvSpPr>
          <p:cNvPr id="15" name="TextBox 14"/>
          <p:cNvSpPr txBox="1"/>
          <p:nvPr/>
        </p:nvSpPr>
        <p:spPr>
          <a:xfrm>
            <a:off x="4149907" y="4737689"/>
            <a:ext cx="3877056" cy="646331"/>
          </a:xfrm>
          <a:prstGeom prst="rect">
            <a:avLst/>
          </a:prstGeom>
          <a:noFill/>
        </p:spPr>
        <p:txBody>
          <a:bodyPr wrap="square" lIns="0" rIns="0" rtlCol="0">
            <a:spAutoFit/>
          </a:bodyPr>
          <a:lstStyle/>
          <a:p>
            <a:r>
              <a:rPr lang="en-US" sz="1200" dirty="0"/>
              <a:t>e.g.	Resistance to penicillin </a:t>
            </a:r>
            <a:br>
              <a:rPr lang="en-US" sz="1200" dirty="0"/>
            </a:br>
            <a:r>
              <a:rPr lang="en-US" sz="1200" dirty="0"/>
              <a:t>	conferred by the </a:t>
            </a:r>
            <a:r>
              <a:rPr lang="en-US" sz="1200" i="1" dirty="0" err="1"/>
              <a:t>blaZ</a:t>
            </a:r>
            <a:r>
              <a:rPr lang="en-US" sz="1200" dirty="0"/>
              <a:t> gene</a:t>
            </a:r>
          </a:p>
          <a:p>
            <a:r>
              <a:rPr lang="en-US" sz="1200" dirty="0"/>
              <a:t>	</a:t>
            </a:r>
            <a:r>
              <a:rPr lang="en-US" sz="1200" i="1" dirty="0"/>
              <a:t>p</a:t>
            </a:r>
            <a:r>
              <a:rPr lang="en-US" sz="1200" dirty="0"/>
              <a:t> = </a:t>
            </a:r>
            <a:r>
              <a:rPr lang="en-US" sz="1200" dirty="0" smtClean="0"/>
              <a:t>10</a:t>
            </a:r>
            <a:r>
              <a:rPr lang="en-US" sz="1200" baseline="30000" dirty="0" smtClean="0"/>
              <a:t>-71.3</a:t>
            </a:r>
            <a:endParaRPr lang="en-US" sz="1200" baseline="30000" dirty="0"/>
          </a:p>
        </p:txBody>
      </p:sp>
      <p:sp>
        <p:nvSpPr>
          <p:cNvPr id="21" name="TextBox 20"/>
          <p:cNvSpPr txBox="1"/>
          <p:nvPr/>
        </p:nvSpPr>
        <p:spPr>
          <a:xfrm>
            <a:off x="8064363" y="5664748"/>
            <a:ext cx="3682179" cy="430887"/>
          </a:xfrm>
          <a:prstGeom prst="rect">
            <a:avLst/>
          </a:prstGeom>
          <a:noFill/>
        </p:spPr>
        <p:txBody>
          <a:bodyPr wrap="square" rtlCol="0">
            <a:spAutoFit/>
          </a:bodyPr>
          <a:lstStyle/>
          <a:p>
            <a:r>
              <a:rPr lang="en-US" sz="1100" b="1" dirty="0" smtClean="0"/>
              <a:t>Test against the null hypothesis of an </a:t>
            </a:r>
            <a:r>
              <a:rPr lang="en-US" sz="1100" b="1" u="sng" dirty="0" smtClean="0"/>
              <a:t>odds ratio </a:t>
            </a:r>
            <a:r>
              <a:rPr lang="en-US" sz="1100" b="1" dirty="0" smtClean="0"/>
              <a:t>of 1 (equivalently, an </a:t>
            </a:r>
            <a:r>
              <a:rPr lang="en-US" sz="1100" b="1" u="sng" dirty="0" smtClean="0"/>
              <a:t>effect size </a:t>
            </a:r>
            <a:r>
              <a:rPr lang="en-US" sz="1100" b="1" dirty="0" smtClean="0"/>
              <a:t>of 0)</a:t>
            </a:r>
            <a:endParaRPr lang="en-US" sz="1100" b="1" dirty="0"/>
          </a:p>
        </p:txBody>
      </p:sp>
      <p:sp>
        <p:nvSpPr>
          <p:cNvPr id="26" name="TextBox 25"/>
          <p:cNvSpPr txBox="1"/>
          <p:nvPr/>
        </p:nvSpPr>
        <p:spPr>
          <a:xfrm>
            <a:off x="8064363" y="5292213"/>
            <a:ext cx="3682179" cy="261610"/>
          </a:xfrm>
          <a:prstGeom prst="rect">
            <a:avLst/>
          </a:prstGeom>
          <a:noFill/>
        </p:spPr>
        <p:txBody>
          <a:bodyPr wrap="square" rtlCol="0">
            <a:spAutoFit/>
          </a:bodyPr>
          <a:lstStyle/>
          <a:p>
            <a:r>
              <a:rPr lang="en-US" sz="1100" b="1" dirty="0" smtClean="0"/>
              <a:t>This gives a log odds ratio, alias </a:t>
            </a:r>
            <a:r>
              <a:rPr lang="en-US" sz="1100" b="1" u="sng" dirty="0" smtClean="0"/>
              <a:t>Effect Size</a:t>
            </a:r>
            <a:r>
              <a:rPr lang="en-US" sz="1100" b="1" dirty="0" smtClean="0"/>
              <a:t>, of 9.1</a:t>
            </a:r>
            <a:endParaRPr lang="en-US" sz="1100" b="1" dirty="0"/>
          </a:p>
        </p:txBody>
      </p:sp>
    </p:spTree>
    <p:extLst>
      <p:ext uri="{BB962C8B-B14F-4D97-AF65-F5344CB8AC3E}">
        <p14:creationId xmlns:p14="http://schemas.microsoft.com/office/powerpoint/2010/main" val="187197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21"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3" name="Shape 115"/>
          <p:cNvSpPr txBox="1"/>
          <p:nvPr/>
        </p:nvSpPr>
        <p:spPr>
          <a:xfrm>
            <a:off x="2181144" y="3"/>
            <a:ext cx="7829699" cy="1074299"/>
          </a:xfrm>
          <a:prstGeom prst="rect">
            <a:avLst/>
          </a:prstGeom>
          <a:noFill/>
          <a:ln>
            <a:noFill/>
          </a:ln>
        </p:spPr>
        <p:txBody>
          <a:bodyPr lIns="91425" tIns="45700" rIns="91425" bIns="45700" anchor="ctr" anchorCtr="0">
            <a:noAutofit/>
          </a:bodyPr>
          <a:lstStyle/>
          <a:p>
            <a:pPr algn="ctr"/>
            <a:r>
              <a:rPr lang="en-GB" sz="2500" dirty="0" err="1">
                <a:latin typeface="Calibri"/>
                <a:ea typeface="Calibri"/>
                <a:cs typeface="Calibri"/>
                <a:sym typeface="Calibri"/>
              </a:rPr>
              <a:t>Fusidic</a:t>
            </a:r>
            <a:r>
              <a:rPr lang="en-GB" sz="2500" dirty="0">
                <a:latin typeface="Calibri"/>
                <a:ea typeface="Calibri"/>
                <a:cs typeface="Calibri"/>
                <a:sym typeface="Calibri"/>
              </a:rPr>
              <a:t> acid resistance in </a:t>
            </a:r>
            <a:r>
              <a:rPr lang="en-GB" sz="2500" i="1" dirty="0">
                <a:latin typeface="Calibri"/>
                <a:ea typeface="Calibri"/>
                <a:cs typeface="Calibri"/>
                <a:sym typeface="Calibri"/>
              </a:rPr>
              <a:t>Staphylococcus </a:t>
            </a:r>
            <a:r>
              <a:rPr lang="en-GB" sz="2500" i="1" dirty="0" err="1">
                <a:latin typeface="Calibri"/>
                <a:ea typeface="Calibri"/>
                <a:cs typeface="Calibri"/>
                <a:sym typeface="Calibri"/>
              </a:rPr>
              <a:t>aureus</a:t>
            </a:r>
            <a:endParaRPr lang="en-GB" sz="2500" i="1" dirty="0">
              <a:latin typeface="Calibri"/>
              <a:ea typeface="Calibri"/>
              <a:cs typeface="Calibri"/>
              <a:sym typeface="Calibri"/>
            </a:endParaRPr>
          </a:p>
        </p:txBody>
      </p:sp>
      <p:sp>
        <p:nvSpPr>
          <p:cNvPr id="7" name="Oval 6"/>
          <p:cNvSpPr/>
          <p:nvPr/>
        </p:nvSpPr>
        <p:spPr>
          <a:xfrm>
            <a:off x="7641527" y="2031058"/>
            <a:ext cx="3000535" cy="2948494"/>
          </a:xfrm>
          <a:prstGeom prst="ellipse">
            <a:avLst/>
          </a:prstGeom>
          <a:solidFill>
            <a:srgbClr val="7A5BA0"/>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b="1" dirty="0">
                <a:latin typeface="Calibri"/>
                <a:cs typeface="Calibri"/>
              </a:rPr>
              <a:t>Resistance by presence of </a:t>
            </a:r>
            <a:r>
              <a:rPr lang="en-US" b="1" i="1" dirty="0" err="1">
                <a:latin typeface="Calibri"/>
                <a:cs typeface="Calibri"/>
              </a:rPr>
              <a:t>fusB,fusC</a:t>
            </a:r>
            <a:endParaRPr lang="en-US" b="1" dirty="0">
              <a:latin typeface="Calibri"/>
              <a:cs typeface="Calibri"/>
            </a:endParaRPr>
          </a:p>
          <a:p>
            <a:pPr algn="ctr"/>
            <a:endParaRPr lang="en-US" sz="1600" dirty="0">
              <a:latin typeface="Calibri"/>
              <a:cs typeface="Calibri"/>
            </a:endParaRPr>
          </a:p>
          <a:p>
            <a:pPr algn="ctr"/>
            <a:r>
              <a:rPr lang="en-US" sz="1600" dirty="0">
                <a:latin typeface="Calibri"/>
                <a:cs typeface="Calibri"/>
              </a:rPr>
              <a:t>Rescue translation from </a:t>
            </a:r>
            <a:r>
              <a:rPr lang="en-US" sz="1600" dirty="0" err="1">
                <a:latin typeface="Calibri"/>
                <a:cs typeface="Calibri"/>
              </a:rPr>
              <a:t>fusidic</a:t>
            </a:r>
            <a:r>
              <a:rPr lang="en-US" sz="1600" dirty="0">
                <a:latin typeface="Calibri"/>
                <a:cs typeface="Calibri"/>
              </a:rPr>
              <a:t> acid-mediated inhibition</a:t>
            </a:r>
          </a:p>
        </p:txBody>
      </p:sp>
      <p:sp>
        <p:nvSpPr>
          <p:cNvPr id="6" name="Oval 5"/>
          <p:cNvSpPr/>
          <p:nvPr/>
        </p:nvSpPr>
        <p:spPr>
          <a:xfrm>
            <a:off x="1556597" y="2031058"/>
            <a:ext cx="3000535" cy="2948494"/>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b="1" dirty="0" err="1">
                <a:latin typeface="Calibri"/>
                <a:cs typeface="Calibri"/>
              </a:rPr>
              <a:t>Fusidic</a:t>
            </a:r>
            <a:r>
              <a:rPr lang="en-US" b="1" dirty="0">
                <a:latin typeface="Calibri"/>
                <a:cs typeface="Calibri"/>
              </a:rPr>
              <a:t> acid</a:t>
            </a:r>
          </a:p>
          <a:p>
            <a:pPr algn="ctr"/>
            <a:r>
              <a:rPr lang="en-US" b="1" dirty="0">
                <a:latin typeface="Calibri"/>
                <a:cs typeface="Calibri"/>
              </a:rPr>
              <a:t>mechanism of action:</a:t>
            </a:r>
          </a:p>
          <a:p>
            <a:pPr algn="ctr"/>
            <a:endParaRPr lang="en-US" sz="1200" dirty="0">
              <a:latin typeface="Calibri"/>
              <a:cs typeface="Calibri"/>
            </a:endParaRPr>
          </a:p>
          <a:p>
            <a:pPr algn="ctr"/>
            <a:r>
              <a:rPr lang="en-US" sz="1600" dirty="0">
                <a:latin typeface="Calibri"/>
                <a:cs typeface="Calibri"/>
              </a:rPr>
              <a:t>Interferes with bacterial protein synthesis</a:t>
            </a:r>
          </a:p>
        </p:txBody>
      </p:sp>
      <p:sp>
        <p:nvSpPr>
          <p:cNvPr id="9" name="Oval 8"/>
          <p:cNvSpPr/>
          <p:nvPr/>
        </p:nvSpPr>
        <p:spPr>
          <a:xfrm>
            <a:off x="4593072" y="2031058"/>
            <a:ext cx="3000535" cy="2948494"/>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b="1" dirty="0">
                <a:latin typeface="Calibri"/>
                <a:cs typeface="Calibri"/>
              </a:rPr>
              <a:t>Resistance by substitutions in </a:t>
            </a:r>
            <a:r>
              <a:rPr lang="en-US" b="1" i="1" dirty="0" err="1">
                <a:latin typeface="Calibri"/>
                <a:cs typeface="Calibri"/>
              </a:rPr>
              <a:t>fusA</a:t>
            </a:r>
            <a:endParaRPr lang="en-US" b="1" i="1" dirty="0">
              <a:latin typeface="Calibri"/>
              <a:cs typeface="Calibri"/>
            </a:endParaRPr>
          </a:p>
          <a:p>
            <a:pPr algn="ctr"/>
            <a:endParaRPr lang="en-US" sz="1600" dirty="0">
              <a:latin typeface="Calibri"/>
              <a:cs typeface="Calibri"/>
            </a:endParaRPr>
          </a:p>
          <a:p>
            <a:pPr algn="ctr"/>
            <a:r>
              <a:rPr lang="en-US" sz="1600" dirty="0">
                <a:latin typeface="Calibri"/>
                <a:cs typeface="Calibri"/>
              </a:rPr>
              <a:t>Prevents </a:t>
            </a:r>
            <a:r>
              <a:rPr lang="en-US" sz="1600" dirty="0" err="1">
                <a:latin typeface="Calibri"/>
                <a:cs typeface="Calibri"/>
              </a:rPr>
              <a:t>fusidic</a:t>
            </a:r>
            <a:r>
              <a:rPr lang="en-US" sz="1600" dirty="0">
                <a:latin typeface="Calibri"/>
                <a:cs typeface="Calibri"/>
              </a:rPr>
              <a:t> acid from binding</a:t>
            </a:r>
          </a:p>
        </p:txBody>
      </p:sp>
    </p:spTree>
    <p:extLst>
      <p:ext uri="{BB962C8B-B14F-4D97-AF65-F5344CB8AC3E}">
        <p14:creationId xmlns:p14="http://schemas.microsoft.com/office/powerpoint/2010/main" val="1695926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3" name="Shape 115"/>
          <p:cNvSpPr txBox="1"/>
          <p:nvPr/>
        </p:nvSpPr>
        <p:spPr>
          <a:xfrm>
            <a:off x="2181144" y="3"/>
            <a:ext cx="7829699" cy="1074299"/>
          </a:xfrm>
          <a:prstGeom prst="rect">
            <a:avLst/>
          </a:prstGeom>
          <a:noFill/>
          <a:ln>
            <a:noFill/>
          </a:ln>
        </p:spPr>
        <p:txBody>
          <a:bodyPr lIns="91425" tIns="45700" rIns="91425" bIns="45700" anchor="ctr" anchorCtr="0">
            <a:noAutofit/>
          </a:bodyPr>
          <a:lstStyle/>
          <a:p>
            <a:pPr algn="ctr"/>
            <a:r>
              <a:rPr lang="en-GB" sz="2500" dirty="0" err="1">
                <a:latin typeface="Calibri"/>
                <a:ea typeface="Calibri"/>
                <a:cs typeface="Calibri"/>
                <a:sym typeface="Calibri"/>
              </a:rPr>
              <a:t>Fusidic</a:t>
            </a:r>
            <a:r>
              <a:rPr lang="en-GB" sz="2500" dirty="0">
                <a:latin typeface="Calibri"/>
                <a:ea typeface="Calibri"/>
                <a:cs typeface="Calibri"/>
                <a:sym typeface="Calibri"/>
              </a:rPr>
              <a:t> acid resistance in </a:t>
            </a:r>
            <a:r>
              <a:rPr lang="en-GB" sz="2500" i="1" dirty="0">
                <a:latin typeface="Calibri"/>
                <a:ea typeface="Calibri"/>
                <a:cs typeface="Calibri"/>
                <a:sym typeface="Calibri"/>
              </a:rPr>
              <a:t>Staphylococcus </a:t>
            </a:r>
            <a:r>
              <a:rPr lang="en-GB" sz="2500" i="1" dirty="0" err="1">
                <a:latin typeface="Calibri"/>
                <a:ea typeface="Calibri"/>
                <a:cs typeface="Calibri"/>
                <a:sym typeface="Calibri"/>
              </a:rPr>
              <a:t>aureus</a:t>
            </a:r>
            <a:endParaRPr lang="en-GB" sz="2500" i="1" dirty="0">
              <a:latin typeface="Calibri"/>
              <a:ea typeface="Calibri"/>
              <a:cs typeface="Calibri"/>
              <a:sym typeface="Calibri"/>
            </a:endParaRPr>
          </a:p>
        </p:txBody>
      </p:sp>
      <p:pic>
        <p:nvPicPr>
          <p:cNvPr id="1026" name="Picture 2" descr="ttp://www.pnas.org/content/109/6/2102/F5.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934" y="758883"/>
            <a:ext cx="8154682" cy="571464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2179529" y="3023111"/>
            <a:ext cx="4330806" cy="3440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55272" y="3122072"/>
            <a:ext cx="3170711" cy="923330"/>
          </a:xfrm>
          <a:prstGeom prst="rect">
            <a:avLst/>
          </a:prstGeom>
          <a:solidFill>
            <a:schemeClr val="bg1"/>
          </a:solidFill>
        </p:spPr>
        <p:txBody>
          <a:bodyPr wrap="square" rtlCol="0">
            <a:spAutoFit/>
          </a:bodyPr>
          <a:lstStyle/>
          <a:p>
            <a:r>
              <a:rPr lang="en-US" dirty="0"/>
              <a:t>Protein synthesis requires elongation factor G (EF-G) to proceed normally</a:t>
            </a:r>
          </a:p>
        </p:txBody>
      </p:sp>
      <p:sp>
        <p:nvSpPr>
          <p:cNvPr id="3" name="Rectangle 2"/>
          <p:cNvSpPr/>
          <p:nvPr/>
        </p:nvSpPr>
        <p:spPr>
          <a:xfrm>
            <a:off x="5407232" y="764088"/>
            <a:ext cx="3740727" cy="236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64136" y="3084467"/>
            <a:ext cx="3857311" cy="3353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89023" y="3455042"/>
            <a:ext cx="3170711" cy="2031325"/>
          </a:xfrm>
          <a:prstGeom prst="rect">
            <a:avLst/>
          </a:prstGeom>
          <a:solidFill>
            <a:schemeClr val="bg1"/>
          </a:solidFill>
        </p:spPr>
        <p:txBody>
          <a:bodyPr wrap="square" rtlCol="0">
            <a:spAutoFit/>
          </a:bodyPr>
          <a:lstStyle/>
          <a:p>
            <a:r>
              <a:rPr lang="en-US" dirty="0" err="1"/>
              <a:t>Fusidic</a:t>
            </a:r>
            <a:r>
              <a:rPr lang="en-US" dirty="0"/>
              <a:t> acid (FA) binds to EF-G, locking it to the ribosome and stalling protein synthesis. Mutations in </a:t>
            </a:r>
            <a:r>
              <a:rPr lang="en-US" i="1" dirty="0" err="1"/>
              <a:t>fusA</a:t>
            </a:r>
            <a:r>
              <a:rPr lang="en-US" i="1" dirty="0"/>
              <a:t>,</a:t>
            </a:r>
            <a:r>
              <a:rPr lang="en-US" dirty="0"/>
              <a:t> the gene encoding EF-G, prevent FA binding, allowing protein synthesis to proceed.</a:t>
            </a:r>
          </a:p>
        </p:txBody>
      </p:sp>
      <p:sp>
        <p:nvSpPr>
          <p:cNvPr id="13" name="TextBox 12"/>
          <p:cNvSpPr txBox="1"/>
          <p:nvPr/>
        </p:nvSpPr>
        <p:spPr>
          <a:xfrm>
            <a:off x="3087585" y="4046828"/>
            <a:ext cx="3170711" cy="1754326"/>
          </a:xfrm>
          <a:prstGeom prst="rect">
            <a:avLst/>
          </a:prstGeom>
          <a:solidFill>
            <a:schemeClr val="bg1"/>
          </a:solidFill>
        </p:spPr>
        <p:txBody>
          <a:bodyPr wrap="square" rtlCol="0">
            <a:spAutoFit/>
          </a:bodyPr>
          <a:lstStyle/>
          <a:p>
            <a:r>
              <a:rPr lang="en-US" dirty="0"/>
              <a:t>Accessory genes </a:t>
            </a:r>
            <a:r>
              <a:rPr lang="en-US" i="1" dirty="0" err="1"/>
              <a:t>fusB</a:t>
            </a:r>
            <a:r>
              <a:rPr lang="en-US" dirty="0"/>
              <a:t> and </a:t>
            </a:r>
            <a:r>
              <a:rPr lang="en-US" i="1" dirty="0" err="1"/>
              <a:t>fusC</a:t>
            </a:r>
            <a:r>
              <a:rPr lang="en-US" dirty="0"/>
              <a:t> encode chaperones that bind to EF-G and </a:t>
            </a:r>
            <a:r>
              <a:rPr lang="en-US" dirty="0" err="1"/>
              <a:t>destablize</a:t>
            </a:r>
            <a:r>
              <a:rPr lang="en-US" dirty="0"/>
              <a:t> binding of FA. This promotes dissociation of FA and allows protein synthesis to proceed.</a:t>
            </a:r>
            <a:endParaRPr lang="en-US" i="1" dirty="0"/>
          </a:p>
        </p:txBody>
      </p:sp>
    </p:spTree>
    <p:extLst>
      <p:ext uri="{BB962C8B-B14F-4D97-AF65-F5344CB8AC3E}">
        <p14:creationId xmlns:p14="http://schemas.microsoft.com/office/powerpoint/2010/main" val="8197289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0" grpId="0" animBg="1"/>
      <p:bldP spid="10"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 name="Group 1"/>
          <p:cNvGrpSpPr/>
          <p:nvPr/>
        </p:nvGrpSpPr>
        <p:grpSpPr>
          <a:xfrm>
            <a:off x="442756" y="440310"/>
            <a:ext cx="11287950" cy="5978780"/>
            <a:chOff x="32833" y="505207"/>
            <a:chExt cx="12048320" cy="6381516"/>
          </a:xfrm>
        </p:grpSpPr>
        <p:pic>
          <p:nvPicPr>
            <p:cNvPr id="5" name="Picture 4" descr="fuc_logreg_patterns_mapped_grey.png"/>
            <p:cNvPicPr>
              <a:picLocks noChangeAspect="1"/>
            </p:cNvPicPr>
            <p:nvPr/>
          </p:nvPicPr>
          <p:blipFill rotWithShape="1">
            <a:blip r:embed="rId3">
              <a:extLst>
                <a:ext uri="{28A0092B-C50C-407E-A947-70E740481C1C}">
                  <a14:useLocalDpi xmlns:a14="http://schemas.microsoft.com/office/drawing/2010/main" val="0"/>
                </a:ext>
              </a:extLst>
            </a:blip>
            <a:srcRect l="-2751" t="1" r="1" b="-798"/>
            <a:stretch/>
          </p:blipFill>
          <p:spPr>
            <a:xfrm>
              <a:off x="32833" y="505207"/>
              <a:ext cx="12048320" cy="6381515"/>
            </a:xfrm>
            <a:prstGeom prst="rect">
              <a:avLst/>
            </a:prstGeom>
            <a:solidFill>
              <a:schemeClr val="bg1"/>
            </a:solidFill>
          </p:spPr>
        </p:pic>
        <p:sp>
          <p:nvSpPr>
            <p:cNvPr id="26" name="TextBox 25"/>
            <p:cNvSpPr txBox="1"/>
            <p:nvPr/>
          </p:nvSpPr>
          <p:spPr>
            <a:xfrm>
              <a:off x="4153009" y="6609724"/>
              <a:ext cx="4403782" cy="276999"/>
            </a:xfrm>
            <a:prstGeom prst="rect">
              <a:avLst/>
            </a:prstGeom>
            <a:solidFill>
              <a:srgbClr val="FFFFFF"/>
            </a:solidFill>
          </p:spPr>
          <p:txBody>
            <a:bodyPr wrap="none" tIns="0" bIns="0" rtlCol="0">
              <a:spAutoFit/>
            </a:bodyPr>
            <a:lstStyle/>
            <a:p>
              <a:pPr algn="ctr"/>
              <a:r>
                <a:rPr lang="en-US" dirty="0" smtClean="0">
                  <a:latin typeface="Calibri"/>
                  <a:cs typeface="Calibri"/>
                </a:rPr>
                <a:t>Position in reference genome MSSA476 (Mb)</a:t>
              </a:r>
              <a:endParaRPr lang="en-US" dirty="0">
                <a:latin typeface="Calibri"/>
                <a:cs typeface="Calibri"/>
              </a:endParaRPr>
            </a:p>
          </p:txBody>
        </p:sp>
        <p:sp>
          <p:nvSpPr>
            <p:cNvPr id="28" name="TextBox 27"/>
            <p:cNvSpPr txBox="1"/>
            <p:nvPr/>
          </p:nvSpPr>
          <p:spPr>
            <a:xfrm>
              <a:off x="2866346" y="6431625"/>
              <a:ext cx="34703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0.5</a:t>
              </a:r>
              <a:endParaRPr lang="en-US" sz="1000" dirty="0">
                <a:latin typeface="Calibri"/>
                <a:cs typeface="Calibri"/>
              </a:endParaRPr>
            </a:p>
          </p:txBody>
        </p:sp>
        <p:sp>
          <p:nvSpPr>
            <p:cNvPr id="29" name="TextBox 28"/>
            <p:cNvSpPr txBox="1"/>
            <p:nvPr/>
          </p:nvSpPr>
          <p:spPr>
            <a:xfrm>
              <a:off x="4563589" y="6431625"/>
              <a:ext cx="46222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a:t>
              </a:r>
              <a:endParaRPr lang="en-US" sz="1000" dirty="0">
                <a:latin typeface="Calibri"/>
                <a:cs typeface="Calibri"/>
              </a:endParaRPr>
            </a:p>
          </p:txBody>
        </p:sp>
        <p:sp>
          <p:nvSpPr>
            <p:cNvPr id="31" name="TextBox 30"/>
            <p:cNvSpPr txBox="1"/>
            <p:nvPr/>
          </p:nvSpPr>
          <p:spPr>
            <a:xfrm>
              <a:off x="6249696" y="6438685"/>
              <a:ext cx="604917"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1.5</a:t>
              </a:r>
              <a:endParaRPr lang="en-US" sz="1000" dirty="0">
                <a:latin typeface="Calibri"/>
                <a:cs typeface="Calibri"/>
              </a:endParaRPr>
            </a:p>
          </p:txBody>
        </p:sp>
        <p:sp>
          <p:nvSpPr>
            <p:cNvPr id="32" name="TextBox 31"/>
            <p:cNvSpPr txBox="1"/>
            <p:nvPr/>
          </p:nvSpPr>
          <p:spPr>
            <a:xfrm>
              <a:off x="8018327" y="6435498"/>
              <a:ext cx="647373"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a:t>
              </a:r>
              <a:endParaRPr lang="en-US" sz="1000" dirty="0">
                <a:latin typeface="Calibri"/>
                <a:cs typeface="Calibri"/>
              </a:endParaRPr>
            </a:p>
          </p:txBody>
        </p:sp>
        <p:sp>
          <p:nvSpPr>
            <p:cNvPr id="33" name="TextBox 32"/>
            <p:cNvSpPr txBox="1"/>
            <p:nvPr/>
          </p:nvSpPr>
          <p:spPr>
            <a:xfrm>
              <a:off x="9736552" y="6438684"/>
              <a:ext cx="72147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2.5</a:t>
              </a:r>
              <a:endParaRPr lang="en-US" sz="1000" dirty="0">
                <a:latin typeface="Calibri"/>
                <a:cs typeface="Calibri"/>
              </a:endParaRPr>
            </a:p>
          </p:txBody>
        </p:sp>
        <p:sp>
          <p:nvSpPr>
            <p:cNvPr id="34" name="TextBox 33"/>
            <p:cNvSpPr txBox="1"/>
            <p:nvPr/>
          </p:nvSpPr>
          <p:spPr>
            <a:xfrm>
              <a:off x="1137161" y="6438685"/>
              <a:ext cx="24966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35" name="TextBox 34"/>
            <p:cNvSpPr txBox="1"/>
            <p:nvPr/>
          </p:nvSpPr>
          <p:spPr>
            <a:xfrm>
              <a:off x="458978" y="5929920"/>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51" name="TextBox 50"/>
            <p:cNvSpPr txBox="1"/>
            <p:nvPr/>
          </p:nvSpPr>
          <p:spPr>
            <a:xfrm>
              <a:off x="458978" y="5147751"/>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20</a:t>
              </a:r>
              <a:endParaRPr lang="en-US" sz="1000" dirty="0">
                <a:latin typeface="Calibri"/>
                <a:cs typeface="Calibri"/>
              </a:endParaRPr>
            </a:p>
          </p:txBody>
        </p:sp>
        <p:sp>
          <p:nvSpPr>
            <p:cNvPr id="52" name="TextBox 51"/>
            <p:cNvSpPr txBox="1"/>
            <p:nvPr/>
          </p:nvSpPr>
          <p:spPr>
            <a:xfrm>
              <a:off x="458978" y="4329865"/>
              <a:ext cx="246221" cy="345841"/>
            </a:xfrm>
            <a:prstGeom prst="rect">
              <a:avLst/>
            </a:prstGeom>
            <a:solidFill>
              <a:srgbClr val="FFFFFF"/>
            </a:solidFill>
          </p:spPr>
          <p:txBody>
            <a:bodyPr vert="vert270" wrap="square" lIns="0" tIns="0" bIns="0" rtlCol="0">
              <a:spAutoFit/>
            </a:bodyPr>
            <a:lstStyle/>
            <a:p>
              <a:pPr algn="ctr"/>
              <a:r>
                <a:rPr lang="en-US" sz="1000" dirty="0">
                  <a:latin typeface="Calibri"/>
                  <a:cs typeface="Calibri"/>
                </a:rPr>
                <a:t>4</a:t>
              </a:r>
              <a:r>
                <a:rPr lang="en-US" sz="1000" dirty="0" smtClean="0">
                  <a:latin typeface="Calibri"/>
                  <a:cs typeface="Calibri"/>
                </a:rPr>
                <a:t>0</a:t>
              </a:r>
              <a:endParaRPr lang="en-US" sz="1000" dirty="0">
                <a:latin typeface="Calibri"/>
                <a:cs typeface="Calibri"/>
              </a:endParaRPr>
            </a:p>
          </p:txBody>
        </p:sp>
        <p:sp>
          <p:nvSpPr>
            <p:cNvPr id="53" name="TextBox 52"/>
            <p:cNvSpPr txBox="1"/>
            <p:nvPr/>
          </p:nvSpPr>
          <p:spPr>
            <a:xfrm>
              <a:off x="458978" y="3468765"/>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60</a:t>
              </a:r>
              <a:endParaRPr lang="en-US" sz="1000" dirty="0">
                <a:latin typeface="Calibri"/>
                <a:cs typeface="Calibri"/>
              </a:endParaRPr>
            </a:p>
          </p:txBody>
        </p:sp>
        <p:sp>
          <p:nvSpPr>
            <p:cNvPr id="54" name="TextBox 53"/>
            <p:cNvSpPr txBox="1"/>
            <p:nvPr/>
          </p:nvSpPr>
          <p:spPr>
            <a:xfrm>
              <a:off x="458978" y="2661053"/>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80</a:t>
              </a:r>
              <a:endParaRPr lang="en-US" sz="1000" dirty="0">
                <a:latin typeface="Calibri"/>
                <a:cs typeface="Calibri"/>
              </a:endParaRPr>
            </a:p>
          </p:txBody>
        </p:sp>
        <p:sp>
          <p:nvSpPr>
            <p:cNvPr id="55" name="TextBox 54"/>
            <p:cNvSpPr txBox="1"/>
            <p:nvPr/>
          </p:nvSpPr>
          <p:spPr>
            <a:xfrm>
              <a:off x="458978" y="18582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100</a:t>
              </a:r>
              <a:endParaRPr lang="en-US" sz="1000" dirty="0">
                <a:latin typeface="Calibri"/>
                <a:cs typeface="Calibri"/>
              </a:endParaRPr>
            </a:p>
          </p:txBody>
        </p:sp>
        <p:sp>
          <p:nvSpPr>
            <p:cNvPr id="56" name="TextBox 55"/>
            <p:cNvSpPr txBox="1"/>
            <p:nvPr/>
          </p:nvSpPr>
          <p:spPr>
            <a:xfrm>
              <a:off x="458978" y="10394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120</a:t>
              </a:r>
              <a:endParaRPr lang="en-US" sz="1000" dirty="0">
                <a:latin typeface="Calibri"/>
                <a:cs typeface="Calibri"/>
              </a:endParaRPr>
            </a:p>
          </p:txBody>
        </p:sp>
        <p:sp>
          <p:nvSpPr>
            <p:cNvPr id="57" name="TextBox 56"/>
            <p:cNvSpPr txBox="1"/>
            <p:nvPr/>
          </p:nvSpPr>
          <p:spPr>
            <a:xfrm>
              <a:off x="10952630" y="6438685"/>
              <a:ext cx="764126"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Unmapped</a:t>
              </a:r>
              <a:endParaRPr lang="en-US" sz="1000" dirty="0">
                <a:latin typeface="Calibri"/>
                <a:cs typeface="Calibri"/>
              </a:endParaRPr>
            </a:p>
          </p:txBody>
        </p:sp>
        <p:sp>
          <p:nvSpPr>
            <p:cNvPr id="21" name="TextBox 20"/>
            <p:cNvSpPr txBox="1"/>
            <p:nvPr/>
          </p:nvSpPr>
          <p:spPr>
            <a:xfrm>
              <a:off x="1518873" y="1074302"/>
              <a:ext cx="2161449" cy="369332"/>
            </a:xfrm>
            <a:prstGeom prst="rect">
              <a:avLst/>
            </a:prstGeom>
            <a:noFill/>
          </p:spPr>
          <p:txBody>
            <a:bodyPr wrap="none" rtlCol="0">
              <a:spAutoFit/>
            </a:bodyPr>
            <a:lstStyle/>
            <a:p>
              <a:r>
                <a:rPr lang="en-US" b="1" i="1" dirty="0" err="1" smtClean="0">
                  <a:solidFill>
                    <a:schemeClr val="accent5"/>
                  </a:solidFill>
                </a:rPr>
                <a:t>fusC</a:t>
              </a:r>
              <a:r>
                <a:rPr lang="en-US" b="1" i="1" dirty="0" smtClean="0">
                  <a:solidFill>
                    <a:schemeClr val="accent5"/>
                  </a:solidFill>
                </a:rPr>
                <a:t> </a:t>
              </a:r>
              <a:r>
                <a:rPr lang="en-US" b="1" dirty="0" smtClean="0">
                  <a:solidFill>
                    <a:schemeClr val="accent5"/>
                  </a:solidFill>
                </a:rPr>
                <a:t>and SCC genes</a:t>
              </a:r>
              <a:endParaRPr lang="en-US" b="1" i="1" dirty="0">
                <a:solidFill>
                  <a:schemeClr val="accent5"/>
                </a:solidFill>
              </a:endParaRPr>
            </a:p>
          </p:txBody>
        </p:sp>
        <p:cxnSp>
          <p:nvCxnSpPr>
            <p:cNvPr id="7" name="Straight Connector 6"/>
            <p:cNvCxnSpPr/>
            <p:nvPr/>
          </p:nvCxnSpPr>
          <p:spPr>
            <a:xfrm>
              <a:off x="1095551" y="6143236"/>
              <a:ext cx="105139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2199" y="2529841"/>
              <a:ext cx="394211" cy="2294665"/>
            </a:xfrm>
            <a:prstGeom prst="rect">
              <a:avLst/>
            </a:prstGeom>
            <a:solidFill>
              <a:srgbClr val="FFFFFF"/>
            </a:solidFill>
          </p:spPr>
          <p:txBody>
            <a:bodyPr vert="vert270" wrap="square" lIns="0" bIns="0" rtlCol="0">
              <a:spAutoFit/>
            </a:bodyPr>
            <a:lstStyle/>
            <a:p>
              <a:pPr algn="ctr"/>
              <a:r>
                <a:rPr lang="en-US" dirty="0" smtClean="0">
                  <a:latin typeface="Calibri"/>
                  <a:cs typeface="Calibri"/>
                </a:rPr>
                <a:t>-log</a:t>
              </a:r>
              <a:r>
                <a:rPr lang="en-US" baseline="-25000" dirty="0" smtClean="0">
                  <a:latin typeface="Calibri"/>
                  <a:cs typeface="Calibri"/>
                </a:rPr>
                <a:t>10</a:t>
              </a:r>
              <a:r>
                <a:rPr lang="en-US" dirty="0">
                  <a:latin typeface="Calibri"/>
                  <a:cs typeface="Calibri"/>
                </a:rPr>
                <a:t> </a:t>
              </a:r>
              <a:r>
                <a:rPr lang="en-US" i="1" dirty="0" smtClean="0">
                  <a:latin typeface="Calibri"/>
                  <a:cs typeface="Calibri"/>
                </a:rPr>
                <a:t>p</a:t>
              </a:r>
              <a:r>
                <a:rPr lang="en-US" dirty="0" smtClean="0">
                  <a:latin typeface="Calibri"/>
                  <a:cs typeface="Calibri"/>
                </a:rPr>
                <a:t> </a:t>
              </a:r>
              <a:r>
                <a:rPr lang="en-GB" dirty="0">
                  <a:latin typeface="Calibri"/>
                  <a:cs typeface="Calibri"/>
                </a:rPr>
                <a:t>χ</a:t>
              </a:r>
              <a:r>
                <a:rPr lang="en-GB" baseline="30000" dirty="0">
                  <a:latin typeface="Calibri"/>
                  <a:cs typeface="Calibri"/>
                </a:rPr>
                <a:t>2</a:t>
              </a:r>
              <a:r>
                <a:rPr lang="en-GB" dirty="0">
                  <a:latin typeface="Calibri"/>
                  <a:cs typeface="Calibri"/>
                </a:rPr>
                <a:t> </a:t>
              </a:r>
              <a:r>
                <a:rPr lang="en-GB" dirty="0" smtClean="0">
                  <a:latin typeface="Calibri"/>
                  <a:cs typeface="Calibri"/>
                </a:rPr>
                <a:t>test</a:t>
              </a:r>
              <a:endParaRPr lang="en-US" dirty="0">
                <a:latin typeface="Calibri"/>
                <a:cs typeface="Calibri"/>
              </a:endParaRPr>
            </a:p>
          </p:txBody>
        </p:sp>
        <p:sp>
          <p:nvSpPr>
            <p:cNvPr id="8" name="TextBox 7"/>
            <p:cNvSpPr txBox="1"/>
            <p:nvPr/>
          </p:nvSpPr>
          <p:spPr>
            <a:xfrm>
              <a:off x="3271217" y="865089"/>
              <a:ext cx="4942379" cy="369332"/>
            </a:xfrm>
            <a:prstGeom prst="rect">
              <a:avLst/>
            </a:prstGeom>
            <a:noFill/>
          </p:spPr>
          <p:txBody>
            <a:bodyPr wrap="none" rtlCol="0">
              <a:spAutoFit/>
            </a:bodyPr>
            <a:lstStyle/>
            <a:p>
              <a:r>
                <a:rPr lang="en-US" dirty="0" smtClean="0"/>
                <a:t>31mer presence/absence versus resistance/sensitivity</a:t>
              </a:r>
              <a:endParaRPr lang="en-US" dirty="0"/>
            </a:p>
          </p:txBody>
        </p:sp>
      </p:grpSp>
      <p:sp>
        <p:nvSpPr>
          <p:cNvPr id="22" name="Shape 115"/>
          <p:cNvSpPr txBox="1"/>
          <p:nvPr/>
        </p:nvSpPr>
        <p:spPr>
          <a:xfrm>
            <a:off x="876191" y="3"/>
            <a:ext cx="10439599" cy="1074299"/>
          </a:xfrm>
          <a:prstGeom prst="rect">
            <a:avLst/>
          </a:prstGeom>
          <a:noFill/>
          <a:ln>
            <a:noFill/>
          </a:ln>
        </p:spPr>
        <p:txBody>
          <a:bodyPr lIns="91425" tIns="45700" rIns="91425" bIns="45700" anchor="ctr" anchorCtr="0">
            <a:noAutofit/>
          </a:bodyPr>
          <a:lstStyle/>
          <a:p>
            <a:pPr algn="ctr"/>
            <a:r>
              <a:rPr lang="en-GB" sz="2500" dirty="0" smtClean="0">
                <a:latin typeface="Calibri"/>
                <a:ea typeface="Calibri"/>
                <a:cs typeface="Calibri"/>
                <a:sym typeface="Calibri"/>
              </a:rPr>
              <a:t>Manhattan plot: </a:t>
            </a:r>
            <a:r>
              <a:rPr lang="en-GB" sz="2500" dirty="0" err="1" smtClean="0">
                <a:latin typeface="Calibri"/>
                <a:ea typeface="Calibri"/>
                <a:cs typeface="Calibri"/>
                <a:sym typeface="Calibri"/>
              </a:rPr>
              <a:t>Fusidic</a:t>
            </a:r>
            <a:r>
              <a:rPr lang="en-GB" sz="2500" dirty="0" smtClean="0">
                <a:latin typeface="Calibri"/>
                <a:ea typeface="Calibri"/>
                <a:cs typeface="Calibri"/>
                <a:sym typeface="Calibri"/>
              </a:rPr>
              <a:t> acid resistance </a:t>
            </a:r>
            <a:r>
              <a:rPr lang="en-GB" sz="2500" dirty="0">
                <a:latin typeface="Calibri"/>
                <a:cs typeface="Calibri"/>
              </a:rPr>
              <a:t>χ</a:t>
            </a:r>
            <a:r>
              <a:rPr lang="en-GB" sz="2500" baseline="30000" dirty="0">
                <a:latin typeface="Calibri"/>
                <a:cs typeface="Calibri"/>
              </a:rPr>
              <a:t>2</a:t>
            </a:r>
            <a:r>
              <a:rPr lang="en-GB" sz="2500" dirty="0">
                <a:latin typeface="Calibri"/>
                <a:cs typeface="Calibri"/>
              </a:rPr>
              <a:t> </a:t>
            </a:r>
            <a:r>
              <a:rPr lang="en-GB" sz="2500" dirty="0" smtClean="0">
                <a:latin typeface="Calibri"/>
                <a:cs typeface="Calibri"/>
              </a:rPr>
              <a:t>test</a:t>
            </a:r>
            <a:endParaRPr lang="en-US" sz="2500" dirty="0">
              <a:latin typeface="Calibri"/>
              <a:cs typeface="Calibri"/>
            </a:endParaRPr>
          </a:p>
        </p:txBody>
      </p:sp>
    </p:spTree>
    <p:extLst>
      <p:ext uri="{BB962C8B-B14F-4D97-AF65-F5344CB8AC3E}">
        <p14:creationId xmlns:p14="http://schemas.microsoft.com/office/powerpoint/2010/main" val="31978802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Pitfalls for observational studies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4940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for observational studies</a:t>
            </a:r>
            <a:endParaRPr lang="en-US" dirty="0"/>
          </a:p>
        </p:txBody>
      </p:sp>
      <p:sp>
        <p:nvSpPr>
          <p:cNvPr id="3" name="Content Placeholder 2"/>
          <p:cNvSpPr>
            <a:spLocks noGrp="1"/>
          </p:cNvSpPr>
          <p:nvPr>
            <p:ph idx="1"/>
          </p:nvPr>
        </p:nvSpPr>
        <p:spPr/>
        <p:txBody>
          <a:bodyPr/>
          <a:lstStyle/>
          <a:p>
            <a:r>
              <a:rPr lang="en-US" dirty="0"/>
              <a:t>False positives</a:t>
            </a:r>
          </a:p>
          <a:p>
            <a:pPr lvl="1"/>
            <a:r>
              <a:rPr lang="en-US" dirty="0"/>
              <a:t>Especially caused by multiple testing</a:t>
            </a:r>
          </a:p>
          <a:p>
            <a:endParaRPr lang="en-US" dirty="0"/>
          </a:p>
          <a:p>
            <a:r>
              <a:rPr lang="en-US" dirty="0" smtClean="0"/>
              <a:t>Confounders</a:t>
            </a:r>
          </a:p>
          <a:p>
            <a:pPr lvl="1"/>
            <a:r>
              <a:rPr lang="en-US" dirty="0" smtClean="0"/>
              <a:t>Especially population structure</a:t>
            </a:r>
          </a:p>
          <a:p>
            <a:endParaRPr lang="en-US" dirty="0"/>
          </a:p>
          <a:p>
            <a:r>
              <a:rPr lang="en-US" dirty="0" smtClean="0"/>
              <a:t>Lack of power</a:t>
            </a:r>
          </a:p>
          <a:p>
            <a:pPr lvl="1"/>
            <a:r>
              <a:rPr lang="en-US" dirty="0" smtClean="0"/>
              <a:t>Caused by the need to correct for </a:t>
            </a:r>
            <a:r>
              <a:rPr lang="en-US" dirty="0"/>
              <a:t>multiple testing </a:t>
            </a:r>
            <a:r>
              <a:rPr lang="en-US" dirty="0" smtClean="0"/>
              <a:t>and population structure</a:t>
            </a:r>
            <a:endParaRPr lang="en-US" dirty="0"/>
          </a:p>
        </p:txBody>
      </p:sp>
    </p:spTree>
    <p:extLst>
      <p:ext uri="{BB962C8B-B14F-4D97-AF65-F5344CB8AC3E}">
        <p14:creationId xmlns:p14="http://schemas.microsoft.com/office/powerpoint/2010/main" val="163321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 name="Group 1"/>
          <p:cNvGrpSpPr/>
          <p:nvPr/>
        </p:nvGrpSpPr>
        <p:grpSpPr>
          <a:xfrm>
            <a:off x="442756" y="440310"/>
            <a:ext cx="11287950" cy="5978780"/>
            <a:chOff x="32833" y="505207"/>
            <a:chExt cx="12048320" cy="6381516"/>
          </a:xfrm>
        </p:grpSpPr>
        <p:pic>
          <p:nvPicPr>
            <p:cNvPr id="5" name="Picture 4" descr="fuc_logreg_patterns_mapped_grey.png"/>
            <p:cNvPicPr>
              <a:picLocks noChangeAspect="1"/>
            </p:cNvPicPr>
            <p:nvPr/>
          </p:nvPicPr>
          <p:blipFill rotWithShape="1">
            <a:blip r:embed="rId3">
              <a:extLst>
                <a:ext uri="{28A0092B-C50C-407E-A947-70E740481C1C}">
                  <a14:useLocalDpi xmlns:a14="http://schemas.microsoft.com/office/drawing/2010/main" val="0"/>
                </a:ext>
              </a:extLst>
            </a:blip>
            <a:srcRect l="-2751" t="1" r="1" b="-798"/>
            <a:stretch/>
          </p:blipFill>
          <p:spPr>
            <a:xfrm>
              <a:off x="32833" y="505207"/>
              <a:ext cx="12048320" cy="6381515"/>
            </a:xfrm>
            <a:prstGeom prst="rect">
              <a:avLst/>
            </a:prstGeom>
            <a:solidFill>
              <a:schemeClr val="bg1"/>
            </a:solidFill>
          </p:spPr>
        </p:pic>
        <p:sp>
          <p:nvSpPr>
            <p:cNvPr id="26" name="TextBox 25"/>
            <p:cNvSpPr txBox="1"/>
            <p:nvPr/>
          </p:nvSpPr>
          <p:spPr>
            <a:xfrm>
              <a:off x="4153009" y="6609724"/>
              <a:ext cx="4403782" cy="276999"/>
            </a:xfrm>
            <a:prstGeom prst="rect">
              <a:avLst/>
            </a:prstGeom>
            <a:solidFill>
              <a:srgbClr val="FFFFFF"/>
            </a:solidFill>
          </p:spPr>
          <p:txBody>
            <a:bodyPr wrap="none" tIns="0" bIns="0" rtlCol="0">
              <a:spAutoFit/>
            </a:bodyPr>
            <a:lstStyle/>
            <a:p>
              <a:pPr algn="ctr"/>
              <a:r>
                <a:rPr lang="en-US" dirty="0" smtClean="0">
                  <a:latin typeface="Calibri"/>
                  <a:cs typeface="Calibri"/>
                </a:rPr>
                <a:t>Position in reference genome MSSA476 (Mb)</a:t>
              </a:r>
              <a:endParaRPr lang="en-US" dirty="0">
                <a:latin typeface="Calibri"/>
                <a:cs typeface="Calibri"/>
              </a:endParaRPr>
            </a:p>
          </p:txBody>
        </p:sp>
        <p:sp>
          <p:nvSpPr>
            <p:cNvPr id="28" name="TextBox 27"/>
            <p:cNvSpPr txBox="1"/>
            <p:nvPr/>
          </p:nvSpPr>
          <p:spPr>
            <a:xfrm>
              <a:off x="2866346" y="6431625"/>
              <a:ext cx="34703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0.5</a:t>
              </a:r>
              <a:endParaRPr lang="en-US" sz="1000" dirty="0">
                <a:latin typeface="Calibri"/>
                <a:cs typeface="Calibri"/>
              </a:endParaRPr>
            </a:p>
          </p:txBody>
        </p:sp>
        <p:sp>
          <p:nvSpPr>
            <p:cNvPr id="29" name="TextBox 28"/>
            <p:cNvSpPr txBox="1"/>
            <p:nvPr/>
          </p:nvSpPr>
          <p:spPr>
            <a:xfrm>
              <a:off x="4563589" y="6431625"/>
              <a:ext cx="46222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a:t>
              </a:r>
              <a:endParaRPr lang="en-US" sz="1000" dirty="0">
                <a:latin typeface="Calibri"/>
                <a:cs typeface="Calibri"/>
              </a:endParaRPr>
            </a:p>
          </p:txBody>
        </p:sp>
        <p:sp>
          <p:nvSpPr>
            <p:cNvPr id="31" name="TextBox 30"/>
            <p:cNvSpPr txBox="1"/>
            <p:nvPr/>
          </p:nvSpPr>
          <p:spPr>
            <a:xfrm>
              <a:off x="6249696" y="6438685"/>
              <a:ext cx="604917"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1.5</a:t>
              </a:r>
              <a:endParaRPr lang="en-US" sz="1000" dirty="0">
                <a:latin typeface="Calibri"/>
                <a:cs typeface="Calibri"/>
              </a:endParaRPr>
            </a:p>
          </p:txBody>
        </p:sp>
        <p:sp>
          <p:nvSpPr>
            <p:cNvPr id="32" name="TextBox 31"/>
            <p:cNvSpPr txBox="1"/>
            <p:nvPr/>
          </p:nvSpPr>
          <p:spPr>
            <a:xfrm>
              <a:off x="8018327" y="6435498"/>
              <a:ext cx="647373"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a:t>
              </a:r>
              <a:endParaRPr lang="en-US" sz="1000" dirty="0">
                <a:latin typeface="Calibri"/>
                <a:cs typeface="Calibri"/>
              </a:endParaRPr>
            </a:p>
          </p:txBody>
        </p:sp>
        <p:sp>
          <p:nvSpPr>
            <p:cNvPr id="33" name="TextBox 32"/>
            <p:cNvSpPr txBox="1"/>
            <p:nvPr/>
          </p:nvSpPr>
          <p:spPr>
            <a:xfrm>
              <a:off x="9736552" y="6438684"/>
              <a:ext cx="72147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2.5</a:t>
              </a:r>
              <a:endParaRPr lang="en-US" sz="1000" dirty="0">
                <a:latin typeface="Calibri"/>
                <a:cs typeface="Calibri"/>
              </a:endParaRPr>
            </a:p>
          </p:txBody>
        </p:sp>
        <p:sp>
          <p:nvSpPr>
            <p:cNvPr id="34" name="TextBox 33"/>
            <p:cNvSpPr txBox="1"/>
            <p:nvPr/>
          </p:nvSpPr>
          <p:spPr>
            <a:xfrm>
              <a:off x="1137161" y="6438685"/>
              <a:ext cx="24966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35" name="TextBox 34"/>
            <p:cNvSpPr txBox="1"/>
            <p:nvPr/>
          </p:nvSpPr>
          <p:spPr>
            <a:xfrm>
              <a:off x="458978" y="5929920"/>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51" name="TextBox 50"/>
            <p:cNvSpPr txBox="1"/>
            <p:nvPr/>
          </p:nvSpPr>
          <p:spPr>
            <a:xfrm>
              <a:off x="458978" y="5147751"/>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20</a:t>
              </a:r>
              <a:endParaRPr lang="en-US" sz="1000" dirty="0">
                <a:latin typeface="Calibri"/>
                <a:cs typeface="Calibri"/>
              </a:endParaRPr>
            </a:p>
          </p:txBody>
        </p:sp>
        <p:sp>
          <p:nvSpPr>
            <p:cNvPr id="52" name="TextBox 51"/>
            <p:cNvSpPr txBox="1"/>
            <p:nvPr/>
          </p:nvSpPr>
          <p:spPr>
            <a:xfrm>
              <a:off x="458978" y="4329865"/>
              <a:ext cx="246221" cy="345841"/>
            </a:xfrm>
            <a:prstGeom prst="rect">
              <a:avLst/>
            </a:prstGeom>
            <a:solidFill>
              <a:srgbClr val="FFFFFF"/>
            </a:solidFill>
          </p:spPr>
          <p:txBody>
            <a:bodyPr vert="vert270" wrap="square" lIns="0" tIns="0" bIns="0" rtlCol="0">
              <a:spAutoFit/>
            </a:bodyPr>
            <a:lstStyle/>
            <a:p>
              <a:pPr algn="ctr"/>
              <a:r>
                <a:rPr lang="en-US" sz="1000" dirty="0">
                  <a:latin typeface="Calibri"/>
                  <a:cs typeface="Calibri"/>
                </a:rPr>
                <a:t>4</a:t>
              </a:r>
              <a:r>
                <a:rPr lang="en-US" sz="1000" dirty="0" smtClean="0">
                  <a:latin typeface="Calibri"/>
                  <a:cs typeface="Calibri"/>
                </a:rPr>
                <a:t>0</a:t>
              </a:r>
              <a:endParaRPr lang="en-US" sz="1000" dirty="0">
                <a:latin typeface="Calibri"/>
                <a:cs typeface="Calibri"/>
              </a:endParaRPr>
            </a:p>
          </p:txBody>
        </p:sp>
        <p:sp>
          <p:nvSpPr>
            <p:cNvPr id="53" name="TextBox 52"/>
            <p:cNvSpPr txBox="1"/>
            <p:nvPr/>
          </p:nvSpPr>
          <p:spPr>
            <a:xfrm>
              <a:off x="458978" y="3468765"/>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60</a:t>
              </a:r>
              <a:endParaRPr lang="en-US" sz="1000" dirty="0">
                <a:latin typeface="Calibri"/>
                <a:cs typeface="Calibri"/>
              </a:endParaRPr>
            </a:p>
          </p:txBody>
        </p:sp>
        <p:sp>
          <p:nvSpPr>
            <p:cNvPr id="54" name="TextBox 53"/>
            <p:cNvSpPr txBox="1"/>
            <p:nvPr/>
          </p:nvSpPr>
          <p:spPr>
            <a:xfrm>
              <a:off x="458978" y="2661053"/>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80</a:t>
              </a:r>
              <a:endParaRPr lang="en-US" sz="1000" dirty="0">
                <a:latin typeface="Calibri"/>
                <a:cs typeface="Calibri"/>
              </a:endParaRPr>
            </a:p>
          </p:txBody>
        </p:sp>
        <p:sp>
          <p:nvSpPr>
            <p:cNvPr id="55" name="TextBox 54"/>
            <p:cNvSpPr txBox="1"/>
            <p:nvPr/>
          </p:nvSpPr>
          <p:spPr>
            <a:xfrm>
              <a:off x="458978" y="18582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100</a:t>
              </a:r>
              <a:endParaRPr lang="en-US" sz="1000" dirty="0">
                <a:latin typeface="Calibri"/>
                <a:cs typeface="Calibri"/>
              </a:endParaRPr>
            </a:p>
          </p:txBody>
        </p:sp>
        <p:sp>
          <p:nvSpPr>
            <p:cNvPr id="56" name="TextBox 55"/>
            <p:cNvSpPr txBox="1"/>
            <p:nvPr/>
          </p:nvSpPr>
          <p:spPr>
            <a:xfrm>
              <a:off x="458978" y="10394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120</a:t>
              </a:r>
              <a:endParaRPr lang="en-US" sz="1000" dirty="0">
                <a:latin typeface="Calibri"/>
                <a:cs typeface="Calibri"/>
              </a:endParaRPr>
            </a:p>
          </p:txBody>
        </p:sp>
        <p:sp>
          <p:nvSpPr>
            <p:cNvPr id="57" name="TextBox 56"/>
            <p:cNvSpPr txBox="1"/>
            <p:nvPr/>
          </p:nvSpPr>
          <p:spPr>
            <a:xfrm>
              <a:off x="10952630" y="6438685"/>
              <a:ext cx="764126"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Unmapped</a:t>
              </a:r>
              <a:endParaRPr lang="en-US" sz="1000" dirty="0">
                <a:latin typeface="Calibri"/>
                <a:cs typeface="Calibri"/>
              </a:endParaRPr>
            </a:p>
          </p:txBody>
        </p:sp>
        <p:sp>
          <p:nvSpPr>
            <p:cNvPr id="21" name="TextBox 20"/>
            <p:cNvSpPr txBox="1"/>
            <p:nvPr/>
          </p:nvSpPr>
          <p:spPr>
            <a:xfrm>
              <a:off x="1518873" y="1074302"/>
              <a:ext cx="2161449" cy="369332"/>
            </a:xfrm>
            <a:prstGeom prst="rect">
              <a:avLst/>
            </a:prstGeom>
            <a:noFill/>
          </p:spPr>
          <p:txBody>
            <a:bodyPr wrap="none" rtlCol="0">
              <a:spAutoFit/>
            </a:bodyPr>
            <a:lstStyle/>
            <a:p>
              <a:r>
                <a:rPr lang="en-US" b="1" i="1" dirty="0" err="1" smtClean="0">
                  <a:solidFill>
                    <a:schemeClr val="accent5"/>
                  </a:solidFill>
                </a:rPr>
                <a:t>fusC</a:t>
              </a:r>
              <a:r>
                <a:rPr lang="en-US" b="1" i="1" dirty="0" smtClean="0">
                  <a:solidFill>
                    <a:schemeClr val="accent5"/>
                  </a:solidFill>
                </a:rPr>
                <a:t> </a:t>
              </a:r>
              <a:r>
                <a:rPr lang="en-US" b="1" dirty="0" smtClean="0">
                  <a:solidFill>
                    <a:schemeClr val="accent5"/>
                  </a:solidFill>
                </a:rPr>
                <a:t>and SCC genes</a:t>
              </a:r>
              <a:endParaRPr lang="en-US" b="1" i="1" dirty="0">
                <a:solidFill>
                  <a:schemeClr val="accent5"/>
                </a:solidFill>
              </a:endParaRPr>
            </a:p>
          </p:txBody>
        </p:sp>
        <p:sp>
          <p:nvSpPr>
            <p:cNvPr id="30" name="TextBox 29"/>
            <p:cNvSpPr txBox="1"/>
            <p:nvPr/>
          </p:nvSpPr>
          <p:spPr>
            <a:xfrm>
              <a:off x="92199" y="2529841"/>
              <a:ext cx="394211" cy="2294665"/>
            </a:xfrm>
            <a:prstGeom prst="rect">
              <a:avLst/>
            </a:prstGeom>
            <a:solidFill>
              <a:srgbClr val="FFFFFF"/>
            </a:solidFill>
          </p:spPr>
          <p:txBody>
            <a:bodyPr vert="vert270" wrap="square" lIns="0" bIns="0" rtlCol="0">
              <a:spAutoFit/>
            </a:bodyPr>
            <a:lstStyle/>
            <a:p>
              <a:pPr algn="ctr"/>
              <a:r>
                <a:rPr lang="en-US" dirty="0" smtClean="0">
                  <a:latin typeface="Calibri"/>
                  <a:cs typeface="Calibri"/>
                </a:rPr>
                <a:t>-log</a:t>
              </a:r>
              <a:r>
                <a:rPr lang="en-US" baseline="-25000" dirty="0" smtClean="0">
                  <a:latin typeface="Calibri"/>
                  <a:cs typeface="Calibri"/>
                </a:rPr>
                <a:t>10</a:t>
              </a:r>
              <a:r>
                <a:rPr lang="en-US" dirty="0">
                  <a:latin typeface="Calibri"/>
                  <a:cs typeface="Calibri"/>
                </a:rPr>
                <a:t> </a:t>
              </a:r>
              <a:r>
                <a:rPr lang="en-US" i="1" dirty="0" smtClean="0">
                  <a:latin typeface="Calibri"/>
                  <a:cs typeface="Calibri"/>
                </a:rPr>
                <a:t>p</a:t>
              </a:r>
              <a:r>
                <a:rPr lang="en-US" dirty="0" smtClean="0">
                  <a:latin typeface="Calibri"/>
                  <a:cs typeface="Calibri"/>
                </a:rPr>
                <a:t> </a:t>
              </a:r>
              <a:r>
                <a:rPr lang="en-GB" dirty="0">
                  <a:latin typeface="Calibri"/>
                  <a:cs typeface="Calibri"/>
                </a:rPr>
                <a:t>χ</a:t>
              </a:r>
              <a:r>
                <a:rPr lang="en-GB" baseline="30000" dirty="0">
                  <a:latin typeface="Calibri"/>
                  <a:cs typeface="Calibri"/>
                </a:rPr>
                <a:t>2</a:t>
              </a:r>
              <a:r>
                <a:rPr lang="en-GB" dirty="0">
                  <a:latin typeface="Calibri"/>
                  <a:cs typeface="Calibri"/>
                </a:rPr>
                <a:t> </a:t>
              </a:r>
              <a:r>
                <a:rPr lang="en-GB" dirty="0" smtClean="0">
                  <a:latin typeface="Calibri"/>
                  <a:cs typeface="Calibri"/>
                </a:rPr>
                <a:t>test</a:t>
              </a:r>
              <a:endParaRPr lang="en-US" dirty="0">
                <a:latin typeface="Calibri"/>
                <a:cs typeface="Calibri"/>
              </a:endParaRPr>
            </a:p>
          </p:txBody>
        </p:sp>
        <p:sp>
          <p:nvSpPr>
            <p:cNvPr id="8" name="TextBox 7"/>
            <p:cNvSpPr txBox="1"/>
            <p:nvPr/>
          </p:nvSpPr>
          <p:spPr>
            <a:xfrm>
              <a:off x="3271217" y="865089"/>
              <a:ext cx="4942379" cy="369332"/>
            </a:xfrm>
            <a:prstGeom prst="rect">
              <a:avLst/>
            </a:prstGeom>
            <a:noFill/>
          </p:spPr>
          <p:txBody>
            <a:bodyPr wrap="none" rtlCol="0">
              <a:spAutoFit/>
            </a:bodyPr>
            <a:lstStyle/>
            <a:p>
              <a:r>
                <a:rPr lang="en-US" dirty="0" smtClean="0"/>
                <a:t>31mer presence/absence versus resistance/sensitivity</a:t>
              </a:r>
              <a:endParaRPr lang="en-US" dirty="0"/>
            </a:p>
          </p:txBody>
        </p:sp>
      </p:grpSp>
      <p:sp>
        <p:nvSpPr>
          <p:cNvPr id="22" name="Shape 115"/>
          <p:cNvSpPr txBox="1"/>
          <p:nvPr/>
        </p:nvSpPr>
        <p:spPr>
          <a:xfrm>
            <a:off x="876191" y="3"/>
            <a:ext cx="10439599" cy="1074299"/>
          </a:xfrm>
          <a:prstGeom prst="rect">
            <a:avLst/>
          </a:prstGeom>
          <a:noFill/>
          <a:ln>
            <a:noFill/>
          </a:ln>
        </p:spPr>
        <p:txBody>
          <a:bodyPr lIns="91425" tIns="45700" rIns="91425" bIns="45700" anchor="ctr" anchorCtr="0">
            <a:noAutofit/>
          </a:bodyPr>
          <a:lstStyle/>
          <a:p>
            <a:pPr algn="ctr"/>
            <a:r>
              <a:rPr lang="en-GB" sz="2500" dirty="0" err="1" smtClean="0">
                <a:latin typeface="Calibri"/>
                <a:ea typeface="Calibri"/>
                <a:cs typeface="Calibri"/>
                <a:sym typeface="Calibri"/>
              </a:rPr>
              <a:t>Fusidic</a:t>
            </a:r>
            <a:r>
              <a:rPr lang="en-GB" sz="2500" dirty="0" smtClean="0">
                <a:latin typeface="Calibri"/>
                <a:ea typeface="Calibri"/>
                <a:cs typeface="Calibri"/>
                <a:sym typeface="Calibri"/>
              </a:rPr>
              <a:t> acid resistance </a:t>
            </a:r>
            <a:r>
              <a:rPr lang="en-GB" sz="2500" dirty="0">
                <a:latin typeface="Calibri"/>
                <a:cs typeface="Calibri"/>
              </a:rPr>
              <a:t>χ</a:t>
            </a:r>
            <a:r>
              <a:rPr lang="en-GB" sz="2500" baseline="30000" dirty="0">
                <a:latin typeface="Calibri"/>
                <a:cs typeface="Calibri"/>
              </a:rPr>
              <a:t>2</a:t>
            </a:r>
            <a:r>
              <a:rPr lang="en-GB" sz="2500" dirty="0">
                <a:latin typeface="Calibri"/>
                <a:cs typeface="Calibri"/>
              </a:rPr>
              <a:t> </a:t>
            </a:r>
            <a:r>
              <a:rPr lang="en-GB" sz="2500" dirty="0" smtClean="0">
                <a:latin typeface="Calibri"/>
                <a:cs typeface="Calibri"/>
              </a:rPr>
              <a:t>test</a:t>
            </a:r>
            <a:endParaRPr lang="en-US" sz="2500" dirty="0">
              <a:latin typeface="Calibri"/>
              <a:cs typeface="Calibri"/>
            </a:endParaRPr>
          </a:p>
        </p:txBody>
      </p:sp>
      <p:cxnSp>
        <p:nvCxnSpPr>
          <p:cNvPr id="24" name="Straight Connector 23"/>
          <p:cNvCxnSpPr/>
          <p:nvPr/>
        </p:nvCxnSpPr>
        <p:spPr>
          <a:xfrm>
            <a:off x="1438406" y="5722524"/>
            <a:ext cx="985040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38406" y="5440299"/>
            <a:ext cx="985040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2647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for observational studies</a:t>
            </a:r>
            <a:endParaRPr lang="en-US" dirty="0"/>
          </a:p>
        </p:txBody>
      </p:sp>
      <p:sp>
        <p:nvSpPr>
          <p:cNvPr id="13" name="Freeform 12"/>
          <p:cNvSpPr/>
          <p:nvPr/>
        </p:nvSpPr>
        <p:spPr>
          <a:xfrm>
            <a:off x="1075640"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err="1" smtClean="0"/>
              <a:t>Nightime</a:t>
            </a:r>
            <a:r>
              <a:rPr lang="en-US" sz="3000" kern="1200" dirty="0" smtClean="0"/>
              <a:t> lighting for children</a:t>
            </a:r>
            <a:endParaRPr lang="en-US" sz="3000" kern="1200" dirty="0"/>
          </a:p>
        </p:txBody>
      </p:sp>
      <p:grpSp>
        <p:nvGrpSpPr>
          <p:cNvPr id="18" name="Group 17"/>
          <p:cNvGrpSpPr/>
          <p:nvPr/>
        </p:nvGrpSpPr>
        <p:grpSpPr>
          <a:xfrm>
            <a:off x="3959814" y="2103120"/>
            <a:ext cx="4304078" cy="1880296"/>
            <a:chOff x="3959814" y="2103120"/>
            <a:chExt cx="4304078" cy="1880296"/>
          </a:xfrm>
        </p:grpSpPr>
        <p:sp>
          <p:nvSpPr>
            <p:cNvPr id="14" name="Freeform 13"/>
            <p:cNvSpPr/>
            <p:nvPr/>
          </p:nvSpPr>
          <p:spPr>
            <a:xfrm rot="8977917">
              <a:off x="3959814" y="3315209"/>
              <a:ext cx="604866" cy="655289"/>
            </a:xfrm>
            <a:custGeom>
              <a:avLst/>
              <a:gdLst>
                <a:gd name="connsiteX0" fmla="*/ 0 w 604866"/>
                <a:gd name="connsiteY0" fmla="*/ 131058 h 655289"/>
                <a:gd name="connsiteX1" fmla="*/ 302433 w 604866"/>
                <a:gd name="connsiteY1" fmla="*/ 131058 h 655289"/>
                <a:gd name="connsiteX2" fmla="*/ 302433 w 604866"/>
                <a:gd name="connsiteY2" fmla="*/ 0 h 655289"/>
                <a:gd name="connsiteX3" fmla="*/ 604866 w 604866"/>
                <a:gd name="connsiteY3" fmla="*/ 327645 h 655289"/>
                <a:gd name="connsiteX4" fmla="*/ 302433 w 604866"/>
                <a:gd name="connsiteY4" fmla="*/ 655289 h 655289"/>
                <a:gd name="connsiteX5" fmla="*/ 302433 w 604866"/>
                <a:gd name="connsiteY5" fmla="*/ 524231 h 655289"/>
                <a:gd name="connsiteX6" fmla="*/ 0 w 604866"/>
                <a:gd name="connsiteY6" fmla="*/ 524231 h 655289"/>
                <a:gd name="connsiteX7" fmla="*/ 0 w 604866"/>
                <a:gd name="connsiteY7" fmla="*/ 131058 h 65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66" h="655289">
                  <a:moveTo>
                    <a:pt x="0" y="131058"/>
                  </a:moveTo>
                  <a:lnTo>
                    <a:pt x="302433" y="131058"/>
                  </a:lnTo>
                  <a:lnTo>
                    <a:pt x="302433" y="0"/>
                  </a:lnTo>
                  <a:lnTo>
                    <a:pt x="604866" y="327645"/>
                  </a:lnTo>
                  <a:lnTo>
                    <a:pt x="302433" y="655289"/>
                  </a:lnTo>
                  <a:lnTo>
                    <a:pt x="302433" y="524231"/>
                  </a:lnTo>
                  <a:lnTo>
                    <a:pt x="0" y="524231"/>
                  </a:lnTo>
                  <a:lnTo>
                    <a:pt x="0" y="131058"/>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131057" rIns="181459" bIns="131058" numCol="1" spcCol="1270" anchor="ctr" anchorCtr="0">
              <a:noAutofit/>
            </a:bodyPr>
            <a:lstStyle/>
            <a:p>
              <a:pPr lvl="0" algn="ctr" defTabSz="1066800">
                <a:lnSpc>
                  <a:spcPct val="90000"/>
                </a:lnSpc>
                <a:spcBef>
                  <a:spcPct val="0"/>
                </a:spcBef>
                <a:spcAft>
                  <a:spcPct val="35000"/>
                </a:spcAft>
              </a:pPr>
              <a:endParaRPr lang="en-US" sz="2400" kern="1200"/>
            </a:p>
          </p:txBody>
        </p:sp>
        <p:sp>
          <p:nvSpPr>
            <p:cNvPr id="15" name="Freeform 14"/>
            <p:cNvSpPr/>
            <p:nvPr/>
          </p:nvSpPr>
          <p:spPr>
            <a:xfrm>
              <a:off x="4774852" y="2103120"/>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Myopic parents</a:t>
              </a:r>
              <a:endParaRPr lang="en-US" sz="3000" kern="1200" dirty="0"/>
            </a:p>
          </p:txBody>
        </p:sp>
        <p:sp>
          <p:nvSpPr>
            <p:cNvPr id="16" name="Freeform 15"/>
            <p:cNvSpPr/>
            <p:nvPr/>
          </p:nvSpPr>
          <p:spPr>
            <a:xfrm rot="1329919">
              <a:off x="7659026" y="3328127"/>
              <a:ext cx="604866" cy="655289"/>
            </a:xfrm>
            <a:custGeom>
              <a:avLst/>
              <a:gdLst>
                <a:gd name="connsiteX0" fmla="*/ 0 w 604866"/>
                <a:gd name="connsiteY0" fmla="*/ 131058 h 655289"/>
                <a:gd name="connsiteX1" fmla="*/ 302433 w 604866"/>
                <a:gd name="connsiteY1" fmla="*/ 131058 h 655289"/>
                <a:gd name="connsiteX2" fmla="*/ 302433 w 604866"/>
                <a:gd name="connsiteY2" fmla="*/ 0 h 655289"/>
                <a:gd name="connsiteX3" fmla="*/ 604866 w 604866"/>
                <a:gd name="connsiteY3" fmla="*/ 327645 h 655289"/>
                <a:gd name="connsiteX4" fmla="*/ 302433 w 604866"/>
                <a:gd name="connsiteY4" fmla="*/ 655289 h 655289"/>
                <a:gd name="connsiteX5" fmla="*/ 302433 w 604866"/>
                <a:gd name="connsiteY5" fmla="*/ 524231 h 655289"/>
                <a:gd name="connsiteX6" fmla="*/ 0 w 604866"/>
                <a:gd name="connsiteY6" fmla="*/ 524231 h 655289"/>
                <a:gd name="connsiteX7" fmla="*/ 0 w 604866"/>
                <a:gd name="connsiteY7" fmla="*/ 131058 h 65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66" h="655289">
                  <a:moveTo>
                    <a:pt x="0" y="131058"/>
                  </a:moveTo>
                  <a:lnTo>
                    <a:pt x="302433" y="131058"/>
                  </a:lnTo>
                  <a:lnTo>
                    <a:pt x="302433" y="0"/>
                  </a:lnTo>
                  <a:lnTo>
                    <a:pt x="604866" y="327645"/>
                  </a:lnTo>
                  <a:lnTo>
                    <a:pt x="302433" y="655289"/>
                  </a:lnTo>
                  <a:lnTo>
                    <a:pt x="302433" y="524231"/>
                  </a:lnTo>
                  <a:lnTo>
                    <a:pt x="0" y="524231"/>
                  </a:lnTo>
                  <a:lnTo>
                    <a:pt x="0" y="131058"/>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131057" rIns="181459" bIns="131058" numCol="1" spcCol="1270" anchor="ctr" anchorCtr="0">
              <a:noAutofit/>
            </a:bodyPr>
            <a:lstStyle/>
            <a:p>
              <a:pPr lvl="0" algn="ctr" defTabSz="1066800">
                <a:lnSpc>
                  <a:spcPct val="90000"/>
                </a:lnSpc>
                <a:spcBef>
                  <a:spcPct val="0"/>
                </a:spcBef>
                <a:spcAft>
                  <a:spcPct val="35000"/>
                </a:spcAft>
              </a:pPr>
              <a:endParaRPr lang="en-US" sz="2400" kern="1200"/>
            </a:p>
          </p:txBody>
        </p:sp>
      </p:grpSp>
      <p:sp>
        <p:nvSpPr>
          <p:cNvPr id="17" name="Freeform 16"/>
          <p:cNvSpPr/>
          <p:nvPr/>
        </p:nvSpPr>
        <p:spPr>
          <a:xfrm>
            <a:off x="8474065"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Myopia</a:t>
            </a:r>
            <a:endParaRPr lang="en-US" sz="3000" kern="1200" dirty="0"/>
          </a:p>
        </p:txBody>
      </p:sp>
      <p:sp>
        <p:nvSpPr>
          <p:cNvPr id="8" name="Right Arrow 7"/>
          <p:cNvSpPr/>
          <p:nvPr/>
        </p:nvSpPr>
        <p:spPr>
          <a:xfrm>
            <a:off x="3976710" y="4283063"/>
            <a:ext cx="4264072" cy="658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317728" y="5821999"/>
            <a:ext cx="1556545" cy="461665"/>
          </a:xfrm>
          <a:prstGeom prst="rect">
            <a:avLst/>
          </a:prstGeom>
          <a:noFill/>
        </p:spPr>
        <p:txBody>
          <a:bodyPr wrap="none" rtlCol="0">
            <a:spAutoFit/>
          </a:bodyPr>
          <a:lstStyle/>
          <a:p>
            <a:pPr algn="ctr"/>
            <a:r>
              <a:rPr lang="en-US" sz="2400" i="1" dirty="0" smtClean="0"/>
              <a:t>Confounding</a:t>
            </a:r>
            <a:endParaRPr lang="en-US" sz="2400" i="1" dirty="0"/>
          </a:p>
        </p:txBody>
      </p:sp>
      <p:sp>
        <p:nvSpPr>
          <p:cNvPr id="20" name="TextBox 19"/>
          <p:cNvSpPr txBox="1"/>
          <p:nvPr/>
        </p:nvSpPr>
        <p:spPr>
          <a:xfrm>
            <a:off x="5488422" y="6581001"/>
            <a:ext cx="6703578" cy="276999"/>
          </a:xfrm>
          <a:prstGeom prst="rect">
            <a:avLst/>
          </a:prstGeom>
          <a:noFill/>
        </p:spPr>
        <p:txBody>
          <a:bodyPr wrap="none" rtlCol="0">
            <a:spAutoFit/>
          </a:bodyPr>
          <a:lstStyle/>
          <a:p>
            <a:r>
              <a:rPr lang="en-US" sz="1200" dirty="0"/>
              <a:t>Quinn GE, Shin CH, Maguire MG, Stone RA. Myopia and ambient lighting at night. </a:t>
            </a:r>
            <a:r>
              <a:rPr lang="en-US" sz="1200" i="1" dirty="0"/>
              <a:t>Nature</a:t>
            </a:r>
            <a:r>
              <a:rPr lang="en-US" sz="1200" dirty="0"/>
              <a:t>. 1999;399:113–4. </a:t>
            </a:r>
          </a:p>
        </p:txBody>
      </p:sp>
    </p:spTree>
    <p:extLst>
      <p:ext uri="{BB962C8B-B14F-4D97-AF65-F5344CB8AC3E}">
        <p14:creationId xmlns:p14="http://schemas.microsoft.com/office/powerpoint/2010/main" val="253248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xit" presetSubtype="0" fill="hold" grpId="1" nodeType="withEffect">
                                  <p:stCondLst>
                                    <p:cond delay="0"/>
                                  </p:stCondLst>
                                  <p:childTnLst>
                                    <p:animEffect transition="out" filter="dissolv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par>
                                <p:cTn id="10" presetID="4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ppt_w</p:attrName>
                                        </p:attrNameLst>
                                      </p:cBhvr>
                                      <p:tavLst>
                                        <p:tav tm="0" fmla="#ppt_w*sin(2.5*pi*$)">
                                          <p:val>
                                            <p:fltVal val="0"/>
                                          </p:val>
                                        </p:tav>
                                        <p:tav tm="100000">
                                          <p:val>
                                            <p:fltVal val="1"/>
                                          </p:val>
                                        </p:tav>
                                      </p:tavLst>
                                    </p:anim>
                                    <p:anim calcmode="lin" valueType="num">
                                      <p:cBhvr>
                                        <p:cTn id="1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Modernising</a:t>
            </a:r>
            <a:r>
              <a:rPr lang="en-US" dirty="0" smtClean="0"/>
              <a:t> Medical Microbiology</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p:cNvGraphicFramePr>
                <a:graphicFrameLocks noGrp="1"/>
              </p:cNvGraphicFramePr>
              <p:nvPr>
                <p:ph idx="1"/>
                <p:extLst>
                  <p:ext uri="{D42A27DB-BD31-4B8C-83A1-F6EECF244321}">
                    <p14:modId xmlns:p14="http://schemas.microsoft.com/office/powerpoint/2010/main" val="336564103"/>
                  </p:ext>
                </p:extLst>
              </p:nvPr>
            </p:nvGraphicFramePr>
            <p:xfrm>
              <a:off x="2429272" y="2103438"/>
              <a:ext cx="7333456" cy="398985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p:cNvPicPr>
                <a:picLocks noGrp="1" noRot="1" noChangeAspect="1" noMove="1" noResize="1" noEditPoints="1" noAdjustHandles="1" noChangeArrowheads="1" noChangeShapeType="1"/>
              </p:cNvPicPr>
              <p:nvPr/>
            </p:nvPicPr>
            <p:blipFill>
              <a:blip r:embed="rId3"/>
              <a:stretch>
                <a:fillRect/>
              </a:stretch>
            </p:blipFill>
            <p:spPr>
              <a:xfrm>
                <a:off x="2429272" y="2103438"/>
                <a:ext cx="7333456" cy="3989858"/>
              </a:xfrm>
              <a:prstGeom prst="rect">
                <a:avLst/>
              </a:prstGeom>
            </p:spPr>
          </p:pic>
        </mc:Fallback>
      </mc:AlternateContent>
      <p:sp>
        <p:nvSpPr>
          <p:cNvPr id="4" name="Rectangle 3"/>
          <p:cNvSpPr/>
          <p:nvPr/>
        </p:nvSpPr>
        <p:spPr>
          <a:xfrm>
            <a:off x="3048000" y="2967335"/>
            <a:ext cx="6096000" cy="923330"/>
          </a:xfrm>
          <a:prstGeom prst="rect">
            <a:avLst/>
          </a:prstGeom>
        </p:spPr>
        <p:txBody>
          <a:bodyPr>
            <a:spAutoFit/>
          </a:bodyPr>
          <a:lstStyle/>
          <a:p>
            <a:r>
              <a:rPr lang="en-US" dirty="0"/>
              <a:t>&lt;</a:t>
            </a:r>
            <a:r>
              <a:rPr lang="en-US" dirty="0" err="1"/>
              <a:t>iframe</a:t>
            </a:r>
            <a:r>
              <a:rPr lang="en-US" dirty="0"/>
              <a:t> width="560" height="315" </a:t>
            </a:r>
            <a:r>
              <a:rPr lang="en-US" dirty="0" err="1"/>
              <a:t>src</a:t>
            </a:r>
            <a:r>
              <a:rPr lang="en-US" dirty="0"/>
              <a:t>="https://</a:t>
            </a:r>
            <a:r>
              <a:rPr lang="en-US" dirty="0" err="1"/>
              <a:t>www.youtube.com</a:t>
            </a:r>
            <a:r>
              <a:rPr lang="en-US" dirty="0"/>
              <a:t>/embed/6dkaeg6_oiM" </a:t>
            </a:r>
            <a:r>
              <a:rPr lang="en-US" dirty="0" err="1"/>
              <a:t>frameborder</a:t>
            </a:r>
            <a:r>
              <a:rPr lang="en-US" dirty="0"/>
              <a:t>="0" </a:t>
            </a:r>
            <a:r>
              <a:rPr lang="en-US" dirty="0" err="1"/>
              <a:t>allowfullscreen</a:t>
            </a:r>
            <a:r>
              <a:rPr lang="en-US" dirty="0"/>
              <a:t>&gt;&lt;/</a:t>
            </a:r>
            <a:r>
              <a:rPr lang="en-US" dirty="0" err="1"/>
              <a:t>iframe</a:t>
            </a:r>
            <a:r>
              <a:rPr lang="en-US" dirty="0"/>
              <a:t>&gt;</a:t>
            </a:r>
          </a:p>
        </p:txBody>
      </p:sp>
    </p:spTree>
    <p:extLst>
      <p:ext uri="{BB962C8B-B14F-4D97-AF65-F5344CB8AC3E}">
        <p14:creationId xmlns:p14="http://schemas.microsoft.com/office/powerpoint/2010/main" val="187348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for observational studies</a:t>
            </a:r>
            <a:endParaRPr lang="en-US" dirty="0"/>
          </a:p>
        </p:txBody>
      </p:sp>
      <p:sp>
        <p:nvSpPr>
          <p:cNvPr id="13" name="Freeform 12"/>
          <p:cNvSpPr/>
          <p:nvPr/>
        </p:nvSpPr>
        <p:spPr>
          <a:xfrm>
            <a:off x="1075640"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Plasmid-borne </a:t>
            </a:r>
            <a:r>
              <a:rPr lang="en-US" sz="3000" kern="1200" dirty="0" err="1" smtClean="0"/>
              <a:t>transposase</a:t>
            </a:r>
            <a:endParaRPr lang="en-US" sz="3000" kern="1200" dirty="0"/>
          </a:p>
        </p:txBody>
      </p:sp>
      <p:grpSp>
        <p:nvGrpSpPr>
          <p:cNvPr id="18" name="Group 17"/>
          <p:cNvGrpSpPr/>
          <p:nvPr/>
        </p:nvGrpSpPr>
        <p:grpSpPr>
          <a:xfrm>
            <a:off x="4774852" y="2103120"/>
            <a:ext cx="3489040" cy="1880296"/>
            <a:chOff x="4774852" y="2103120"/>
            <a:chExt cx="3489040" cy="1880296"/>
          </a:xfrm>
        </p:grpSpPr>
        <p:sp>
          <p:nvSpPr>
            <p:cNvPr id="15" name="Freeform 14"/>
            <p:cNvSpPr/>
            <p:nvPr/>
          </p:nvSpPr>
          <p:spPr>
            <a:xfrm>
              <a:off x="4774852" y="2103120"/>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Plasmid-borne </a:t>
              </a:r>
              <a:r>
                <a:rPr lang="en-US" sz="3000" dirty="0"/>
                <a:t>β</a:t>
              </a:r>
              <a:r>
                <a:rPr lang="en-US" sz="3000" kern="1200" dirty="0" smtClean="0"/>
                <a:t>-lactamase</a:t>
              </a:r>
              <a:endParaRPr lang="en-US" sz="3000" kern="1200" dirty="0"/>
            </a:p>
          </p:txBody>
        </p:sp>
        <p:sp>
          <p:nvSpPr>
            <p:cNvPr id="16" name="Freeform 15"/>
            <p:cNvSpPr/>
            <p:nvPr/>
          </p:nvSpPr>
          <p:spPr>
            <a:xfrm rot="1329919">
              <a:off x="7659026" y="3328127"/>
              <a:ext cx="604866" cy="655289"/>
            </a:xfrm>
            <a:custGeom>
              <a:avLst/>
              <a:gdLst>
                <a:gd name="connsiteX0" fmla="*/ 0 w 604866"/>
                <a:gd name="connsiteY0" fmla="*/ 131058 h 655289"/>
                <a:gd name="connsiteX1" fmla="*/ 302433 w 604866"/>
                <a:gd name="connsiteY1" fmla="*/ 131058 h 655289"/>
                <a:gd name="connsiteX2" fmla="*/ 302433 w 604866"/>
                <a:gd name="connsiteY2" fmla="*/ 0 h 655289"/>
                <a:gd name="connsiteX3" fmla="*/ 604866 w 604866"/>
                <a:gd name="connsiteY3" fmla="*/ 327645 h 655289"/>
                <a:gd name="connsiteX4" fmla="*/ 302433 w 604866"/>
                <a:gd name="connsiteY4" fmla="*/ 655289 h 655289"/>
                <a:gd name="connsiteX5" fmla="*/ 302433 w 604866"/>
                <a:gd name="connsiteY5" fmla="*/ 524231 h 655289"/>
                <a:gd name="connsiteX6" fmla="*/ 0 w 604866"/>
                <a:gd name="connsiteY6" fmla="*/ 524231 h 655289"/>
                <a:gd name="connsiteX7" fmla="*/ 0 w 604866"/>
                <a:gd name="connsiteY7" fmla="*/ 131058 h 65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66" h="655289">
                  <a:moveTo>
                    <a:pt x="0" y="131058"/>
                  </a:moveTo>
                  <a:lnTo>
                    <a:pt x="302433" y="131058"/>
                  </a:lnTo>
                  <a:lnTo>
                    <a:pt x="302433" y="0"/>
                  </a:lnTo>
                  <a:lnTo>
                    <a:pt x="604866" y="327645"/>
                  </a:lnTo>
                  <a:lnTo>
                    <a:pt x="302433" y="655289"/>
                  </a:lnTo>
                  <a:lnTo>
                    <a:pt x="302433" y="524231"/>
                  </a:lnTo>
                  <a:lnTo>
                    <a:pt x="0" y="524231"/>
                  </a:lnTo>
                  <a:lnTo>
                    <a:pt x="0" y="131058"/>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131057" rIns="181459" bIns="131058" numCol="1" spcCol="1270" anchor="ctr" anchorCtr="0">
              <a:noAutofit/>
            </a:bodyPr>
            <a:lstStyle/>
            <a:p>
              <a:pPr lvl="0" algn="ctr" defTabSz="1066800">
                <a:lnSpc>
                  <a:spcPct val="90000"/>
                </a:lnSpc>
                <a:spcBef>
                  <a:spcPct val="0"/>
                </a:spcBef>
                <a:spcAft>
                  <a:spcPct val="35000"/>
                </a:spcAft>
              </a:pPr>
              <a:endParaRPr lang="en-US" sz="2400" kern="1200"/>
            </a:p>
          </p:txBody>
        </p:sp>
      </p:grpSp>
      <p:sp>
        <p:nvSpPr>
          <p:cNvPr id="17" name="Freeform 16"/>
          <p:cNvSpPr/>
          <p:nvPr/>
        </p:nvSpPr>
        <p:spPr>
          <a:xfrm>
            <a:off x="8474065"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β-lactam resistance</a:t>
            </a:r>
            <a:endParaRPr lang="en-US" sz="3000" kern="1200" dirty="0"/>
          </a:p>
        </p:txBody>
      </p:sp>
      <p:sp>
        <p:nvSpPr>
          <p:cNvPr id="19" name="TextBox 18"/>
          <p:cNvSpPr txBox="1"/>
          <p:nvPr/>
        </p:nvSpPr>
        <p:spPr>
          <a:xfrm>
            <a:off x="3579936" y="5821999"/>
            <a:ext cx="5032148" cy="461665"/>
          </a:xfrm>
          <a:prstGeom prst="rect">
            <a:avLst/>
          </a:prstGeom>
          <a:noFill/>
        </p:spPr>
        <p:txBody>
          <a:bodyPr wrap="none" rtlCol="0">
            <a:spAutoFit/>
          </a:bodyPr>
          <a:lstStyle/>
          <a:p>
            <a:pPr algn="ctr"/>
            <a:r>
              <a:rPr lang="en-US" sz="2400" i="1" dirty="0" smtClean="0"/>
              <a:t>Confounding caused by linkage disequilibrium</a:t>
            </a:r>
            <a:endParaRPr lang="en-US" sz="2400" i="1" dirty="0"/>
          </a:p>
        </p:txBody>
      </p:sp>
      <p:sp>
        <p:nvSpPr>
          <p:cNvPr id="4" name="Left-Right Arrow 3"/>
          <p:cNvSpPr/>
          <p:nvPr/>
        </p:nvSpPr>
        <p:spPr>
          <a:xfrm rot="19760991">
            <a:off x="3885334" y="3303169"/>
            <a:ext cx="733972" cy="702842"/>
          </a:xfrm>
          <a:prstGeom prst="leftRightArrow">
            <a:avLst>
              <a:gd name="adj1" fmla="val 60204"/>
              <a:gd name="adj2" fmla="val 28574"/>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402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for observational studies</a:t>
            </a:r>
            <a:endParaRPr lang="en-US" dirty="0"/>
          </a:p>
        </p:txBody>
      </p:sp>
      <p:sp>
        <p:nvSpPr>
          <p:cNvPr id="13" name="Freeform 12"/>
          <p:cNvSpPr/>
          <p:nvPr/>
        </p:nvSpPr>
        <p:spPr>
          <a:xfrm>
            <a:off x="1075640"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Plasmid-carrying strain</a:t>
            </a:r>
            <a:endParaRPr lang="en-US" sz="3000" kern="1200" dirty="0"/>
          </a:p>
        </p:txBody>
      </p:sp>
      <p:grpSp>
        <p:nvGrpSpPr>
          <p:cNvPr id="18" name="Group 17"/>
          <p:cNvGrpSpPr/>
          <p:nvPr/>
        </p:nvGrpSpPr>
        <p:grpSpPr>
          <a:xfrm>
            <a:off x="4774852" y="2103120"/>
            <a:ext cx="3489040" cy="1880296"/>
            <a:chOff x="4774852" y="2103120"/>
            <a:chExt cx="3489040" cy="1880296"/>
          </a:xfrm>
        </p:grpSpPr>
        <p:sp>
          <p:nvSpPr>
            <p:cNvPr id="15" name="Freeform 14"/>
            <p:cNvSpPr/>
            <p:nvPr/>
          </p:nvSpPr>
          <p:spPr>
            <a:xfrm>
              <a:off x="4774852" y="2103120"/>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Plasmid-borne </a:t>
              </a:r>
              <a:r>
                <a:rPr lang="en-US" sz="3000" dirty="0"/>
                <a:t>β</a:t>
              </a:r>
              <a:r>
                <a:rPr lang="en-US" sz="3000" kern="1200" dirty="0" smtClean="0"/>
                <a:t>-lactamase</a:t>
              </a:r>
              <a:endParaRPr lang="en-US" sz="3000" kern="1200" dirty="0"/>
            </a:p>
          </p:txBody>
        </p:sp>
        <p:sp>
          <p:nvSpPr>
            <p:cNvPr id="16" name="Freeform 15"/>
            <p:cNvSpPr/>
            <p:nvPr/>
          </p:nvSpPr>
          <p:spPr>
            <a:xfrm rot="1329919">
              <a:off x="7659026" y="3328127"/>
              <a:ext cx="604866" cy="655289"/>
            </a:xfrm>
            <a:custGeom>
              <a:avLst/>
              <a:gdLst>
                <a:gd name="connsiteX0" fmla="*/ 0 w 604866"/>
                <a:gd name="connsiteY0" fmla="*/ 131058 h 655289"/>
                <a:gd name="connsiteX1" fmla="*/ 302433 w 604866"/>
                <a:gd name="connsiteY1" fmla="*/ 131058 h 655289"/>
                <a:gd name="connsiteX2" fmla="*/ 302433 w 604866"/>
                <a:gd name="connsiteY2" fmla="*/ 0 h 655289"/>
                <a:gd name="connsiteX3" fmla="*/ 604866 w 604866"/>
                <a:gd name="connsiteY3" fmla="*/ 327645 h 655289"/>
                <a:gd name="connsiteX4" fmla="*/ 302433 w 604866"/>
                <a:gd name="connsiteY4" fmla="*/ 655289 h 655289"/>
                <a:gd name="connsiteX5" fmla="*/ 302433 w 604866"/>
                <a:gd name="connsiteY5" fmla="*/ 524231 h 655289"/>
                <a:gd name="connsiteX6" fmla="*/ 0 w 604866"/>
                <a:gd name="connsiteY6" fmla="*/ 524231 h 655289"/>
                <a:gd name="connsiteX7" fmla="*/ 0 w 604866"/>
                <a:gd name="connsiteY7" fmla="*/ 131058 h 65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66" h="655289">
                  <a:moveTo>
                    <a:pt x="0" y="131058"/>
                  </a:moveTo>
                  <a:lnTo>
                    <a:pt x="302433" y="131058"/>
                  </a:lnTo>
                  <a:lnTo>
                    <a:pt x="302433" y="0"/>
                  </a:lnTo>
                  <a:lnTo>
                    <a:pt x="604866" y="327645"/>
                  </a:lnTo>
                  <a:lnTo>
                    <a:pt x="302433" y="655289"/>
                  </a:lnTo>
                  <a:lnTo>
                    <a:pt x="302433" y="524231"/>
                  </a:lnTo>
                  <a:lnTo>
                    <a:pt x="0" y="524231"/>
                  </a:lnTo>
                  <a:lnTo>
                    <a:pt x="0" y="131058"/>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131057" rIns="181459" bIns="131058" numCol="1" spcCol="1270" anchor="ctr" anchorCtr="0">
              <a:noAutofit/>
            </a:bodyPr>
            <a:lstStyle/>
            <a:p>
              <a:pPr lvl="0" algn="ctr" defTabSz="1066800">
                <a:lnSpc>
                  <a:spcPct val="90000"/>
                </a:lnSpc>
                <a:spcBef>
                  <a:spcPct val="0"/>
                </a:spcBef>
                <a:spcAft>
                  <a:spcPct val="35000"/>
                </a:spcAft>
              </a:pPr>
              <a:endParaRPr lang="en-US" sz="2400" kern="1200"/>
            </a:p>
          </p:txBody>
        </p:sp>
      </p:grpSp>
      <p:sp>
        <p:nvSpPr>
          <p:cNvPr id="17" name="Freeform 16"/>
          <p:cNvSpPr/>
          <p:nvPr/>
        </p:nvSpPr>
        <p:spPr>
          <a:xfrm>
            <a:off x="8474065"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β-lactam resistance</a:t>
            </a:r>
            <a:endParaRPr lang="en-US" sz="3000" kern="1200" dirty="0"/>
          </a:p>
        </p:txBody>
      </p:sp>
      <p:sp>
        <p:nvSpPr>
          <p:cNvPr id="19" name="TextBox 18"/>
          <p:cNvSpPr txBox="1"/>
          <p:nvPr/>
        </p:nvSpPr>
        <p:spPr>
          <a:xfrm>
            <a:off x="3663283" y="5821999"/>
            <a:ext cx="4865436" cy="461665"/>
          </a:xfrm>
          <a:prstGeom prst="rect">
            <a:avLst/>
          </a:prstGeom>
          <a:noFill/>
        </p:spPr>
        <p:txBody>
          <a:bodyPr wrap="none" rtlCol="0">
            <a:spAutoFit/>
          </a:bodyPr>
          <a:lstStyle/>
          <a:p>
            <a:pPr algn="ctr"/>
            <a:r>
              <a:rPr lang="en-US" sz="2400" i="1" dirty="0"/>
              <a:t>Confounding caused by linkage disequilibrium</a:t>
            </a:r>
          </a:p>
        </p:txBody>
      </p:sp>
      <p:sp>
        <p:nvSpPr>
          <p:cNvPr id="4" name="Left-Right Arrow 3"/>
          <p:cNvSpPr/>
          <p:nvPr/>
        </p:nvSpPr>
        <p:spPr>
          <a:xfrm rot="19760991">
            <a:off x="3885334" y="3303169"/>
            <a:ext cx="733972" cy="702842"/>
          </a:xfrm>
          <a:prstGeom prst="leftRightArrow">
            <a:avLst>
              <a:gd name="adj1" fmla="val 60204"/>
              <a:gd name="adj2" fmla="val 28574"/>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Right Arrow 10"/>
          <p:cNvSpPr/>
          <p:nvPr/>
        </p:nvSpPr>
        <p:spPr>
          <a:xfrm rot="18748389">
            <a:off x="3262818" y="4524956"/>
            <a:ext cx="733972" cy="702842"/>
          </a:xfrm>
          <a:prstGeom prst="leftRightArrow">
            <a:avLst>
              <a:gd name="adj1" fmla="val 60204"/>
              <a:gd name="adj2" fmla="val 28574"/>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68623" y="4816413"/>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All variants associated with that strain</a:t>
            </a:r>
            <a:endParaRPr lang="en-US" sz="3000" kern="1200" dirty="0"/>
          </a:p>
        </p:txBody>
      </p:sp>
    </p:spTree>
    <p:extLst>
      <p:ext uri="{BB962C8B-B14F-4D97-AF65-F5344CB8AC3E}">
        <p14:creationId xmlns:p14="http://schemas.microsoft.com/office/powerpoint/2010/main" val="12104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85185E-6 L 0.10339 -0.11991 " pathEditMode="relative" rAng="0" ptsTypes="AA">
                                      <p:cBhvr>
                                        <p:cTn id="6" dur="2000" fill="hold"/>
                                        <p:tgtEl>
                                          <p:spTgt spid="13"/>
                                        </p:tgtEl>
                                        <p:attrNameLst>
                                          <p:attrName>ppt_x</p:attrName>
                                          <p:attrName>ppt_y</p:attrName>
                                        </p:attrNameLst>
                                      </p:cBhvr>
                                      <p:rCtr x="5169" y="-5995"/>
                                    </p:animMotion>
                                  </p:childTnLst>
                                </p:cTn>
                              </p:par>
                              <p:par>
                                <p:cTn id="7" presetID="42" presetClass="path" presetSubtype="0" accel="50000" decel="50000" fill="hold" grpId="0" nodeType="withEffect">
                                  <p:stCondLst>
                                    <p:cond delay="0"/>
                                  </p:stCondLst>
                                  <p:childTnLst>
                                    <p:animMotion origin="layout" path="M 2.08333E-6 -3.7037E-7 L 0.09622 -0.10579 " pathEditMode="relative" rAng="0" ptsTypes="AA">
                                      <p:cBhvr>
                                        <p:cTn id="8" dur="2000" fill="hold"/>
                                        <p:tgtEl>
                                          <p:spTgt spid="4"/>
                                        </p:tgtEl>
                                        <p:attrNameLst>
                                          <p:attrName>ppt_x</p:attrName>
                                          <p:attrName>ppt_y</p:attrName>
                                        </p:attrNameLst>
                                      </p:cBhvr>
                                      <p:rCtr x="4805" y="-5301"/>
                                    </p:animMotion>
                                  </p:childTnLst>
                                </p:cTn>
                              </p:par>
                              <p:par>
                                <p:cTn id="9" presetID="42" presetClass="path" presetSubtype="0" accel="50000" decel="50000" fill="hold" grpId="0" nodeType="withEffect">
                                  <p:stCondLst>
                                    <p:cond delay="0"/>
                                  </p:stCondLst>
                                  <p:childTnLst>
                                    <p:animMotion origin="layout" path="M 4.58333E-6 1.85185E-6 L 0.05468 0.02245 " pathEditMode="relative" rAng="0" ptsTypes="AA">
                                      <p:cBhvr>
                                        <p:cTn id="10" dur="2000" fill="hold"/>
                                        <p:tgtEl>
                                          <p:spTgt spid="17"/>
                                        </p:tgtEl>
                                        <p:attrNameLst>
                                          <p:attrName>ppt_x</p:attrName>
                                          <p:attrName>ppt_y</p:attrName>
                                        </p:attrNameLst>
                                      </p:cBhvr>
                                      <p:rCtr x="2734" y="1111"/>
                                    </p:animMotion>
                                  </p:childTnLst>
                                </p:cTn>
                              </p:par>
                              <p:par>
                                <p:cTn id="11" presetID="42" presetClass="path" presetSubtype="0" accel="50000" decel="50000" fill="hold" nodeType="withEffect">
                                  <p:stCondLst>
                                    <p:cond delay="0"/>
                                  </p:stCondLst>
                                  <p:childTnLst>
                                    <p:animMotion origin="layout" path="M 4.375E-6 0 L 0.09453 -0.04144 " pathEditMode="relative" rAng="0" ptsTypes="AA">
                                      <p:cBhvr>
                                        <p:cTn id="12" dur="2000" fill="hold"/>
                                        <p:tgtEl>
                                          <p:spTgt spid="18"/>
                                        </p:tgtEl>
                                        <p:attrNameLst>
                                          <p:attrName>ppt_x</p:attrName>
                                          <p:attrName>ppt_y</p:attrName>
                                        </p:attrNameLst>
                                      </p:cBhvr>
                                      <p:rCtr x="4727" y="-2083"/>
                                    </p:animMotion>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4"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pro_pheno_5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702" y="-82965"/>
            <a:ext cx="9026720" cy="7868280"/>
          </a:xfrm>
          <a:prstGeom prst="rect">
            <a:avLst/>
          </a:prstGeom>
        </p:spPr>
      </p:pic>
      <p:sp>
        <p:nvSpPr>
          <p:cNvPr id="2" name="Title 1"/>
          <p:cNvSpPr>
            <a:spLocks noGrp="1"/>
          </p:cNvSpPr>
          <p:nvPr>
            <p:ph type="title"/>
          </p:nvPr>
        </p:nvSpPr>
        <p:spPr>
          <a:xfrm>
            <a:off x="0" y="1"/>
            <a:ext cx="12192000" cy="883419"/>
          </a:xfrm>
        </p:spPr>
        <p:txBody>
          <a:bodyPr>
            <a:noAutofit/>
          </a:bodyPr>
          <a:lstStyle/>
          <a:p>
            <a:r>
              <a:rPr lang="en-US" sz="2800" dirty="0" smtClean="0"/>
              <a:t>Artefactual associations caused by confounding with population structure</a:t>
            </a:r>
            <a:endParaRPr lang="en-US" sz="2600" dirty="0"/>
          </a:p>
        </p:txBody>
      </p:sp>
      <p:sp>
        <p:nvSpPr>
          <p:cNvPr id="9" name="Oval 8"/>
          <p:cNvSpPr/>
          <p:nvPr/>
        </p:nvSpPr>
        <p:spPr>
          <a:xfrm>
            <a:off x="331798" y="1472366"/>
            <a:ext cx="134467" cy="142939"/>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38667" y="1753594"/>
            <a:ext cx="134467" cy="142939"/>
          </a:xfrm>
          <a:prstGeom prst="ellipse">
            <a:avLst/>
          </a:prstGeom>
          <a:no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15343" y="1343535"/>
            <a:ext cx="2504275" cy="307777"/>
          </a:xfrm>
          <a:prstGeom prst="rect">
            <a:avLst/>
          </a:prstGeom>
          <a:noFill/>
        </p:spPr>
        <p:txBody>
          <a:bodyPr wrap="none" rtlCol="0">
            <a:spAutoFit/>
          </a:bodyPr>
          <a:lstStyle/>
          <a:p>
            <a:r>
              <a:rPr lang="en-US" sz="1400" dirty="0" smtClean="0"/>
              <a:t>Ciprofloxacin resistant </a:t>
            </a:r>
            <a:r>
              <a:rPr lang="en-US" sz="1400" i="1" dirty="0" smtClean="0"/>
              <a:t>S. aureus</a:t>
            </a:r>
            <a:endParaRPr lang="en-US" sz="1400" dirty="0"/>
          </a:p>
        </p:txBody>
      </p:sp>
      <p:sp>
        <p:nvSpPr>
          <p:cNvPr id="14" name="TextBox 13"/>
          <p:cNvSpPr txBox="1"/>
          <p:nvPr/>
        </p:nvSpPr>
        <p:spPr>
          <a:xfrm>
            <a:off x="522212" y="1633965"/>
            <a:ext cx="2513958" cy="307777"/>
          </a:xfrm>
          <a:prstGeom prst="rect">
            <a:avLst/>
          </a:prstGeom>
          <a:noFill/>
        </p:spPr>
        <p:txBody>
          <a:bodyPr wrap="none" rtlCol="0">
            <a:spAutoFit/>
          </a:bodyPr>
          <a:lstStyle/>
          <a:p>
            <a:r>
              <a:rPr lang="en-US" sz="1400" dirty="0"/>
              <a:t>Ciprofloxacin </a:t>
            </a:r>
            <a:r>
              <a:rPr lang="en-US" sz="1400" dirty="0" smtClean="0"/>
              <a:t>sensitive </a:t>
            </a:r>
            <a:r>
              <a:rPr lang="en-US" sz="1400" i="1" dirty="0" smtClean="0"/>
              <a:t>S</a:t>
            </a:r>
            <a:r>
              <a:rPr lang="en-US" sz="1400" i="1" dirty="0"/>
              <a:t>. aureus</a:t>
            </a:r>
            <a:endParaRPr lang="en-US" sz="1400" dirty="0"/>
          </a:p>
        </p:txBody>
      </p:sp>
      <p:sp>
        <p:nvSpPr>
          <p:cNvPr id="15" name="TextBox 14"/>
          <p:cNvSpPr txBox="1"/>
          <p:nvPr/>
        </p:nvSpPr>
        <p:spPr>
          <a:xfrm>
            <a:off x="1596438" y="3759694"/>
            <a:ext cx="1534695" cy="523220"/>
          </a:xfrm>
          <a:prstGeom prst="rect">
            <a:avLst/>
          </a:prstGeom>
          <a:noFill/>
        </p:spPr>
        <p:txBody>
          <a:bodyPr wrap="none" rtlCol="0">
            <a:spAutoFit/>
          </a:bodyPr>
          <a:lstStyle/>
          <a:p>
            <a:r>
              <a:rPr lang="en-US" sz="1400">
                <a:solidFill>
                  <a:schemeClr val="accent1"/>
                </a:solidFill>
              </a:rPr>
              <a:t>Hospital-associated</a:t>
            </a:r>
          </a:p>
          <a:p>
            <a:r>
              <a:rPr lang="en-US" sz="1400">
                <a:solidFill>
                  <a:schemeClr val="accent1"/>
                </a:solidFill>
              </a:rPr>
              <a:t>clonal complex 22</a:t>
            </a:r>
          </a:p>
        </p:txBody>
      </p:sp>
      <p:sp>
        <p:nvSpPr>
          <p:cNvPr id="16" name="TextBox 15"/>
          <p:cNvSpPr txBox="1"/>
          <p:nvPr/>
        </p:nvSpPr>
        <p:spPr>
          <a:xfrm>
            <a:off x="8654664" y="5690569"/>
            <a:ext cx="1534695" cy="523220"/>
          </a:xfrm>
          <a:prstGeom prst="rect">
            <a:avLst/>
          </a:prstGeom>
          <a:noFill/>
        </p:spPr>
        <p:txBody>
          <a:bodyPr wrap="none" rtlCol="0">
            <a:spAutoFit/>
          </a:bodyPr>
          <a:lstStyle/>
          <a:p>
            <a:pPr algn="r"/>
            <a:r>
              <a:rPr lang="en-US" sz="1400">
                <a:solidFill>
                  <a:schemeClr val="accent1"/>
                </a:solidFill>
              </a:rPr>
              <a:t>Hospital-associated</a:t>
            </a:r>
          </a:p>
          <a:p>
            <a:pPr algn="r"/>
            <a:r>
              <a:rPr lang="en-US" sz="1400">
                <a:solidFill>
                  <a:schemeClr val="accent1"/>
                </a:solidFill>
              </a:rPr>
              <a:t>clonal complex 30</a:t>
            </a:r>
          </a:p>
        </p:txBody>
      </p:sp>
      <p:sp>
        <p:nvSpPr>
          <p:cNvPr id="17" name="Rectangle 16"/>
          <p:cNvSpPr/>
          <p:nvPr/>
        </p:nvSpPr>
        <p:spPr>
          <a:xfrm rot="19071566">
            <a:off x="4722390" y="4556713"/>
            <a:ext cx="899812" cy="154355"/>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3619717" y="4656356"/>
            <a:ext cx="1484696" cy="0"/>
          </a:xfrm>
          <a:prstGeom prst="straightConnector1">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596438" y="4470815"/>
            <a:ext cx="1778757" cy="307777"/>
          </a:xfrm>
          <a:prstGeom prst="rect">
            <a:avLst/>
          </a:prstGeom>
          <a:noFill/>
        </p:spPr>
        <p:txBody>
          <a:bodyPr wrap="none" rtlCol="0">
            <a:spAutoFit/>
          </a:bodyPr>
          <a:lstStyle/>
          <a:p>
            <a:r>
              <a:rPr lang="en-US" sz="1400" dirty="0">
                <a:solidFill>
                  <a:srgbClr val="4F81BD"/>
                </a:solidFill>
              </a:rPr>
              <a:t>CC22-specific </a:t>
            </a:r>
            <a:r>
              <a:rPr lang="en-US" sz="1400" dirty="0" smtClean="0">
                <a:solidFill>
                  <a:srgbClr val="4F81BD"/>
                </a:solidFill>
              </a:rPr>
              <a:t>variants</a:t>
            </a:r>
            <a:endParaRPr lang="en-US" sz="1400" dirty="0">
              <a:solidFill>
                <a:srgbClr val="4F81BD"/>
              </a:solidFill>
            </a:endParaRPr>
          </a:p>
        </p:txBody>
      </p:sp>
    </p:spTree>
    <p:extLst>
      <p:ext uri="{BB962C8B-B14F-4D97-AF65-F5344CB8AC3E}">
        <p14:creationId xmlns:p14="http://schemas.microsoft.com/office/powerpoint/2010/main" val="1534702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 name="Group 1"/>
          <p:cNvGrpSpPr/>
          <p:nvPr/>
        </p:nvGrpSpPr>
        <p:grpSpPr>
          <a:xfrm>
            <a:off x="442756" y="440310"/>
            <a:ext cx="11287950" cy="5978780"/>
            <a:chOff x="32833" y="505207"/>
            <a:chExt cx="12048320" cy="6381516"/>
          </a:xfrm>
        </p:grpSpPr>
        <p:pic>
          <p:nvPicPr>
            <p:cNvPr id="5" name="Picture 4" descr="fuc_logreg_patterns_mapped_grey.png"/>
            <p:cNvPicPr>
              <a:picLocks noChangeAspect="1"/>
            </p:cNvPicPr>
            <p:nvPr/>
          </p:nvPicPr>
          <p:blipFill rotWithShape="1">
            <a:blip r:embed="rId3">
              <a:extLst>
                <a:ext uri="{28A0092B-C50C-407E-A947-70E740481C1C}">
                  <a14:useLocalDpi xmlns:a14="http://schemas.microsoft.com/office/drawing/2010/main" val="0"/>
                </a:ext>
              </a:extLst>
            </a:blip>
            <a:srcRect l="-2751" t="1" r="1" b="-798"/>
            <a:stretch/>
          </p:blipFill>
          <p:spPr>
            <a:xfrm>
              <a:off x="32833" y="505207"/>
              <a:ext cx="12048320" cy="6381515"/>
            </a:xfrm>
            <a:prstGeom prst="rect">
              <a:avLst/>
            </a:prstGeom>
            <a:solidFill>
              <a:schemeClr val="bg1"/>
            </a:solidFill>
          </p:spPr>
        </p:pic>
        <p:sp>
          <p:nvSpPr>
            <p:cNvPr id="26" name="TextBox 25"/>
            <p:cNvSpPr txBox="1"/>
            <p:nvPr/>
          </p:nvSpPr>
          <p:spPr>
            <a:xfrm>
              <a:off x="4153009" y="6609724"/>
              <a:ext cx="4403782" cy="276999"/>
            </a:xfrm>
            <a:prstGeom prst="rect">
              <a:avLst/>
            </a:prstGeom>
            <a:solidFill>
              <a:srgbClr val="FFFFFF"/>
            </a:solidFill>
          </p:spPr>
          <p:txBody>
            <a:bodyPr wrap="none" tIns="0" bIns="0" rtlCol="0">
              <a:spAutoFit/>
            </a:bodyPr>
            <a:lstStyle/>
            <a:p>
              <a:pPr algn="ctr"/>
              <a:r>
                <a:rPr lang="en-US" dirty="0" smtClean="0">
                  <a:latin typeface="Calibri"/>
                  <a:cs typeface="Calibri"/>
                </a:rPr>
                <a:t>Position in reference genome MSSA476 (Mb)</a:t>
              </a:r>
              <a:endParaRPr lang="en-US" dirty="0">
                <a:latin typeface="Calibri"/>
                <a:cs typeface="Calibri"/>
              </a:endParaRPr>
            </a:p>
          </p:txBody>
        </p:sp>
        <p:sp>
          <p:nvSpPr>
            <p:cNvPr id="28" name="TextBox 27"/>
            <p:cNvSpPr txBox="1"/>
            <p:nvPr/>
          </p:nvSpPr>
          <p:spPr>
            <a:xfrm>
              <a:off x="2866346" y="6431625"/>
              <a:ext cx="34703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0.5</a:t>
              </a:r>
              <a:endParaRPr lang="en-US" sz="1000" dirty="0">
                <a:latin typeface="Calibri"/>
                <a:cs typeface="Calibri"/>
              </a:endParaRPr>
            </a:p>
          </p:txBody>
        </p:sp>
        <p:sp>
          <p:nvSpPr>
            <p:cNvPr id="29" name="TextBox 28"/>
            <p:cNvSpPr txBox="1"/>
            <p:nvPr/>
          </p:nvSpPr>
          <p:spPr>
            <a:xfrm>
              <a:off x="4563589" y="6431625"/>
              <a:ext cx="46222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a:t>
              </a:r>
              <a:endParaRPr lang="en-US" sz="1000" dirty="0">
                <a:latin typeface="Calibri"/>
                <a:cs typeface="Calibri"/>
              </a:endParaRPr>
            </a:p>
          </p:txBody>
        </p:sp>
        <p:sp>
          <p:nvSpPr>
            <p:cNvPr id="31" name="TextBox 30"/>
            <p:cNvSpPr txBox="1"/>
            <p:nvPr/>
          </p:nvSpPr>
          <p:spPr>
            <a:xfrm>
              <a:off x="6249696" y="6438685"/>
              <a:ext cx="604917"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1.5</a:t>
              </a:r>
              <a:endParaRPr lang="en-US" sz="1000" dirty="0">
                <a:latin typeface="Calibri"/>
                <a:cs typeface="Calibri"/>
              </a:endParaRPr>
            </a:p>
          </p:txBody>
        </p:sp>
        <p:sp>
          <p:nvSpPr>
            <p:cNvPr id="32" name="TextBox 31"/>
            <p:cNvSpPr txBox="1"/>
            <p:nvPr/>
          </p:nvSpPr>
          <p:spPr>
            <a:xfrm>
              <a:off x="8018327" y="6435498"/>
              <a:ext cx="647373"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a:t>
              </a:r>
              <a:endParaRPr lang="en-US" sz="1000" dirty="0">
                <a:latin typeface="Calibri"/>
                <a:cs typeface="Calibri"/>
              </a:endParaRPr>
            </a:p>
          </p:txBody>
        </p:sp>
        <p:sp>
          <p:nvSpPr>
            <p:cNvPr id="33" name="TextBox 32"/>
            <p:cNvSpPr txBox="1"/>
            <p:nvPr/>
          </p:nvSpPr>
          <p:spPr>
            <a:xfrm>
              <a:off x="9736552" y="6438684"/>
              <a:ext cx="72147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2.5</a:t>
              </a:r>
              <a:endParaRPr lang="en-US" sz="1000" dirty="0">
                <a:latin typeface="Calibri"/>
                <a:cs typeface="Calibri"/>
              </a:endParaRPr>
            </a:p>
          </p:txBody>
        </p:sp>
        <p:sp>
          <p:nvSpPr>
            <p:cNvPr id="34" name="TextBox 33"/>
            <p:cNvSpPr txBox="1"/>
            <p:nvPr/>
          </p:nvSpPr>
          <p:spPr>
            <a:xfrm>
              <a:off x="1137161" y="6438685"/>
              <a:ext cx="24966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35" name="TextBox 34"/>
            <p:cNvSpPr txBox="1"/>
            <p:nvPr/>
          </p:nvSpPr>
          <p:spPr>
            <a:xfrm>
              <a:off x="458978" y="5929920"/>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51" name="TextBox 50"/>
            <p:cNvSpPr txBox="1"/>
            <p:nvPr/>
          </p:nvSpPr>
          <p:spPr>
            <a:xfrm>
              <a:off x="458978" y="5147751"/>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20</a:t>
              </a:r>
              <a:endParaRPr lang="en-US" sz="1000" dirty="0">
                <a:latin typeface="Calibri"/>
                <a:cs typeface="Calibri"/>
              </a:endParaRPr>
            </a:p>
          </p:txBody>
        </p:sp>
        <p:sp>
          <p:nvSpPr>
            <p:cNvPr id="52" name="TextBox 51"/>
            <p:cNvSpPr txBox="1"/>
            <p:nvPr/>
          </p:nvSpPr>
          <p:spPr>
            <a:xfrm>
              <a:off x="458978" y="4329865"/>
              <a:ext cx="246221" cy="345841"/>
            </a:xfrm>
            <a:prstGeom prst="rect">
              <a:avLst/>
            </a:prstGeom>
            <a:solidFill>
              <a:srgbClr val="FFFFFF"/>
            </a:solidFill>
          </p:spPr>
          <p:txBody>
            <a:bodyPr vert="vert270" wrap="square" lIns="0" tIns="0" bIns="0" rtlCol="0">
              <a:spAutoFit/>
            </a:bodyPr>
            <a:lstStyle/>
            <a:p>
              <a:pPr algn="ctr"/>
              <a:r>
                <a:rPr lang="en-US" sz="1000" dirty="0">
                  <a:latin typeface="Calibri"/>
                  <a:cs typeface="Calibri"/>
                </a:rPr>
                <a:t>4</a:t>
              </a:r>
              <a:r>
                <a:rPr lang="en-US" sz="1000" dirty="0" smtClean="0">
                  <a:latin typeface="Calibri"/>
                  <a:cs typeface="Calibri"/>
                </a:rPr>
                <a:t>0</a:t>
              </a:r>
              <a:endParaRPr lang="en-US" sz="1000" dirty="0">
                <a:latin typeface="Calibri"/>
                <a:cs typeface="Calibri"/>
              </a:endParaRPr>
            </a:p>
          </p:txBody>
        </p:sp>
        <p:sp>
          <p:nvSpPr>
            <p:cNvPr id="53" name="TextBox 52"/>
            <p:cNvSpPr txBox="1"/>
            <p:nvPr/>
          </p:nvSpPr>
          <p:spPr>
            <a:xfrm>
              <a:off x="458978" y="3468765"/>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60</a:t>
              </a:r>
              <a:endParaRPr lang="en-US" sz="1000" dirty="0">
                <a:latin typeface="Calibri"/>
                <a:cs typeface="Calibri"/>
              </a:endParaRPr>
            </a:p>
          </p:txBody>
        </p:sp>
        <p:sp>
          <p:nvSpPr>
            <p:cNvPr id="54" name="TextBox 53"/>
            <p:cNvSpPr txBox="1"/>
            <p:nvPr/>
          </p:nvSpPr>
          <p:spPr>
            <a:xfrm>
              <a:off x="458978" y="2661053"/>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80</a:t>
              </a:r>
              <a:endParaRPr lang="en-US" sz="1000" dirty="0">
                <a:latin typeface="Calibri"/>
                <a:cs typeface="Calibri"/>
              </a:endParaRPr>
            </a:p>
          </p:txBody>
        </p:sp>
        <p:sp>
          <p:nvSpPr>
            <p:cNvPr id="55" name="TextBox 54"/>
            <p:cNvSpPr txBox="1"/>
            <p:nvPr/>
          </p:nvSpPr>
          <p:spPr>
            <a:xfrm>
              <a:off x="458978" y="18582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100</a:t>
              </a:r>
              <a:endParaRPr lang="en-US" sz="1000" dirty="0">
                <a:latin typeface="Calibri"/>
                <a:cs typeface="Calibri"/>
              </a:endParaRPr>
            </a:p>
          </p:txBody>
        </p:sp>
        <p:sp>
          <p:nvSpPr>
            <p:cNvPr id="56" name="TextBox 55"/>
            <p:cNvSpPr txBox="1"/>
            <p:nvPr/>
          </p:nvSpPr>
          <p:spPr>
            <a:xfrm>
              <a:off x="458978" y="10394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120</a:t>
              </a:r>
              <a:endParaRPr lang="en-US" sz="1000" dirty="0">
                <a:latin typeface="Calibri"/>
                <a:cs typeface="Calibri"/>
              </a:endParaRPr>
            </a:p>
          </p:txBody>
        </p:sp>
        <p:sp>
          <p:nvSpPr>
            <p:cNvPr id="57" name="TextBox 56"/>
            <p:cNvSpPr txBox="1"/>
            <p:nvPr/>
          </p:nvSpPr>
          <p:spPr>
            <a:xfrm>
              <a:off x="10952630" y="6438685"/>
              <a:ext cx="764126"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Unmapped</a:t>
              </a:r>
              <a:endParaRPr lang="en-US" sz="1000" dirty="0">
                <a:latin typeface="Calibri"/>
                <a:cs typeface="Calibri"/>
              </a:endParaRPr>
            </a:p>
          </p:txBody>
        </p:sp>
        <p:sp>
          <p:nvSpPr>
            <p:cNvPr id="21" name="TextBox 20"/>
            <p:cNvSpPr txBox="1"/>
            <p:nvPr/>
          </p:nvSpPr>
          <p:spPr>
            <a:xfrm>
              <a:off x="1518873" y="1074302"/>
              <a:ext cx="2161449" cy="369332"/>
            </a:xfrm>
            <a:prstGeom prst="rect">
              <a:avLst/>
            </a:prstGeom>
            <a:noFill/>
          </p:spPr>
          <p:txBody>
            <a:bodyPr wrap="none" rtlCol="0">
              <a:spAutoFit/>
            </a:bodyPr>
            <a:lstStyle/>
            <a:p>
              <a:r>
                <a:rPr lang="en-US" b="1" i="1" dirty="0" err="1" smtClean="0">
                  <a:solidFill>
                    <a:schemeClr val="accent5"/>
                  </a:solidFill>
                </a:rPr>
                <a:t>fusC</a:t>
              </a:r>
              <a:r>
                <a:rPr lang="en-US" b="1" i="1" dirty="0" smtClean="0">
                  <a:solidFill>
                    <a:schemeClr val="accent5"/>
                  </a:solidFill>
                </a:rPr>
                <a:t> </a:t>
              </a:r>
              <a:r>
                <a:rPr lang="en-US" b="1" dirty="0" smtClean="0">
                  <a:solidFill>
                    <a:schemeClr val="accent5"/>
                  </a:solidFill>
                </a:rPr>
                <a:t>and SCC genes</a:t>
              </a:r>
              <a:endParaRPr lang="en-US" b="1" i="1" dirty="0">
                <a:solidFill>
                  <a:schemeClr val="accent5"/>
                </a:solidFill>
              </a:endParaRPr>
            </a:p>
          </p:txBody>
        </p:sp>
        <p:cxnSp>
          <p:nvCxnSpPr>
            <p:cNvPr id="7" name="Straight Connector 6"/>
            <p:cNvCxnSpPr/>
            <p:nvPr/>
          </p:nvCxnSpPr>
          <p:spPr>
            <a:xfrm>
              <a:off x="1095551" y="5842000"/>
              <a:ext cx="105139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2199" y="2529841"/>
              <a:ext cx="394211" cy="2294665"/>
            </a:xfrm>
            <a:prstGeom prst="rect">
              <a:avLst/>
            </a:prstGeom>
            <a:solidFill>
              <a:srgbClr val="FFFFFF"/>
            </a:solidFill>
          </p:spPr>
          <p:txBody>
            <a:bodyPr vert="vert270" wrap="square" lIns="0" bIns="0" rtlCol="0">
              <a:spAutoFit/>
            </a:bodyPr>
            <a:lstStyle/>
            <a:p>
              <a:pPr algn="ctr"/>
              <a:r>
                <a:rPr lang="en-US" dirty="0" smtClean="0">
                  <a:latin typeface="Calibri"/>
                  <a:cs typeface="Calibri"/>
                </a:rPr>
                <a:t>-log</a:t>
              </a:r>
              <a:r>
                <a:rPr lang="en-US" baseline="-25000" dirty="0" smtClean="0">
                  <a:latin typeface="Calibri"/>
                  <a:cs typeface="Calibri"/>
                </a:rPr>
                <a:t>10</a:t>
              </a:r>
              <a:r>
                <a:rPr lang="en-US" dirty="0">
                  <a:latin typeface="Calibri"/>
                  <a:cs typeface="Calibri"/>
                </a:rPr>
                <a:t> </a:t>
              </a:r>
              <a:r>
                <a:rPr lang="en-US" i="1" dirty="0" smtClean="0">
                  <a:latin typeface="Calibri"/>
                  <a:cs typeface="Calibri"/>
                </a:rPr>
                <a:t>p</a:t>
              </a:r>
              <a:r>
                <a:rPr lang="en-US" dirty="0" smtClean="0">
                  <a:latin typeface="Calibri"/>
                  <a:cs typeface="Calibri"/>
                </a:rPr>
                <a:t> </a:t>
              </a:r>
              <a:r>
                <a:rPr lang="en-GB" dirty="0">
                  <a:latin typeface="Calibri"/>
                  <a:cs typeface="Calibri"/>
                </a:rPr>
                <a:t>χ</a:t>
              </a:r>
              <a:r>
                <a:rPr lang="en-GB" baseline="30000" dirty="0">
                  <a:latin typeface="Calibri"/>
                  <a:cs typeface="Calibri"/>
                </a:rPr>
                <a:t>2</a:t>
              </a:r>
              <a:r>
                <a:rPr lang="en-GB" dirty="0">
                  <a:latin typeface="Calibri"/>
                  <a:cs typeface="Calibri"/>
                </a:rPr>
                <a:t> </a:t>
              </a:r>
              <a:r>
                <a:rPr lang="en-GB" dirty="0" smtClean="0">
                  <a:latin typeface="Calibri"/>
                  <a:cs typeface="Calibri"/>
                </a:rPr>
                <a:t>test</a:t>
              </a:r>
              <a:endParaRPr lang="en-US" dirty="0">
                <a:latin typeface="Calibri"/>
                <a:cs typeface="Calibri"/>
              </a:endParaRPr>
            </a:p>
          </p:txBody>
        </p:sp>
        <p:sp>
          <p:nvSpPr>
            <p:cNvPr id="8" name="TextBox 7"/>
            <p:cNvSpPr txBox="1"/>
            <p:nvPr/>
          </p:nvSpPr>
          <p:spPr>
            <a:xfrm>
              <a:off x="3271217" y="865089"/>
              <a:ext cx="4942379" cy="369332"/>
            </a:xfrm>
            <a:prstGeom prst="rect">
              <a:avLst/>
            </a:prstGeom>
            <a:noFill/>
          </p:spPr>
          <p:txBody>
            <a:bodyPr wrap="none" rtlCol="0">
              <a:spAutoFit/>
            </a:bodyPr>
            <a:lstStyle/>
            <a:p>
              <a:r>
                <a:rPr lang="en-US" dirty="0" smtClean="0"/>
                <a:t>31mer presence/absence versus resistance/sensitivity</a:t>
              </a:r>
              <a:endParaRPr lang="en-US" dirty="0"/>
            </a:p>
          </p:txBody>
        </p:sp>
      </p:grpSp>
      <p:sp>
        <p:nvSpPr>
          <p:cNvPr id="22" name="Shape 115"/>
          <p:cNvSpPr txBox="1"/>
          <p:nvPr/>
        </p:nvSpPr>
        <p:spPr>
          <a:xfrm>
            <a:off x="876191" y="3"/>
            <a:ext cx="10439599" cy="1074299"/>
          </a:xfrm>
          <a:prstGeom prst="rect">
            <a:avLst/>
          </a:prstGeom>
          <a:noFill/>
          <a:ln>
            <a:noFill/>
          </a:ln>
        </p:spPr>
        <p:txBody>
          <a:bodyPr lIns="91425" tIns="45700" rIns="91425" bIns="45700" anchor="ctr" anchorCtr="0">
            <a:noAutofit/>
          </a:bodyPr>
          <a:lstStyle/>
          <a:p>
            <a:pPr algn="ctr"/>
            <a:r>
              <a:rPr lang="en-GB" sz="2500" dirty="0" err="1" smtClean="0">
                <a:latin typeface="Calibri"/>
                <a:ea typeface="Calibri"/>
                <a:cs typeface="Calibri"/>
                <a:sym typeface="Calibri"/>
              </a:rPr>
              <a:t>Fusidic</a:t>
            </a:r>
            <a:r>
              <a:rPr lang="en-GB" sz="2500" dirty="0" smtClean="0">
                <a:latin typeface="Calibri"/>
                <a:ea typeface="Calibri"/>
                <a:cs typeface="Calibri"/>
                <a:sym typeface="Calibri"/>
              </a:rPr>
              <a:t> acid resistance </a:t>
            </a:r>
            <a:r>
              <a:rPr lang="en-GB" sz="2500" dirty="0">
                <a:latin typeface="Calibri"/>
                <a:cs typeface="Calibri"/>
              </a:rPr>
              <a:t>χ</a:t>
            </a:r>
            <a:r>
              <a:rPr lang="en-GB" sz="2500" baseline="30000" dirty="0">
                <a:latin typeface="Calibri"/>
                <a:cs typeface="Calibri"/>
              </a:rPr>
              <a:t>2</a:t>
            </a:r>
            <a:r>
              <a:rPr lang="en-GB" sz="2500" dirty="0">
                <a:latin typeface="Calibri"/>
                <a:cs typeface="Calibri"/>
              </a:rPr>
              <a:t> </a:t>
            </a:r>
            <a:r>
              <a:rPr lang="en-GB" sz="2500" dirty="0" smtClean="0">
                <a:latin typeface="Calibri"/>
                <a:cs typeface="Calibri"/>
              </a:rPr>
              <a:t>test</a:t>
            </a:r>
            <a:endParaRPr lang="en-US" sz="2500" dirty="0">
              <a:latin typeface="Calibri"/>
              <a:cs typeface="Calibri"/>
            </a:endParaRPr>
          </a:p>
        </p:txBody>
      </p:sp>
    </p:spTree>
    <p:extLst>
      <p:ext uri="{BB962C8B-B14F-4D97-AF65-F5344CB8AC3E}">
        <p14:creationId xmlns:p14="http://schemas.microsoft.com/office/powerpoint/2010/main" val="189461461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of population structure</a:t>
            </a:r>
            <a:endParaRPr lang="en-US" dirty="0"/>
          </a:p>
        </p:txBody>
      </p:sp>
      <p:sp>
        <p:nvSpPr>
          <p:cNvPr id="3" name="Content Placeholder 2"/>
          <p:cNvSpPr>
            <a:spLocks noGrp="1"/>
          </p:cNvSpPr>
          <p:nvPr>
            <p:ph idx="1"/>
          </p:nvPr>
        </p:nvSpPr>
        <p:spPr/>
        <p:txBody>
          <a:bodyPr/>
          <a:lstStyle/>
          <a:p>
            <a:r>
              <a:rPr lang="en-US" dirty="0" smtClean="0"/>
              <a:t>Subpopulations</a:t>
            </a:r>
          </a:p>
          <a:p>
            <a:pPr lvl="1"/>
            <a:r>
              <a:rPr lang="en-US" dirty="0" smtClean="0"/>
              <a:t>Expect individuals in the same subpopulation to have phenotypes that are more similar</a:t>
            </a:r>
          </a:p>
          <a:p>
            <a:endParaRPr lang="en-US" dirty="0"/>
          </a:p>
          <a:p>
            <a:r>
              <a:rPr lang="en-US" dirty="0" smtClean="0"/>
              <a:t>Principal components analysis (PCA)</a:t>
            </a:r>
          </a:p>
          <a:p>
            <a:pPr lvl="1"/>
            <a:r>
              <a:rPr lang="en-US" dirty="0"/>
              <a:t>Expect </a:t>
            </a:r>
            <a:r>
              <a:rPr lang="en-US" dirty="0" smtClean="0"/>
              <a:t>individuals with similar principal components to have phenotypes that are more similar</a:t>
            </a:r>
          </a:p>
          <a:p>
            <a:endParaRPr lang="en-US" dirty="0"/>
          </a:p>
          <a:p>
            <a:r>
              <a:rPr lang="en-US" dirty="0" smtClean="0"/>
              <a:t>Linear mixed models</a:t>
            </a:r>
          </a:p>
          <a:p>
            <a:pPr lvl="1"/>
            <a:r>
              <a:rPr lang="en-US" dirty="0"/>
              <a:t>Expect </a:t>
            </a:r>
            <a:r>
              <a:rPr lang="en-US" dirty="0" smtClean="0"/>
              <a:t>individuals that are closely related to have phenotypes that are more similar</a:t>
            </a:r>
            <a:endParaRPr lang="en-US" dirty="0"/>
          </a:p>
        </p:txBody>
      </p:sp>
    </p:spTree>
    <p:extLst>
      <p:ext uri="{BB962C8B-B14F-4D97-AF65-F5344CB8AC3E}">
        <p14:creationId xmlns:p14="http://schemas.microsoft.com/office/powerpoint/2010/main" val="127282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 name="Group 1"/>
          <p:cNvGrpSpPr/>
          <p:nvPr/>
        </p:nvGrpSpPr>
        <p:grpSpPr>
          <a:xfrm>
            <a:off x="442756" y="440310"/>
            <a:ext cx="11287950" cy="5978780"/>
            <a:chOff x="32833" y="505207"/>
            <a:chExt cx="12048320" cy="6381516"/>
          </a:xfrm>
        </p:grpSpPr>
        <p:pic>
          <p:nvPicPr>
            <p:cNvPr id="5" name="Picture 4" descr="fuc_logreg_patterns_mapped_grey.png"/>
            <p:cNvPicPr>
              <a:picLocks noChangeAspect="1"/>
            </p:cNvPicPr>
            <p:nvPr/>
          </p:nvPicPr>
          <p:blipFill rotWithShape="1">
            <a:blip r:embed="rId3">
              <a:extLst>
                <a:ext uri="{28A0092B-C50C-407E-A947-70E740481C1C}">
                  <a14:useLocalDpi xmlns:a14="http://schemas.microsoft.com/office/drawing/2010/main" val="0"/>
                </a:ext>
              </a:extLst>
            </a:blip>
            <a:srcRect l="-2751" t="1" r="1" b="-798"/>
            <a:stretch/>
          </p:blipFill>
          <p:spPr>
            <a:xfrm>
              <a:off x="32833" y="505207"/>
              <a:ext cx="12048320" cy="6381515"/>
            </a:xfrm>
            <a:prstGeom prst="rect">
              <a:avLst/>
            </a:prstGeom>
            <a:solidFill>
              <a:schemeClr val="bg1"/>
            </a:solidFill>
          </p:spPr>
        </p:pic>
        <p:sp>
          <p:nvSpPr>
            <p:cNvPr id="26" name="TextBox 25"/>
            <p:cNvSpPr txBox="1"/>
            <p:nvPr/>
          </p:nvSpPr>
          <p:spPr>
            <a:xfrm>
              <a:off x="4153009" y="6609724"/>
              <a:ext cx="4403782" cy="276999"/>
            </a:xfrm>
            <a:prstGeom prst="rect">
              <a:avLst/>
            </a:prstGeom>
            <a:solidFill>
              <a:srgbClr val="FFFFFF"/>
            </a:solidFill>
          </p:spPr>
          <p:txBody>
            <a:bodyPr wrap="none" tIns="0" bIns="0" rtlCol="0">
              <a:spAutoFit/>
            </a:bodyPr>
            <a:lstStyle/>
            <a:p>
              <a:pPr algn="ctr"/>
              <a:r>
                <a:rPr lang="en-US" dirty="0" smtClean="0">
                  <a:latin typeface="Calibri"/>
                  <a:cs typeface="Calibri"/>
                </a:rPr>
                <a:t>Position in reference genome MSSA476 (Mb)</a:t>
              </a:r>
              <a:endParaRPr lang="en-US" dirty="0">
                <a:latin typeface="Calibri"/>
                <a:cs typeface="Calibri"/>
              </a:endParaRPr>
            </a:p>
          </p:txBody>
        </p:sp>
        <p:sp>
          <p:nvSpPr>
            <p:cNvPr id="28" name="TextBox 27"/>
            <p:cNvSpPr txBox="1"/>
            <p:nvPr/>
          </p:nvSpPr>
          <p:spPr>
            <a:xfrm>
              <a:off x="2866346" y="6431625"/>
              <a:ext cx="34703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0.5</a:t>
              </a:r>
              <a:endParaRPr lang="en-US" sz="1000" dirty="0">
                <a:latin typeface="Calibri"/>
                <a:cs typeface="Calibri"/>
              </a:endParaRPr>
            </a:p>
          </p:txBody>
        </p:sp>
        <p:sp>
          <p:nvSpPr>
            <p:cNvPr id="29" name="TextBox 28"/>
            <p:cNvSpPr txBox="1"/>
            <p:nvPr/>
          </p:nvSpPr>
          <p:spPr>
            <a:xfrm>
              <a:off x="4563589" y="6431625"/>
              <a:ext cx="46222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a:t>
              </a:r>
              <a:endParaRPr lang="en-US" sz="1000" dirty="0">
                <a:latin typeface="Calibri"/>
                <a:cs typeface="Calibri"/>
              </a:endParaRPr>
            </a:p>
          </p:txBody>
        </p:sp>
        <p:sp>
          <p:nvSpPr>
            <p:cNvPr id="31" name="TextBox 30"/>
            <p:cNvSpPr txBox="1"/>
            <p:nvPr/>
          </p:nvSpPr>
          <p:spPr>
            <a:xfrm>
              <a:off x="6249696" y="6438685"/>
              <a:ext cx="604917"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1.5</a:t>
              </a:r>
              <a:endParaRPr lang="en-US" sz="1000" dirty="0">
                <a:latin typeface="Calibri"/>
                <a:cs typeface="Calibri"/>
              </a:endParaRPr>
            </a:p>
          </p:txBody>
        </p:sp>
        <p:sp>
          <p:nvSpPr>
            <p:cNvPr id="32" name="TextBox 31"/>
            <p:cNvSpPr txBox="1"/>
            <p:nvPr/>
          </p:nvSpPr>
          <p:spPr>
            <a:xfrm>
              <a:off x="8018327" y="6435498"/>
              <a:ext cx="647373"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a:t>
              </a:r>
              <a:endParaRPr lang="en-US" sz="1000" dirty="0">
                <a:latin typeface="Calibri"/>
                <a:cs typeface="Calibri"/>
              </a:endParaRPr>
            </a:p>
          </p:txBody>
        </p:sp>
        <p:sp>
          <p:nvSpPr>
            <p:cNvPr id="33" name="TextBox 32"/>
            <p:cNvSpPr txBox="1"/>
            <p:nvPr/>
          </p:nvSpPr>
          <p:spPr>
            <a:xfrm>
              <a:off x="9736552" y="6438684"/>
              <a:ext cx="72147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2.5</a:t>
              </a:r>
              <a:endParaRPr lang="en-US" sz="1000" dirty="0">
                <a:latin typeface="Calibri"/>
                <a:cs typeface="Calibri"/>
              </a:endParaRPr>
            </a:p>
          </p:txBody>
        </p:sp>
        <p:sp>
          <p:nvSpPr>
            <p:cNvPr id="34" name="TextBox 33"/>
            <p:cNvSpPr txBox="1"/>
            <p:nvPr/>
          </p:nvSpPr>
          <p:spPr>
            <a:xfrm>
              <a:off x="1137161" y="6438685"/>
              <a:ext cx="24966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35" name="TextBox 34"/>
            <p:cNvSpPr txBox="1"/>
            <p:nvPr/>
          </p:nvSpPr>
          <p:spPr>
            <a:xfrm>
              <a:off x="458978" y="5929920"/>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51" name="TextBox 50"/>
            <p:cNvSpPr txBox="1"/>
            <p:nvPr/>
          </p:nvSpPr>
          <p:spPr>
            <a:xfrm>
              <a:off x="458978" y="5147751"/>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20</a:t>
              </a:r>
              <a:endParaRPr lang="en-US" sz="1000" dirty="0">
                <a:latin typeface="Calibri"/>
                <a:cs typeface="Calibri"/>
              </a:endParaRPr>
            </a:p>
          </p:txBody>
        </p:sp>
        <p:sp>
          <p:nvSpPr>
            <p:cNvPr id="52" name="TextBox 51"/>
            <p:cNvSpPr txBox="1"/>
            <p:nvPr/>
          </p:nvSpPr>
          <p:spPr>
            <a:xfrm>
              <a:off x="458978" y="4329865"/>
              <a:ext cx="246221" cy="345841"/>
            </a:xfrm>
            <a:prstGeom prst="rect">
              <a:avLst/>
            </a:prstGeom>
            <a:solidFill>
              <a:srgbClr val="FFFFFF"/>
            </a:solidFill>
          </p:spPr>
          <p:txBody>
            <a:bodyPr vert="vert270" wrap="square" lIns="0" tIns="0" bIns="0" rtlCol="0">
              <a:spAutoFit/>
            </a:bodyPr>
            <a:lstStyle/>
            <a:p>
              <a:pPr algn="ctr"/>
              <a:r>
                <a:rPr lang="en-US" sz="1000" dirty="0">
                  <a:latin typeface="Calibri"/>
                  <a:cs typeface="Calibri"/>
                </a:rPr>
                <a:t>4</a:t>
              </a:r>
              <a:r>
                <a:rPr lang="en-US" sz="1000" dirty="0" smtClean="0">
                  <a:latin typeface="Calibri"/>
                  <a:cs typeface="Calibri"/>
                </a:rPr>
                <a:t>0</a:t>
              </a:r>
              <a:endParaRPr lang="en-US" sz="1000" dirty="0">
                <a:latin typeface="Calibri"/>
                <a:cs typeface="Calibri"/>
              </a:endParaRPr>
            </a:p>
          </p:txBody>
        </p:sp>
        <p:sp>
          <p:nvSpPr>
            <p:cNvPr id="53" name="TextBox 52"/>
            <p:cNvSpPr txBox="1"/>
            <p:nvPr/>
          </p:nvSpPr>
          <p:spPr>
            <a:xfrm>
              <a:off x="458978" y="3468765"/>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60</a:t>
              </a:r>
              <a:endParaRPr lang="en-US" sz="1000" dirty="0">
                <a:latin typeface="Calibri"/>
                <a:cs typeface="Calibri"/>
              </a:endParaRPr>
            </a:p>
          </p:txBody>
        </p:sp>
        <p:sp>
          <p:nvSpPr>
            <p:cNvPr id="54" name="TextBox 53"/>
            <p:cNvSpPr txBox="1"/>
            <p:nvPr/>
          </p:nvSpPr>
          <p:spPr>
            <a:xfrm>
              <a:off x="458978" y="2661053"/>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80</a:t>
              </a:r>
              <a:endParaRPr lang="en-US" sz="1000" dirty="0">
                <a:latin typeface="Calibri"/>
                <a:cs typeface="Calibri"/>
              </a:endParaRPr>
            </a:p>
          </p:txBody>
        </p:sp>
        <p:sp>
          <p:nvSpPr>
            <p:cNvPr id="55" name="TextBox 54"/>
            <p:cNvSpPr txBox="1"/>
            <p:nvPr/>
          </p:nvSpPr>
          <p:spPr>
            <a:xfrm>
              <a:off x="458978" y="18582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100</a:t>
              </a:r>
              <a:endParaRPr lang="en-US" sz="1000" dirty="0">
                <a:latin typeface="Calibri"/>
                <a:cs typeface="Calibri"/>
              </a:endParaRPr>
            </a:p>
          </p:txBody>
        </p:sp>
        <p:sp>
          <p:nvSpPr>
            <p:cNvPr id="56" name="TextBox 55"/>
            <p:cNvSpPr txBox="1"/>
            <p:nvPr/>
          </p:nvSpPr>
          <p:spPr>
            <a:xfrm>
              <a:off x="458978" y="1039482"/>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120</a:t>
              </a:r>
              <a:endParaRPr lang="en-US" sz="1000" dirty="0">
                <a:latin typeface="Calibri"/>
                <a:cs typeface="Calibri"/>
              </a:endParaRPr>
            </a:p>
          </p:txBody>
        </p:sp>
        <p:sp>
          <p:nvSpPr>
            <p:cNvPr id="57" name="TextBox 56"/>
            <p:cNvSpPr txBox="1"/>
            <p:nvPr/>
          </p:nvSpPr>
          <p:spPr>
            <a:xfrm>
              <a:off x="10952630" y="6438685"/>
              <a:ext cx="764126"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Unmapped</a:t>
              </a:r>
              <a:endParaRPr lang="en-US" sz="1000" dirty="0">
                <a:latin typeface="Calibri"/>
                <a:cs typeface="Calibri"/>
              </a:endParaRPr>
            </a:p>
          </p:txBody>
        </p:sp>
        <p:sp>
          <p:nvSpPr>
            <p:cNvPr id="21" name="TextBox 20"/>
            <p:cNvSpPr txBox="1"/>
            <p:nvPr/>
          </p:nvSpPr>
          <p:spPr>
            <a:xfrm>
              <a:off x="1518873" y="1074302"/>
              <a:ext cx="2161449" cy="369332"/>
            </a:xfrm>
            <a:prstGeom prst="rect">
              <a:avLst/>
            </a:prstGeom>
            <a:noFill/>
          </p:spPr>
          <p:txBody>
            <a:bodyPr wrap="none" rtlCol="0">
              <a:spAutoFit/>
            </a:bodyPr>
            <a:lstStyle/>
            <a:p>
              <a:r>
                <a:rPr lang="en-US" b="1" i="1" dirty="0" err="1" smtClean="0">
                  <a:solidFill>
                    <a:schemeClr val="accent5"/>
                  </a:solidFill>
                </a:rPr>
                <a:t>fusC</a:t>
              </a:r>
              <a:r>
                <a:rPr lang="en-US" b="1" i="1" dirty="0" smtClean="0">
                  <a:solidFill>
                    <a:schemeClr val="accent5"/>
                  </a:solidFill>
                </a:rPr>
                <a:t> </a:t>
              </a:r>
              <a:r>
                <a:rPr lang="en-US" b="1" dirty="0" smtClean="0">
                  <a:solidFill>
                    <a:schemeClr val="accent5"/>
                  </a:solidFill>
                </a:rPr>
                <a:t>and SCC genes</a:t>
              </a:r>
              <a:endParaRPr lang="en-US" b="1" i="1" dirty="0">
                <a:solidFill>
                  <a:schemeClr val="accent5"/>
                </a:solidFill>
              </a:endParaRPr>
            </a:p>
          </p:txBody>
        </p:sp>
        <p:cxnSp>
          <p:nvCxnSpPr>
            <p:cNvPr id="7" name="Straight Connector 6"/>
            <p:cNvCxnSpPr/>
            <p:nvPr/>
          </p:nvCxnSpPr>
          <p:spPr>
            <a:xfrm>
              <a:off x="1095551" y="5842000"/>
              <a:ext cx="105139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2199" y="2529841"/>
              <a:ext cx="394211" cy="2294665"/>
            </a:xfrm>
            <a:prstGeom prst="rect">
              <a:avLst/>
            </a:prstGeom>
            <a:solidFill>
              <a:srgbClr val="FFFFFF"/>
            </a:solidFill>
          </p:spPr>
          <p:txBody>
            <a:bodyPr vert="vert270" wrap="square" lIns="0" bIns="0" rtlCol="0">
              <a:spAutoFit/>
            </a:bodyPr>
            <a:lstStyle/>
            <a:p>
              <a:pPr algn="ctr"/>
              <a:r>
                <a:rPr lang="en-US" dirty="0" smtClean="0">
                  <a:latin typeface="Calibri"/>
                  <a:cs typeface="Calibri"/>
                </a:rPr>
                <a:t>-log</a:t>
              </a:r>
              <a:r>
                <a:rPr lang="en-US" baseline="-25000" dirty="0" smtClean="0">
                  <a:latin typeface="Calibri"/>
                  <a:cs typeface="Calibri"/>
                </a:rPr>
                <a:t>10</a:t>
              </a:r>
              <a:r>
                <a:rPr lang="en-US" dirty="0">
                  <a:latin typeface="Calibri"/>
                  <a:cs typeface="Calibri"/>
                </a:rPr>
                <a:t> </a:t>
              </a:r>
              <a:r>
                <a:rPr lang="en-US" i="1" dirty="0" smtClean="0">
                  <a:latin typeface="Calibri"/>
                  <a:cs typeface="Calibri"/>
                </a:rPr>
                <a:t>p</a:t>
              </a:r>
              <a:r>
                <a:rPr lang="en-US" dirty="0" smtClean="0">
                  <a:latin typeface="Calibri"/>
                  <a:cs typeface="Calibri"/>
                </a:rPr>
                <a:t> </a:t>
              </a:r>
              <a:r>
                <a:rPr lang="en-GB" dirty="0">
                  <a:latin typeface="Calibri"/>
                  <a:cs typeface="Calibri"/>
                </a:rPr>
                <a:t>χ</a:t>
              </a:r>
              <a:r>
                <a:rPr lang="en-GB" baseline="30000" dirty="0">
                  <a:latin typeface="Calibri"/>
                  <a:cs typeface="Calibri"/>
                </a:rPr>
                <a:t>2</a:t>
              </a:r>
              <a:r>
                <a:rPr lang="en-GB" dirty="0">
                  <a:latin typeface="Calibri"/>
                  <a:cs typeface="Calibri"/>
                </a:rPr>
                <a:t> </a:t>
              </a:r>
              <a:r>
                <a:rPr lang="en-GB" dirty="0" smtClean="0">
                  <a:latin typeface="Calibri"/>
                  <a:cs typeface="Calibri"/>
                </a:rPr>
                <a:t>test</a:t>
              </a:r>
              <a:endParaRPr lang="en-US" dirty="0">
                <a:latin typeface="Calibri"/>
                <a:cs typeface="Calibri"/>
              </a:endParaRPr>
            </a:p>
          </p:txBody>
        </p:sp>
      </p:grpSp>
      <p:sp>
        <p:nvSpPr>
          <p:cNvPr id="22" name="Shape 115"/>
          <p:cNvSpPr txBox="1"/>
          <p:nvPr/>
        </p:nvSpPr>
        <p:spPr>
          <a:xfrm>
            <a:off x="876191" y="3"/>
            <a:ext cx="10439599" cy="1074299"/>
          </a:xfrm>
          <a:prstGeom prst="rect">
            <a:avLst/>
          </a:prstGeom>
          <a:noFill/>
          <a:ln>
            <a:noFill/>
          </a:ln>
        </p:spPr>
        <p:txBody>
          <a:bodyPr lIns="91425" tIns="45700" rIns="91425" bIns="45700" anchor="ctr" anchorCtr="0">
            <a:noAutofit/>
          </a:bodyPr>
          <a:lstStyle/>
          <a:p>
            <a:pPr algn="ctr"/>
            <a:r>
              <a:rPr lang="en-GB" sz="2500" dirty="0" err="1" smtClean="0">
                <a:latin typeface="Calibri"/>
                <a:ea typeface="Calibri"/>
                <a:cs typeface="Calibri"/>
                <a:sym typeface="Calibri"/>
              </a:rPr>
              <a:t>Fusidic</a:t>
            </a:r>
            <a:r>
              <a:rPr lang="en-GB" sz="2500" dirty="0" smtClean="0">
                <a:latin typeface="Calibri"/>
                <a:ea typeface="Calibri"/>
                <a:cs typeface="Calibri"/>
                <a:sym typeface="Calibri"/>
              </a:rPr>
              <a:t> acid resistance </a:t>
            </a:r>
            <a:r>
              <a:rPr lang="en-GB" sz="2500" dirty="0">
                <a:latin typeface="Calibri"/>
                <a:cs typeface="Calibri"/>
              </a:rPr>
              <a:t>χ</a:t>
            </a:r>
            <a:r>
              <a:rPr lang="en-GB" sz="2500" baseline="30000" dirty="0">
                <a:latin typeface="Calibri"/>
                <a:cs typeface="Calibri"/>
              </a:rPr>
              <a:t>2</a:t>
            </a:r>
            <a:r>
              <a:rPr lang="en-GB" sz="2500" dirty="0">
                <a:latin typeface="Calibri"/>
                <a:cs typeface="Calibri"/>
              </a:rPr>
              <a:t> </a:t>
            </a:r>
            <a:r>
              <a:rPr lang="en-GB" sz="2500" dirty="0" smtClean="0">
                <a:latin typeface="Calibri"/>
                <a:cs typeface="Calibri"/>
              </a:rPr>
              <a:t>test</a:t>
            </a:r>
            <a:endParaRPr lang="en-US" sz="2500" dirty="0">
              <a:latin typeface="Calibri"/>
              <a:cs typeface="Calibri"/>
            </a:endParaRPr>
          </a:p>
        </p:txBody>
      </p:sp>
    </p:spTree>
    <p:extLst>
      <p:ext uri="{BB962C8B-B14F-4D97-AF65-F5344CB8AC3E}">
        <p14:creationId xmlns:p14="http://schemas.microsoft.com/office/powerpoint/2010/main" val="677802405"/>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5" name="Group 4"/>
          <p:cNvGrpSpPr/>
          <p:nvPr/>
        </p:nvGrpSpPr>
        <p:grpSpPr>
          <a:xfrm>
            <a:off x="428978" y="406400"/>
            <a:ext cx="11334044" cy="6031185"/>
            <a:chOff x="428978" y="406400"/>
            <a:chExt cx="11334044" cy="6031185"/>
          </a:xfrm>
        </p:grpSpPr>
        <p:sp>
          <p:nvSpPr>
            <p:cNvPr id="4" name="Rectangle 3"/>
            <p:cNvSpPr/>
            <p:nvPr/>
          </p:nvSpPr>
          <p:spPr>
            <a:xfrm>
              <a:off x="428978" y="406400"/>
              <a:ext cx="11334044" cy="60282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40267" y="415134"/>
              <a:ext cx="11321614" cy="6022451"/>
              <a:chOff x="63758" y="449001"/>
              <a:chExt cx="12017394" cy="6392566"/>
            </a:xfrm>
          </p:grpSpPr>
          <p:pic>
            <p:nvPicPr>
              <p:cNvPr id="2" name="Picture 1" descr="fuc_lmm_patterns_mapped_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00" y="449001"/>
                <a:ext cx="11725752" cy="6331012"/>
              </a:xfrm>
              <a:prstGeom prst="rect">
                <a:avLst/>
              </a:prstGeom>
            </p:spPr>
          </p:pic>
          <p:sp>
            <p:nvSpPr>
              <p:cNvPr id="26" name="TextBox 25"/>
              <p:cNvSpPr txBox="1"/>
              <p:nvPr/>
            </p:nvSpPr>
            <p:spPr>
              <a:xfrm>
                <a:off x="4153009" y="6564568"/>
                <a:ext cx="4403782" cy="276999"/>
              </a:xfrm>
              <a:prstGeom prst="rect">
                <a:avLst/>
              </a:prstGeom>
              <a:solidFill>
                <a:srgbClr val="FFFFFF"/>
              </a:solidFill>
            </p:spPr>
            <p:txBody>
              <a:bodyPr wrap="none" tIns="0" bIns="0" rtlCol="0">
                <a:spAutoFit/>
              </a:bodyPr>
              <a:lstStyle/>
              <a:p>
                <a:pPr algn="ctr"/>
                <a:r>
                  <a:rPr lang="en-US" dirty="0" smtClean="0">
                    <a:latin typeface="Calibri"/>
                    <a:cs typeface="Calibri"/>
                  </a:rPr>
                  <a:t>Position in reference genome MSSA476 (Mb)</a:t>
                </a:r>
                <a:endParaRPr lang="en-US" dirty="0">
                  <a:latin typeface="Calibri"/>
                  <a:cs typeface="Calibri"/>
                </a:endParaRPr>
              </a:p>
            </p:txBody>
          </p:sp>
          <p:sp>
            <p:nvSpPr>
              <p:cNvPr id="28" name="TextBox 27"/>
              <p:cNvSpPr txBox="1"/>
              <p:nvPr/>
            </p:nvSpPr>
            <p:spPr>
              <a:xfrm>
                <a:off x="2866346" y="6386469"/>
                <a:ext cx="34703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0.5</a:t>
                </a:r>
                <a:endParaRPr lang="en-US" sz="1000" dirty="0">
                  <a:latin typeface="Calibri"/>
                  <a:cs typeface="Calibri"/>
                </a:endParaRPr>
              </a:p>
            </p:txBody>
          </p:sp>
          <p:sp>
            <p:nvSpPr>
              <p:cNvPr id="29" name="TextBox 28"/>
              <p:cNvSpPr txBox="1"/>
              <p:nvPr/>
            </p:nvSpPr>
            <p:spPr>
              <a:xfrm>
                <a:off x="4563589" y="6386469"/>
                <a:ext cx="46222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a:t>
                </a:r>
                <a:endParaRPr lang="en-US" sz="1000" dirty="0">
                  <a:latin typeface="Calibri"/>
                  <a:cs typeface="Calibri"/>
                </a:endParaRPr>
              </a:p>
            </p:txBody>
          </p:sp>
          <p:sp>
            <p:nvSpPr>
              <p:cNvPr id="31" name="TextBox 30"/>
              <p:cNvSpPr txBox="1"/>
              <p:nvPr/>
            </p:nvSpPr>
            <p:spPr>
              <a:xfrm>
                <a:off x="6249696" y="6393529"/>
                <a:ext cx="604917"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1.5</a:t>
                </a:r>
                <a:endParaRPr lang="en-US" sz="1000" dirty="0">
                  <a:latin typeface="Calibri"/>
                  <a:cs typeface="Calibri"/>
                </a:endParaRPr>
              </a:p>
            </p:txBody>
          </p:sp>
          <p:sp>
            <p:nvSpPr>
              <p:cNvPr id="32" name="TextBox 31"/>
              <p:cNvSpPr txBox="1"/>
              <p:nvPr/>
            </p:nvSpPr>
            <p:spPr>
              <a:xfrm>
                <a:off x="8018327" y="6390342"/>
                <a:ext cx="647373"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a:t>
                </a:r>
                <a:endParaRPr lang="en-US" sz="1000" dirty="0">
                  <a:latin typeface="Calibri"/>
                  <a:cs typeface="Calibri"/>
                </a:endParaRPr>
              </a:p>
            </p:txBody>
          </p:sp>
          <p:sp>
            <p:nvSpPr>
              <p:cNvPr id="33" name="TextBox 32"/>
              <p:cNvSpPr txBox="1"/>
              <p:nvPr/>
            </p:nvSpPr>
            <p:spPr>
              <a:xfrm>
                <a:off x="9736552" y="6393528"/>
                <a:ext cx="721475" cy="153888"/>
              </a:xfrm>
              <a:prstGeom prst="rect">
                <a:avLst/>
              </a:prstGeom>
              <a:solidFill>
                <a:srgbClr val="FFFFFF"/>
              </a:solidFill>
            </p:spPr>
            <p:txBody>
              <a:bodyPr wrap="square" tIns="0" bIns="0" rtlCol="0">
                <a:spAutoFit/>
              </a:bodyPr>
              <a:lstStyle/>
              <a:p>
                <a:pPr algn="ctr"/>
                <a:r>
                  <a:rPr lang="en-US" sz="1000" dirty="0" smtClean="0">
                    <a:latin typeface="Calibri"/>
                    <a:cs typeface="Calibri"/>
                  </a:rPr>
                  <a:t>2.5</a:t>
                </a:r>
                <a:endParaRPr lang="en-US" sz="1000" dirty="0">
                  <a:latin typeface="Calibri"/>
                  <a:cs typeface="Calibri"/>
                </a:endParaRPr>
              </a:p>
            </p:txBody>
          </p:sp>
          <p:sp>
            <p:nvSpPr>
              <p:cNvPr id="34" name="TextBox 33"/>
              <p:cNvSpPr txBox="1"/>
              <p:nvPr/>
            </p:nvSpPr>
            <p:spPr>
              <a:xfrm>
                <a:off x="1137161" y="6393529"/>
                <a:ext cx="249663"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35" name="TextBox 34"/>
              <p:cNvSpPr txBox="1"/>
              <p:nvPr/>
            </p:nvSpPr>
            <p:spPr>
              <a:xfrm>
                <a:off x="458978" y="5884764"/>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0</a:t>
                </a:r>
                <a:endParaRPr lang="en-US" sz="1000" dirty="0">
                  <a:latin typeface="Calibri"/>
                  <a:cs typeface="Calibri"/>
                </a:endParaRPr>
              </a:p>
            </p:txBody>
          </p:sp>
          <p:sp>
            <p:nvSpPr>
              <p:cNvPr id="51" name="TextBox 50"/>
              <p:cNvSpPr txBox="1"/>
              <p:nvPr/>
            </p:nvSpPr>
            <p:spPr>
              <a:xfrm>
                <a:off x="458978" y="5102595"/>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20</a:t>
                </a:r>
                <a:endParaRPr lang="en-US" sz="1000" dirty="0">
                  <a:latin typeface="Calibri"/>
                  <a:cs typeface="Calibri"/>
                </a:endParaRPr>
              </a:p>
            </p:txBody>
          </p:sp>
          <p:sp>
            <p:nvSpPr>
              <p:cNvPr id="52" name="TextBox 51"/>
              <p:cNvSpPr txBox="1"/>
              <p:nvPr/>
            </p:nvSpPr>
            <p:spPr>
              <a:xfrm>
                <a:off x="458978" y="4284709"/>
                <a:ext cx="246221" cy="345841"/>
              </a:xfrm>
              <a:prstGeom prst="rect">
                <a:avLst/>
              </a:prstGeom>
              <a:solidFill>
                <a:srgbClr val="FFFFFF"/>
              </a:solidFill>
            </p:spPr>
            <p:txBody>
              <a:bodyPr vert="vert270" wrap="square" lIns="0" tIns="0" bIns="0" rtlCol="0">
                <a:spAutoFit/>
              </a:bodyPr>
              <a:lstStyle/>
              <a:p>
                <a:pPr algn="ctr"/>
                <a:r>
                  <a:rPr lang="en-US" sz="1000" dirty="0">
                    <a:latin typeface="Calibri"/>
                    <a:cs typeface="Calibri"/>
                  </a:rPr>
                  <a:t>4</a:t>
                </a:r>
                <a:r>
                  <a:rPr lang="en-US" sz="1000" dirty="0" smtClean="0">
                    <a:latin typeface="Calibri"/>
                    <a:cs typeface="Calibri"/>
                  </a:rPr>
                  <a:t>0</a:t>
                </a:r>
                <a:endParaRPr lang="en-US" sz="1000" dirty="0">
                  <a:latin typeface="Calibri"/>
                  <a:cs typeface="Calibri"/>
                </a:endParaRPr>
              </a:p>
            </p:txBody>
          </p:sp>
          <p:sp>
            <p:nvSpPr>
              <p:cNvPr id="53" name="TextBox 52"/>
              <p:cNvSpPr txBox="1"/>
              <p:nvPr/>
            </p:nvSpPr>
            <p:spPr>
              <a:xfrm>
                <a:off x="458978" y="3423609"/>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60</a:t>
                </a:r>
                <a:endParaRPr lang="en-US" sz="1000" dirty="0">
                  <a:latin typeface="Calibri"/>
                  <a:cs typeface="Calibri"/>
                </a:endParaRPr>
              </a:p>
            </p:txBody>
          </p:sp>
          <p:sp>
            <p:nvSpPr>
              <p:cNvPr id="54" name="TextBox 53"/>
              <p:cNvSpPr txBox="1"/>
              <p:nvPr/>
            </p:nvSpPr>
            <p:spPr>
              <a:xfrm>
                <a:off x="458978" y="2615897"/>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80</a:t>
                </a:r>
                <a:endParaRPr lang="en-US" sz="1000" dirty="0">
                  <a:latin typeface="Calibri"/>
                  <a:cs typeface="Calibri"/>
                </a:endParaRPr>
              </a:p>
            </p:txBody>
          </p:sp>
          <p:sp>
            <p:nvSpPr>
              <p:cNvPr id="55" name="TextBox 54"/>
              <p:cNvSpPr txBox="1"/>
              <p:nvPr/>
            </p:nvSpPr>
            <p:spPr>
              <a:xfrm>
                <a:off x="458978" y="1813126"/>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100</a:t>
                </a:r>
                <a:endParaRPr lang="en-US" sz="1000" dirty="0">
                  <a:latin typeface="Calibri"/>
                  <a:cs typeface="Calibri"/>
                </a:endParaRPr>
              </a:p>
            </p:txBody>
          </p:sp>
          <p:sp>
            <p:nvSpPr>
              <p:cNvPr id="56" name="TextBox 55"/>
              <p:cNvSpPr txBox="1"/>
              <p:nvPr/>
            </p:nvSpPr>
            <p:spPr>
              <a:xfrm>
                <a:off x="458978" y="994326"/>
                <a:ext cx="246221" cy="345841"/>
              </a:xfrm>
              <a:prstGeom prst="rect">
                <a:avLst/>
              </a:prstGeom>
              <a:solidFill>
                <a:srgbClr val="FFFFFF"/>
              </a:solidFill>
            </p:spPr>
            <p:txBody>
              <a:bodyPr vert="vert270" wrap="square" lIns="0" tIns="0" bIns="0" rtlCol="0">
                <a:spAutoFit/>
              </a:bodyPr>
              <a:lstStyle/>
              <a:p>
                <a:pPr algn="ctr"/>
                <a:r>
                  <a:rPr lang="en-US" sz="1000" dirty="0" smtClean="0">
                    <a:latin typeface="Calibri"/>
                    <a:cs typeface="Calibri"/>
                  </a:rPr>
                  <a:t>120</a:t>
                </a:r>
                <a:endParaRPr lang="en-US" sz="1000" dirty="0">
                  <a:latin typeface="Calibri"/>
                  <a:cs typeface="Calibri"/>
                </a:endParaRPr>
              </a:p>
            </p:txBody>
          </p:sp>
          <p:sp>
            <p:nvSpPr>
              <p:cNvPr id="57" name="TextBox 56"/>
              <p:cNvSpPr txBox="1"/>
              <p:nvPr/>
            </p:nvSpPr>
            <p:spPr>
              <a:xfrm>
                <a:off x="10952630" y="6393529"/>
                <a:ext cx="764126" cy="153888"/>
              </a:xfrm>
              <a:prstGeom prst="rect">
                <a:avLst/>
              </a:prstGeom>
              <a:solidFill>
                <a:srgbClr val="FFFFFF"/>
              </a:solidFill>
            </p:spPr>
            <p:txBody>
              <a:bodyPr wrap="none" tIns="0" bIns="0" rtlCol="0">
                <a:spAutoFit/>
              </a:bodyPr>
              <a:lstStyle/>
              <a:p>
                <a:pPr algn="ctr"/>
                <a:r>
                  <a:rPr lang="en-US" sz="1000" dirty="0" smtClean="0">
                    <a:latin typeface="Calibri"/>
                    <a:cs typeface="Calibri"/>
                  </a:rPr>
                  <a:t>Unmapped</a:t>
                </a:r>
                <a:endParaRPr lang="en-US" sz="1000" dirty="0">
                  <a:latin typeface="Calibri"/>
                  <a:cs typeface="Calibri"/>
                </a:endParaRPr>
              </a:p>
            </p:txBody>
          </p:sp>
          <p:sp>
            <p:nvSpPr>
              <p:cNvPr id="21" name="TextBox 20"/>
              <p:cNvSpPr txBox="1"/>
              <p:nvPr/>
            </p:nvSpPr>
            <p:spPr>
              <a:xfrm>
                <a:off x="1385535" y="4230716"/>
                <a:ext cx="2161449" cy="369332"/>
              </a:xfrm>
              <a:prstGeom prst="rect">
                <a:avLst/>
              </a:prstGeom>
              <a:noFill/>
            </p:spPr>
            <p:txBody>
              <a:bodyPr wrap="none" rtlCol="0">
                <a:spAutoFit/>
              </a:bodyPr>
              <a:lstStyle/>
              <a:p>
                <a:r>
                  <a:rPr lang="en-US" b="1" i="1" dirty="0" err="1" smtClean="0">
                    <a:solidFill>
                      <a:schemeClr val="accent5"/>
                    </a:solidFill>
                  </a:rPr>
                  <a:t>fusC</a:t>
                </a:r>
                <a:r>
                  <a:rPr lang="en-US" b="1" i="1" dirty="0" smtClean="0">
                    <a:solidFill>
                      <a:schemeClr val="accent5"/>
                    </a:solidFill>
                  </a:rPr>
                  <a:t> </a:t>
                </a:r>
                <a:r>
                  <a:rPr lang="en-US" b="1" dirty="0" smtClean="0">
                    <a:solidFill>
                      <a:schemeClr val="accent5"/>
                    </a:solidFill>
                  </a:rPr>
                  <a:t>and SCC genes</a:t>
                </a:r>
                <a:endParaRPr lang="en-US" b="1" i="1" dirty="0">
                  <a:solidFill>
                    <a:schemeClr val="accent5"/>
                  </a:solidFill>
                </a:endParaRPr>
              </a:p>
            </p:txBody>
          </p:sp>
          <p:cxnSp>
            <p:nvCxnSpPr>
              <p:cNvPr id="7" name="Straight Connector 6"/>
              <p:cNvCxnSpPr/>
              <p:nvPr/>
            </p:nvCxnSpPr>
            <p:spPr>
              <a:xfrm>
                <a:off x="1095551" y="5796844"/>
                <a:ext cx="105139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44629" y="875257"/>
                <a:ext cx="1185145" cy="369332"/>
              </a:xfrm>
              <a:prstGeom prst="rect">
                <a:avLst/>
              </a:prstGeom>
              <a:noFill/>
            </p:spPr>
            <p:txBody>
              <a:bodyPr wrap="none" rtlCol="0">
                <a:spAutoFit/>
              </a:bodyPr>
              <a:lstStyle/>
              <a:p>
                <a:r>
                  <a:rPr lang="en-US" b="1" i="1" dirty="0" err="1" smtClean="0">
                    <a:solidFill>
                      <a:schemeClr val="accent5"/>
                    </a:solidFill>
                  </a:rPr>
                  <a:t>fusA</a:t>
                </a:r>
                <a:r>
                  <a:rPr lang="en-US" b="1" i="1" dirty="0" smtClean="0">
                    <a:solidFill>
                      <a:schemeClr val="accent5"/>
                    </a:solidFill>
                  </a:rPr>
                  <a:t> </a:t>
                </a:r>
                <a:r>
                  <a:rPr lang="en-US" b="1" dirty="0" smtClean="0">
                    <a:solidFill>
                      <a:schemeClr val="accent5"/>
                    </a:solidFill>
                  </a:rPr>
                  <a:t>gene</a:t>
                </a:r>
                <a:endParaRPr lang="en-US" b="1" i="1" dirty="0">
                  <a:solidFill>
                    <a:schemeClr val="accent5"/>
                  </a:solidFill>
                </a:endParaRPr>
              </a:p>
            </p:txBody>
          </p:sp>
          <p:sp>
            <p:nvSpPr>
              <p:cNvPr id="24" name="Shape 220"/>
              <p:cNvSpPr txBox="1"/>
              <p:nvPr/>
            </p:nvSpPr>
            <p:spPr>
              <a:xfrm rot="16200000">
                <a:off x="-1648301" y="3278159"/>
                <a:ext cx="3846433" cy="422315"/>
              </a:xfrm>
              <a:prstGeom prst="rect">
                <a:avLst/>
              </a:prstGeom>
              <a:solidFill>
                <a:srgbClr val="FFFFFF"/>
              </a:solidFill>
              <a:ln>
                <a:noFill/>
              </a:ln>
            </p:spPr>
            <p:txBody>
              <a:bodyPr lIns="91425" tIns="91425" rIns="91425" bIns="91425" anchor="ctr" anchorCtr="0">
                <a:noAutofit/>
              </a:bodyPr>
              <a:lstStyle/>
              <a:p>
                <a:pPr lvl="0" rtl="0">
                  <a:spcBef>
                    <a:spcPts val="0"/>
                  </a:spcBef>
                  <a:buNone/>
                </a:pPr>
                <a:r>
                  <a:rPr lang="en-GB" dirty="0"/>
                  <a:t>Linear Mixed Model (LMM) -</a:t>
                </a:r>
                <a:r>
                  <a:rPr lang="en-GB" dirty="0" smtClean="0"/>
                  <a:t>log</a:t>
                </a:r>
                <a:r>
                  <a:rPr lang="en-GB" baseline="-25000" dirty="0" smtClean="0"/>
                  <a:t>10</a:t>
                </a:r>
                <a:r>
                  <a:rPr lang="en-GB" dirty="0"/>
                  <a:t> </a:t>
                </a:r>
                <a:r>
                  <a:rPr lang="en-GB" i="1" dirty="0" smtClean="0"/>
                  <a:t>p</a:t>
                </a:r>
                <a:endParaRPr lang="en-GB" dirty="0"/>
              </a:p>
            </p:txBody>
          </p:sp>
        </p:grpSp>
      </p:grpSp>
      <p:sp>
        <p:nvSpPr>
          <p:cNvPr id="22" name="Shape 115"/>
          <p:cNvSpPr txBox="1"/>
          <p:nvPr/>
        </p:nvSpPr>
        <p:spPr>
          <a:xfrm>
            <a:off x="876191" y="3"/>
            <a:ext cx="10439599" cy="1074299"/>
          </a:xfrm>
          <a:prstGeom prst="rect">
            <a:avLst/>
          </a:prstGeom>
          <a:noFill/>
          <a:ln>
            <a:noFill/>
          </a:ln>
        </p:spPr>
        <p:txBody>
          <a:bodyPr lIns="91425" tIns="45700" rIns="91425" bIns="45700" anchor="ctr" anchorCtr="0">
            <a:noAutofit/>
          </a:bodyPr>
          <a:lstStyle/>
          <a:p>
            <a:pPr algn="ctr"/>
            <a:r>
              <a:rPr lang="en-GB" sz="2500" dirty="0" err="1" smtClean="0">
                <a:latin typeface="Calibri"/>
                <a:ea typeface="Calibri"/>
                <a:cs typeface="Calibri"/>
                <a:sym typeface="Calibri"/>
              </a:rPr>
              <a:t>Fusidic</a:t>
            </a:r>
            <a:r>
              <a:rPr lang="en-GB" sz="2500" dirty="0" smtClean="0">
                <a:latin typeface="Calibri"/>
                <a:ea typeface="Calibri"/>
                <a:cs typeface="Calibri"/>
                <a:sym typeface="Calibri"/>
              </a:rPr>
              <a:t> acid resistance </a:t>
            </a:r>
            <a:r>
              <a:rPr lang="en-GB" sz="2500" dirty="0">
                <a:latin typeface="Calibri"/>
                <a:cs typeface="Calibri"/>
              </a:rPr>
              <a:t>χ</a:t>
            </a:r>
            <a:r>
              <a:rPr lang="en-GB" sz="2500" baseline="30000" dirty="0">
                <a:latin typeface="Calibri"/>
                <a:cs typeface="Calibri"/>
              </a:rPr>
              <a:t>2</a:t>
            </a:r>
            <a:r>
              <a:rPr lang="en-GB" sz="2500" dirty="0">
                <a:latin typeface="Calibri"/>
                <a:cs typeface="Calibri"/>
              </a:rPr>
              <a:t> test</a:t>
            </a:r>
            <a:endParaRPr lang="en-US" sz="2500" dirty="0">
              <a:latin typeface="Calibri"/>
              <a:cs typeface="Calibri"/>
            </a:endParaRPr>
          </a:p>
        </p:txBody>
      </p:sp>
    </p:spTree>
    <p:extLst>
      <p:ext uri="{BB962C8B-B14F-4D97-AF65-F5344CB8AC3E}">
        <p14:creationId xmlns:p14="http://schemas.microsoft.com/office/powerpoint/2010/main" val="2849258138"/>
      </p:ext>
    </p:extLst>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 name="Group 1"/>
          <p:cNvGrpSpPr/>
          <p:nvPr/>
        </p:nvGrpSpPr>
        <p:grpSpPr>
          <a:xfrm>
            <a:off x="716638" y="655847"/>
            <a:ext cx="9603196" cy="5501377"/>
            <a:chOff x="895300" y="1074300"/>
            <a:chExt cx="7202397" cy="5501377"/>
          </a:xfrm>
        </p:grpSpPr>
        <p:pic>
          <p:nvPicPr>
            <p:cNvPr id="217" name="Shape 217"/>
            <p:cNvPicPr preferRelativeResize="0"/>
            <p:nvPr/>
          </p:nvPicPr>
          <p:blipFill rotWithShape="1">
            <a:blip r:embed="rId3">
              <a:alphaModFix/>
            </a:blip>
            <a:srcRect l="15770" t="4650" b="5828"/>
            <a:stretch/>
          </p:blipFill>
          <p:spPr>
            <a:xfrm>
              <a:off x="1417912" y="1074300"/>
              <a:ext cx="6679785" cy="5324445"/>
            </a:xfrm>
            <a:prstGeom prst="rect">
              <a:avLst/>
            </a:prstGeom>
            <a:noFill/>
            <a:ln>
              <a:noFill/>
            </a:ln>
          </p:spPr>
        </p:pic>
        <p:sp>
          <p:nvSpPr>
            <p:cNvPr id="220" name="Shape 220"/>
            <p:cNvSpPr txBox="1"/>
            <p:nvPr/>
          </p:nvSpPr>
          <p:spPr>
            <a:xfrm rot="-5400000">
              <a:off x="-634550" y="3652674"/>
              <a:ext cx="3336600" cy="276899"/>
            </a:xfrm>
            <a:prstGeom prst="rect">
              <a:avLst/>
            </a:prstGeom>
            <a:noFill/>
            <a:ln>
              <a:noFill/>
            </a:ln>
          </p:spPr>
          <p:txBody>
            <a:bodyPr lIns="91425" tIns="91425" rIns="91425" bIns="91425" anchor="t" anchorCtr="0">
              <a:noAutofit/>
            </a:bodyPr>
            <a:lstStyle/>
            <a:p>
              <a:pPr lvl="0" rtl="0">
                <a:spcBef>
                  <a:spcPts val="0"/>
                </a:spcBef>
                <a:buNone/>
              </a:pPr>
              <a:r>
                <a:rPr lang="en-GB" dirty="0"/>
                <a:t>Linear Mixed Model (LMM) -</a:t>
              </a:r>
              <a:r>
                <a:rPr lang="en-GB" dirty="0" smtClean="0"/>
                <a:t>log</a:t>
              </a:r>
              <a:r>
                <a:rPr lang="en-GB" baseline="-25000" dirty="0" smtClean="0"/>
                <a:t>10</a:t>
              </a:r>
              <a:r>
                <a:rPr lang="en-GB" dirty="0"/>
                <a:t> </a:t>
              </a:r>
              <a:r>
                <a:rPr lang="en-GB" i="1" dirty="0" smtClean="0"/>
                <a:t>p</a:t>
              </a:r>
              <a:endParaRPr lang="en-GB" dirty="0"/>
            </a:p>
          </p:txBody>
        </p:sp>
        <p:sp>
          <p:nvSpPr>
            <p:cNvPr id="6" name="TextBox 5"/>
            <p:cNvSpPr txBox="1"/>
            <p:nvPr/>
          </p:nvSpPr>
          <p:spPr>
            <a:xfrm>
              <a:off x="1184530" y="5844905"/>
              <a:ext cx="253916" cy="345841"/>
            </a:xfrm>
            <a:prstGeom prst="rect">
              <a:avLst/>
            </a:prstGeom>
            <a:noFill/>
          </p:spPr>
          <p:txBody>
            <a:bodyPr vert="vert270" wrap="square" rtlCol="0">
              <a:spAutoFit/>
            </a:bodyPr>
            <a:lstStyle/>
            <a:p>
              <a:r>
                <a:rPr lang="en-US" sz="1000" dirty="0" smtClean="0">
                  <a:latin typeface="Calibri"/>
                  <a:cs typeface="Calibri"/>
                </a:rPr>
                <a:t>0</a:t>
              </a:r>
              <a:endParaRPr lang="en-US" sz="1000" dirty="0">
                <a:latin typeface="Calibri"/>
                <a:cs typeface="Calibri"/>
              </a:endParaRPr>
            </a:p>
          </p:txBody>
        </p:sp>
        <p:sp>
          <p:nvSpPr>
            <p:cNvPr id="7" name="TextBox 6"/>
            <p:cNvSpPr txBox="1"/>
            <p:nvPr/>
          </p:nvSpPr>
          <p:spPr>
            <a:xfrm>
              <a:off x="1184530" y="4359642"/>
              <a:ext cx="253916" cy="345841"/>
            </a:xfrm>
            <a:prstGeom prst="rect">
              <a:avLst/>
            </a:prstGeom>
            <a:noFill/>
          </p:spPr>
          <p:txBody>
            <a:bodyPr vert="vert270" wrap="square" rtlCol="0">
              <a:spAutoFit/>
            </a:bodyPr>
            <a:lstStyle/>
            <a:p>
              <a:r>
                <a:rPr lang="en-US" sz="1000" dirty="0" smtClean="0">
                  <a:latin typeface="Calibri"/>
                  <a:cs typeface="Calibri"/>
                </a:rPr>
                <a:t>50</a:t>
              </a:r>
              <a:endParaRPr lang="en-US" sz="1000" dirty="0">
                <a:latin typeface="Calibri"/>
                <a:cs typeface="Calibri"/>
              </a:endParaRPr>
            </a:p>
          </p:txBody>
        </p:sp>
        <p:sp>
          <p:nvSpPr>
            <p:cNvPr id="8" name="TextBox 7"/>
            <p:cNvSpPr txBox="1"/>
            <p:nvPr/>
          </p:nvSpPr>
          <p:spPr>
            <a:xfrm>
              <a:off x="1184530" y="2884023"/>
              <a:ext cx="253916" cy="345841"/>
            </a:xfrm>
            <a:prstGeom prst="rect">
              <a:avLst/>
            </a:prstGeom>
            <a:noFill/>
          </p:spPr>
          <p:txBody>
            <a:bodyPr vert="vert270" wrap="square" rtlCol="0">
              <a:spAutoFit/>
            </a:bodyPr>
            <a:lstStyle/>
            <a:p>
              <a:r>
                <a:rPr lang="en-US" sz="1000" dirty="0" smtClean="0">
                  <a:latin typeface="Calibri"/>
                  <a:cs typeface="Calibri"/>
                </a:rPr>
                <a:t>100</a:t>
              </a:r>
              <a:endParaRPr lang="en-US" sz="1000" dirty="0">
                <a:latin typeface="Calibri"/>
                <a:cs typeface="Calibri"/>
              </a:endParaRPr>
            </a:p>
          </p:txBody>
        </p:sp>
        <p:sp>
          <p:nvSpPr>
            <p:cNvPr id="9" name="TextBox 8"/>
            <p:cNvSpPr txBox="1"/>
            <p:nvPr/>
          </p:nvSpPr>
          <p:spPr>
            <a:xfrm>
              <a:off x="1175262" y="1365190"/>
              <a:ext cx="253916" cy="345841"/>
            </a:xfrm>
            <a:prstGeom prst="rect">
              <a:avLst/>
            </a:prstGeom>
            <a:noFill/>
          </p:spPr>
          <p:txBody>
            <a:bodyPr vert="vert270" wrap="square" rtlCol="0">
              <a:spAutoFit/>
            </a:bodyPr>
            <a:lstStyle/>
            <a:p>
              <a:r>
                <a:rPr lang="en-US" sz="1000" dirty="0" smtClean="0">
                  <a:latin typeface="Calibri"/>
                  <a:cs typeface="Calibri"/>
                </a:rPr>
                <a:t>150</a:t>
              </a:r>
              <a:endParaRPr lang="en-US" sz="1000" dirty="0">
                <a:latin typeface="Calibri"/>
                <a:cs typeface="Calibri"/>
              </a:endParaRPr>
            </a:p>
          </p:txBody>
        </p:sp>
        <p:sp>
          <p:nvSpPr>
            <p:cNvPr id="10" name="TextBox 9"/>
            <p:cNvSpPr txBox="1"/>
            <p:nvPr/>
          </p:nvSpPr>
          <p:spPr>
            <a:xfrm>
              <a:off x="2396635" y="6322396"/>
              <a:ext cx="235994" cy="246221"/>
            </a:xfrm>
            <a:prstGeom prst="rect">
              <a:avLst/>
            </a:prstGeom>
            <a:noFill/>
          </p:spPr>
          <p:txBody>
            <a:bodyPr wrap="none" rtlCol="0">
              <a:spAutoFit/>
            </a:bodyPr>
            <a:lstStyle/>
            <a:p>
              <a:r>
                <a:rPr lang="en-US" sz="1000" dirty="0" smtClean="0">
                  <a:latin typeface="Calibri"/>
                  <a:cs typeface="Calibri"/>
                </a:rPr>
                <a:t>20</a:t>
              </a:r>
              <a:endParaRPr lang="en-US" sz="1000" dirty="0">
                <a:latin typeface="Calibri"/>
                <a:cs typeface="Calibri"/>
              </a:endParaRPr>
            </a:p>
          </p:txBody>
        </p:sp>
        <p:sp>
          <p:nvSpPr>
            <p:cNvPr id="11" name="TextBox 10"/>
            <p:cNvSpPr txBox="1"/>
            <p:nvPr/>
          </p:nvSpPr>
          <p:spPr>
            <a:xfrm>
              <a:off x="3247786" y="6329456"/>
              <a:ext cx="235994" cy="246221"/>
            </a:xfrm>
            <a:prstGeom prst="rect">
              <a:avLst/>
            </a:prstGeom>
            <a:noFill/>
          </p:spPr>
          <p:txBody>
            <a:bodyPr wrap="none" rtlCol="0">
              <a:spAutoFit/>
            </a:bodyPr>
            <a:lstStyle/>
            <a:p>
              <a:r>
                <a:rPr lang="en-US" sz="1000" dirty="0" smtClean="0">
                  <a:latin typeface="Calibri"/>
                  <a:cs typeface="Calibri"/>
                </a:rPr>
                <a:t>40</a:t>
              </a:r>
              <a:endParaRPr lang="en-US" sz="1000" dirty="0">
                <a:latin typeface="Calibri"/>
                <a:cs typeface="Calibri"/>
              </a:endParaRPr>
            </a:p>
          </p:txBody>
        </p:sp>
        <p:sp>
          <p:nvSpPr>
            <p:cNvPr id="12" name="TextBox 11"/>
            <p:cNvSpPr txBox="1"/>
            <p:nvPr/>
          </p:nvSpPr>
          <p:spPr>
            <a:xfrm>
              <a:off x="4085235" y="6329456"/>
              <a:ext cx="235994" cy="246221"/>
            </a:xfrm>
            <a:prstGeom prst="rect">
              <a:avLst/>
            </a:prstGeom>
            <a:noFill/>
          </p:spPr>
          <p:txBody>
            <a:bodyPr wrap="none" rtlCol="0">
              <a:spAutoFit/>
            </a:bodyPr>
            <a:lstStyle/>
            <a:p>
              <a:r>
                <a:rPr lang="en-US" sz="1000" dirty="0" smtClean="0">
                  <a:latin typeface="Calibri"/>
                  <a:cs typeface="Calibri"/>
                </a:rPr>
                <a:t>60</a:t>
              </a:r>
              <a:endParaRPr lang="en-US" sz="1000" dirty="0">
                <a:latin typeface="Calibri"/>
                <a:cs typeface="Calibri"/>
              </a:endParaRPr>
            </a:p>
          </p:txBody>
        </p:sp>
        <p:sp>
          <p:nvSpPr>
            <p:cNvPr id="13" name="TextBox 12"/>
            <p:cNvSpPr txBox="1"/>
            <p:nvPr/>
          </p:nvSpPr>
          <p:spPr>
            <a:xfrm>
              <a:off x="1592444" y="6329456"/>
              <a:ext cx="187247" cy="246221"/>
            </a:xfrm>
            <a:prstGeom prst="rect">
              <a:avLst/>
            </a:prstGeom>
            <a:noFill/>
          </p:spPr>
          <p:txBody>
            <a:bodyPr wrap="none" rtlCol="0">
              <a:spAutoFit/>
            </a:bodyPr>
            <a:lstStyle/>
            <a:p>
              <a:r>
                <a:rPr lang="en-US" sz="1000" dirty="0" smtClean="0">
                  <a:latin typeface="Calibri"/>
                  <a:cs typeface="Calibri"/>
                </a:rPr>
                <a:t>0</a:t>
              </a:r>
              <a:endParaRPr lang="en-US" sz="1000" dirty="0">
                <a:latin typeface="Calibri"/>
                <a:cs typeface="Calibri"/>
              </a:endParaRPr>
            </a:p>
          </p:txBody>
        </p:sp>
        <p:sp>
          <p:nvSpPr>
            <p:cNvPr id="14" name="TextBox 13"/>
            <p:cNvSpPr txBox="1"/>
            <p:nvPr/>
          </p:nvSpPr>
          <p:spPr>
            <a:xfrm>
              <a:off x="4929353" y="6322396"/>
              <a:ext cx="235994" cy="246221"/>
            </a:xfrm>
            <a:prstGeom prst="rect">
              <a:avLst/>
            </a:prstGeom>
            <a:noFill/>
          </p:spPr>
          <p:txBody>
            <a:bodyPr wrap="none" rtlCol="0">
              <a:spAutoFit/>
            </a:bodyPr>
            <a:lstStyle/>
            <a:p>
              <a:r>
                <a:rPr lang="en-US" sz="1000" dirty="0">
                  <a:latin typeface="Calibri"/>
                  <a:cs typeface="Calibri"/>
                </a:rPr>
                <a:t>8</a:t>
              </a:r>
              <a:r>
                <a:rPr lang="en-US" sz="1000" dirty="0" smtClean="0">
                  <a:latin typeface="Calibri"/>
                  <a:cs typeface="Calibri"/>
                </a:rPr>
                <a:t>0</a:t>
              </a:r>
              <a:endParaRPr lang="en-US" sz="1000" dirty="0">
                <a:latin typeface="Calibri"/>
                <a:cs typeface="Calibri"/>
              </a:endParaRPr>
            </a:p>
          </p:txBody>
        </p:sp>
        <p:sp>
          <p:nvSpPr>
            <p:cNvPr id="15" name="TextBox 14"/>
            <p:cNvSpPr txBox="1"/>
            <p:nvPr/>
          </p:nvSpPr>
          <p:spPr>
            <a:xfrm>
              <a:off x="5740358" y="6329456"/>
              <a:ext cx="284742" cy="246221"/>
            </a:xfrm>
            <a:prstGeom prst="rect">
              <a:avLst/>
            </a:prstGeom>
            <a:noFill/>
          </p:spPr>
          <p:txBody>
            <a:bodyPr wrap="none" rtlCol="0">
              <a:spAutoFit/>
            </a:bodyPr>
            <a:lstStyle/>
            <a:p>
              <a:r>
                <a:rPr lang="en-US" sz="1000" dirty="0" smtClean="0">
                  <a:latin typeface="Calibri"/>
                  <a:cs typeface="Calibri"/>
                </a:rPr>
                <a:t>100</a:t>
              </a:r>
              <a:endParaRPr lang="en-US" sz="1000" dirty="0">
                <a:latin typeface="Calibri"/>
                <a:cs typeface="Calibri"/>
              </a:endParaRPr>
            </a:p>
          </p:txBody>
        </p:sp>
        <p:sp>
          <p:nvSpPr>
            <p:cNvPr id="16" name="TextBox 15"/>
            <p:cNvSpPr txBox="1"/>
            <p:nvPr/>
          </p:nvSpPr>
          <p:spPr>
            <a:xfrm>
              <a:off x="6573138" y="6322396"/>
              <a:ext cx="284742" cy="246221"/>
            </a:xfrm>
            <a:prstGeom prst="rect">
              <a:avLst/>
            </a:prstGeom>
            <a:noFill/>
          </p:spPr>
          <p:txBody>
            <a:bodyPr wrap="none" rtlCol="0">
              <a:spAutoFit/>
            </a:bodyPr>
            <a:lstStyle/>
            <a:p>
              <a:r>
                <a:rPr lang="en-US" sz="1000" dirty="0" smtClean="0">
                  <a:latin typeface="Calibri"/>
                  <a:cs typeface="Calibri"/>
                </a:rPr>
                <a:t>120</a:t>
              </a:r>
              <a:endParaRPr lang="en-US" sz="1000" dirty="0">
                <a:latin typeface="Calibri"/>
                <a:cs typeface="Calibri"/>
              </a:endParaRPr>
            </a:p>
          </p:txBody>
        </p:sp>
      </p:grpSp>
      <p:grpSp>
        <p:nvGrpSpPr>
          <p:cNvPr id="4" name="Group 3"/>
          <p:cNvGrpSpPr/>
          <p:nvPr/>
        </p:nvGrpSpPr>
        <p:grpSpPr>
          <a:xfrm>
            <a:off x="836908" y="650929"/>
            <a:ext cx="10538848" cy="5788617"/>
            <a:chOff x="170481" y="1069383"/>
            <a:chExt cx="10538848" cy="5788617"/>
          </a:xfrm>
        </p:grpSpPr>
        <p:sp>
          <p:nvSpPr>
            <p:cNvPr id="3" name="Rectangle 2"/>
            <p:cNvSpPr/>
            <p:nvPr/>
          </p:nvSpPr>
          <p:spPr>
            <a:xfrm>
              <a:off x="170481" y="1069383"/>
              <a:ext cx="10538848" cy="57886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Shape 217"/>
            <p:cNvPicPr preferRelativeResize="0"/>
            <p:nvPr/>
          </p:nvPicPr>
          <p:blipFill rotWithShape="1">
            <a:blip r:embed="rId4">
              <a:alphaModFix/>
              <a:biLevel thresh="75000"/>
            </a:blip>
            <a:srcRect l="15770" t="4650" b="5828"/>
            <a:stretch/>
          </p:blipFill>
          <p:spPr>
            <a:xfrm>
              <a:off x="747027" y="1074302"/>
              <a:ext cx="8906380" cy="5324445"/>
            </a:xfrm>
            <a:prstGeom prst="rect">
              <a:avLst/>
            </a:prstGeom>
            <a:noFill/>
            <a:ln>
              <a:noFill/>
            </a:ln>
          </p:spPr>
        </p:pic>
      </p:grpSp>
      <p:sp>
        <p:nvSpPr>
          <p:cNvPr id="218" name="Shape 218"/>
          <p:cNvSpPr txBox="1"/>
          <p:nvPr/>
        </p:nvSpPr>
        <p:spPr>
          <a:xfrm>
            <a:off x="876191" y="3"/>
            <a:ext cx="10439599" cy="1074299"/>
          </a:xfrm>
          <a:prstGeom prst="rect">
            <a:avLst/>
          </a:prstGeom>
          <a:noFill/>
          <a:ln>
            <a:noFill/>
          </a:ln>
        </p:spPr>
        <p:txBody>
          <a:bodyPr lIns="91425" tIns="45700" rIns="91425" bIns="45700" anchor="ctr" anchorCtr="0">
            <a:noAutofit/>
          </a:bodyPr>
          <a:lstStyle/>
          <a:p>
            <a:pPr lvl="0" algn="ctr"/>
            <a:r>
              <a:rPr lang="en-GB" sz="2500" dirty="0" smtClean="0">
                <a:latin typeface="Calibri"/>
                <a:ea typeface="Calibri"/>
                <a:cs typeface="Calibri"/>
                <a:sym typeface="Calibri"/>
              </a:rPr>
              <a:t>Where did the signal of association at </a:t>
            </a:r>
            <a:r>
              <a:rPr lang="en-GB" sz="2500" i="1" dirty="0" err="1" smtClean="0">
                <a:latin typeface="Calibri"/>
                <a:ea typeface="Calibri"/>
                <a:cs typeface="Calibri"/>
                <a:sym typeface="Calibri"/>
              </a:rPr>
              <a:t>fusC</a:t>
            </a:r>
            <a:r>
              <a:rPr lang="en-GB" sz="2500" i="1" dirty="0" smtClean="0">
                <a:latin typeface="Calibri"/>
                <a:ea typeface="Calibri"/>
                <a:cs typeface="Calibri"/>
                <a:sym typeface="Calibri"/>
              </a:rPr>
              <a:t> </a:t>
            </a:r>
            <a:r>
              <a:rPr lang="en-GB" sz="2500" dirty="0" smtClean="0">
                <a:latin typeface="Calibri"/>
                <a:ea typeface="Calibri"/>
                <a:cs typeface="Calibri"/>
                <a:sym typeface="Calibri"/>
              </a:rPr>
              <a:t>go?</a:t>
            </a:r>
            <a:endParaRPr lang="en-GB" sz="2500" dirty="0">
              <a:latin typeface="Calibri"/>
              <a:ea typeface="Calibri"/>
              <a:cs typeface="Calibri"/>
              <a:sym typeface="Calibri"/>
            </a:endParaRPr>
          </a:p>
        </p:txBody>
      </p:sp>
      <p:sp>
        <p:nvSpPr>
          <p:cNvPr id="19" name="Rectangle 18"/>
          <p:cNvSpPr/>
          <p:nvPr/>
        </p:nvSpPr>
        <p:spPr>
          <a:xfrm>
            <a:off x="7290046" y="4083615"/>
            <a:ext cx="997043" cy="657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769161" y="4290415"/>
            <a:ext cx="596375" cy="338554"/>
          </a:xfrm>
          <a:prstGeom prst="rect">
            <a:avLst/>
          </a:prstGeom>
          <a:noFill/>
        </p:spPr>
        <p:txBody>
          <a:bodyPr wrap="none" rtlCol="0">
            <a:spAutoFit/>
          </a:bodyPr>
          <a:lstStyle/>
          <a:p>
            <a:r>
              <a:rPr lang="en-US" sz="1600" b="1" i="1" dirty="0" err="1" smtClean="0">
                <a:solidFill>
                  <a:srgbClr val="0097A7"/>
                </a:solidFill>
                <a:latin typeface="Calibri"/>
                <a:cs typeface="Calibri"/>
              </a:rPr>
              <a:t>fusC</a:t>
            </a:r>
            <a:endParaRPr lang="en-US" sz="1600" b="1" i="1" dirty="0">
              <a:solidFill>
                <a:srgbClr val="0097A7"/>
              </a:solidFill>
              <a:latin typeface="Calibri"/>
              <a:cs typeface="Calibri"/>
            </a:endParaRPr>
          </a:p>
        </p:txBody>
      </p:sp>
      <p:sp>
        <p:nvSpPr>
          <p:cNvPr id="21" name="Rectangle 20"/>
          <p:cNvSpPr/>
          <p:nvPr/>
        </p:nvSpPr>
        <p:spPr>
          <a:xfrm>
            <a:off x="2333227" y="779277"/>
            <a:ext cx="1294145" cy="14899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681716" y="1333007"/>
            <a:ext cx="614308" cy="338554"/>
          </a:xfrm>
          <a:prstGeom prst="rect">
            <a:avLst/>
          </a:prstGeom>
          <a:noFill/>
        </p:spPr>
        <p:txBody>
          <a:bodyPr wrap="none" rtlCol="0">
            <a:spAutoFit/>
          </a:bodyPr>
          <a:lstStyle/>
          <a:p>
            <a:r>
              <a:rPr lang="en-US" sz="1600" b="1" i="1" dirty="0" err="1" smtClean="0">
                <a:solidFill>
                  <a:srgbClr val="0097A7"/>
                </a:solidFill>
                <a:latin typeface="Calibri"/>
                <a:cs typeface="Calibri"/>
              </a:rPr>
              <a:t>fusA</a:t>
            </a:r>
            <a:endParaRPr lang="en-US" sz="1600" b="1" i="1" dirty="0">
              <a:solidFill>
                <a:srgbClr val="0097A7"/>
              </a:solidFill>
              <a:latin typeface="Calibri"/>
              <a:cs typeface="Calibri"/>
            </a:endParaRPr>
          </a:p>
        </p:txBody>
      </p:sp>
      <p:sp>
        <p:nvSpPr>
          <p:cNvPr id="23" name="Left Bracket 22"/>
          <p:cNvSpPr/>
          <p:nvPr/>
        </p:nvSpPr>
        <p:spPr>
          <a:xfrm>
            <a:off x="3502397" y="779277"/>
            <a:ext cx="60959" cy="1489902"/>
          </a:xfrm>
          <a:prstGeom prst="leftBracket">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9202911" y="779277"/>
            <a:ext cx="1955869" cy="4770537"/>
          </a:xfrm>
          <a:prstGeom prst="rect">
            <a:avLst/>
          </a:prstGeom>
          <a:solidFill>
            <a:srgbClr val="FFFFFF"/>
          </a:solidFill>
        </p:spPr>
        <p:txBody>
          <a:bodyPr wrap="square" rtlCol="0">
            <a:spAutoFit/>
          </a:bodyPr>
          <a:lstStyle/>
          <a:p>
            <a:r>
              <a:rPr lang="en-US" sz="1600" dirty="0" smtClean="0">
                <a:latin typeface="Calibri"/>
                <a:cs typeface="Calibri"/>
              </a:rPr>
              <a:t>Controlling for population structure reduced significance of </a:t>
            </a:r>
            <a:r>
              <a:rPr lang="en-US" sz="1600" i="1" dirty="0" err="1" smtClean="0">
                <a:latin typeface="Calibri"/>
                <a:cs typeface="Calibri"/>
              </a:rPr>
              <a:t>fusC</a:t>
            </a:r>
            <a:r>
              <a:rPr lang="en-US" sz="1600" i="1" dirty="0" smtClean="0">
                <a:latin typeface="Calibri"/>
                <a:cs typeface="Calibri"/>
              </a:rPr>
              <a:t> </a:t>
            </a:r>
            <a:r>
              <a:rPr lang="en-US" sz="1600" dirty="0" err="1" smtClean="0">
                <a:latin typeface="Calibri"/>
                <a:cs typeface="Calibri"/>
              </a:rPr>
              <a:t>kmers</a:t>
            </a:r>
            <a:r>
              <a:rPr lang="en-US" sz="1600" dirty="0" smtClean="0">
                <a:latin typeface="Calibri"/>
                <a:cs typeface="Calibri"/>
              </a:rPr>
              <a:t> from </a:t>
            </a:r>
            <a:r>
              <a:rPr lang="en-US" sz="1600" i="1" dirty="0" smtClean="0">
                <a:latin typeface="Calibri"/>
                <a:cs typeface="Calibri"/>
              </a:rPr>
              <a:t>p</a:t>
            </a:r>
            <a:r>
              <a:rPr lang="en-US" sz="1600" dirty="0" smtClean="0">
                <a:latin typeface="Calibri"/>
                <a:cs typeface="Calibri"/>
              </a:rPr>
              <a:t> &lt; 10</a:t>
            </a:r>
            <a:r>
              <a:rPr lang="en-US" sz="1600" baseline="30000" dirty="0" smtClean="0">
                <a:latin typeface="Calibri"/>
                <a:cs typeface="Calibri"/>
              </a:rPr>
              <a:t>-122</a:t>
            </a:r>
            <a:r>
              <a:rPr lang="en-US" sz="1600" dirty="0" smtClean="0">
                <a:latin typeface="Calibri"/>
                <a:cs typeface="Calibri"/>
              </a:rPr>
              <a:t> to</a:t>
            </a:r>
          </a:p>
          <a:p>
            <a:r>
              <a:rPr lang="en-US" sz="1600" i="1" dirty="0" smtClean="0">
                <a:latin typeface="Calibri"/>
                <a:cs typeface="Calibri"/>
              </a:rPr>
              <a:t>p </a:t>
            </a:r>
            <a:r>
              <a:rPr lang="en-US" sz="1600" dirty="0" smtClean="0">
                <a:latin typeface="Calibri"/>
                <a:cs typeface="Calibri"/>
              </a:rPr>
              <a:t>&lt; 10</a:t>
            </a:r>
            <a:r>
              <a:rPr lang="en-US" sz="1600" baseline="30000" dirty="0" smtClean="0">
                <a:latin typeface="Calibri"/>
                <a:cs typeface="Calibri"/>
              </a:rPr>
              <a:t>-39</a:t>
            </a:r>
          </a:p>
          <a:p>
            <a:endParaRPr lang="en-US" sz="1600" baseline="30000" dirty="0">
              <a:latin typeface="Calibri"/>
              <a:cs typeface="Calibri"/>
            </a:endParaRPr>
          </a:p>
          <a:p>
            <a:endParaRPr lang="en-US" sz="1600" baseline="30000" dirty="0" smtClean="0">
              <a:latin typeface="Calibri"/>
              <a:cs typeface="Calibri"/>
            </a:endParaRPr>
          </a:p>
          <a:p>
            <a:r>
              <a:rPr lang="en-US" sz="1600" dirty="0" err="1" smtClean="0">
                <a:latin typeface="Calibri"/>
                <a:cs typeface="Calibri"/>
              </a:rPr>
              <a:t>Kmers</a:t>
            </a:r>
            <a:r>
              <a:rPr lang="en-US" sz="1600" dirty="0" smtClean="0">
                <a:latin typeface="Calibri"/>
                <a:cs typeface="Calibri"/>
              </a:rPr>
              <a:t> capturing </a:t>
            </a:r>
            <a:r>
              <a:rPr lang="en-US" sz="1600" i="1" dirty="0" err="1" smtClean="0">
                <a:latin typeface="Calibri"/>
                <a:cs typeface="Calibri"/>
              </a:rPr>
              <a:t>fusA</a:t>
            </a:r>
            <a:r>
              <a:rPr lang="en-US" sz="1600" dirty="0">
                <a:latin typeface="Calibri"/>
                <a:cs typeface="Calibri"/>
              </a:rPr>
              <a:t> </a:t>
            </a:r>
            <a:r>
              <a:rPr lang="en-US" sz="1600" dirty="0" smtClean="0">
                <a:latin typeface="Calibri"/>
                <a:cs typeface="Calibri"/>
              </a:rPr>
              <a:t>increased from </a:t>
            </a:r>
            <a:r>
              <a:rPr lang="en-US" sz="1600" i="1" dirty="0" smtClean="0">
                <a:latin typeface="Calibri"/>
                <a:cs typeface="Calibri"/>
              </a:rPr>
              <a:t>p</a:t>
            </a:r>
            <a:r>
              <a:rPr lang="en-US" sz="1600" dirty="0" smtClean="0">
                <a:latin typeface="Calibri"/>
                <a:cs typeface="Calibri"/>
              </a:rPr>
              <a:t> </a:t>
            </a:r>
            <a:r>
              <a:rPr lang="en-US" sz="1600" dirty="0">
                <a:latin typeface="Calibri"/>
                <a:cs typeface="Calibri"/>
              </a:rPr>
              <a:t>&lt; 10</a:t>
            </a:r>
            <a:r>
              <a:rPr lang="en-US" sz="1600" baseline="30000" dirty="0">
                <a:latin typeface="Calibri"/>
                <a:cs typeface="Calibri"/>
              </a:rPr>
              <a:t>-122</a:t>
            </a:r>
            <a:r>
              <a:rPr lang="en-US" sz="1600" dirty="0">
                <a:latin typeface="Calibri"/>
                <a:cs typeface="Calibri"/>
              </a:rPr>
              <a:t> </a:t>
            </a:r>
            <a:r>
              <a:rPr lang="en-US" sz="1600" dirty="0" smtClean="0">
                <a:latin typeface="Calibri"/>
                <a:cs typeface="Calibri"/>
              </a:rPr>
              <a:t>to</a:t>
            </a:r>
          </a:p>
          <a:p>
            <a:r>
              <a:rPr lang="en-US" sz="1600" i="1" dirty="0" smtClean="0">
                <a:latin typeface="Calibri"/>
                <a:cs typeface="Calibri"/>
              </a:rPr>
              <a:t>p </a:t>
            </a:r>
            <a:r>
              <a:rPr lang="en-US" sz="1600" dirty="0">
                <a:latin typeface="Calibri"/>
                <a:cs typeface="Calibri"/>
              </a:rPr>
              <a:t>&lt; 10</a:t>
            </a:r>
            <a:r>
              <a:rPr lang="en-US" sz="1600" baseline="30000" dirty="0">
                <a:latin typeface="Calibri"/>
                <a:cs typeface="Calibri"/>
              </a:rPr>
              <a:t>-</a:t>
            </a:r>
            <a:r>
              <a:rPr lang="en-US" sz="1600" baseline="30000" dirty="0" smtClean="0">
                <a:latin typeface="Calibri"/>
                <a:cs typeface="Calibri"/>
              </a:rPr>
              <a:t>39</a:t>
            </a:r>
          </a:p>
          <a:p>
            <a:endParaRPr lang="en-US" sz="1600" baseline="30000" dirty="0">
              <a:latin typeface="Calibri"/>
              <a:cs typeface="Calibri"/>
            </a:endParaRPr>
          </a:p>
          <a:p>
            <a:endParaRPr lang="en-US" sz="1600" baseline="30000" dirty="0" smtClean="0">
              <a:latin typeface="Calibri"/>
              <a:cs typeface="Calibri"/>
            </a:endParaRPr>
          </a:p>
          <a:p>
            <a:endParaRPr lang="en-US" sz="1600" baseline="30000" dirty="0">
              <a:latin typeface="Calibri"/>
              <a:cs typeface="Calibri"/>
            </a:endParaRPr>
          </a:p>
          <a:p>
            <a:endParaRPr lang="en-US" sz="1600" baseline="30000" dirty="0" smtClean="0">
              <a:latin typeface="Calibri"/>
              <a:cs typeface="Calibri"/>
            </a:endParaRPr>
          </a:p>
          <a:p>
            <a:endParaRPr lang="en-US" sz="1600" baseline="30000" dirty="0">
              <a:latin typeface="Calibri"/>
              <a:cs typeface="Calibri"/>
            </a:endParaRPr>
          </a:p>
          <a:p>
            <a:endParaRPr lang="en-US" sz="1600" baseline="30000" dirty="0" smtClean="0">
              <a:latin typeface="Calibri"/>
              <a:cs typeface="Calibri"/>
            </a:endParaRPr>
          </a:p>
          <a:p>
            <a:endParaRPr lang="en-US" sz="1600" baseline="30000" dirty="0">
              <a:latin typeface="Calibri"/>
              <a:cs typeface="Calibri"/>
            </a:endParaRPr>
          </a:p>
          <a:p>
            <a:endParaRPr lang="en-US" sz="1600" baseline="30000" dirty="0" smtClean="0">
              <a:latin typeface="Calibri"/>
              <a:cs typeface="Calibri"/>
            </a:endParaRPr>
          </a:p>
          <a:p>
            <a:endParaRPr lang="en-US" sz="1600" baseline="30000" dirty="0">
              <a:latin typeface="Calibri"/>
              <a:cs typeface="Calibri"/>
            </a:endParaRPr>
          </a:p>
          <a:p>
            <a:endParaRPr lang="en-US" sz="1600" baseline="30000" dirty="0" smtClean="0">
              <a:latin typeface="Calibri"/>
              <a:cs typeface="Calibri"/>
            </a:endParaRPr>
          </a:p>
          <a:p>
            <a:endParaRPr lang="en-US" sz="1600" dirty="0">
              <a:latin typeface="Calibri"/>
              <a:cs typeface="Calibri"/>
            </a:endParaRPr>
          </a:p>
        </p:txBody>
      </p:sp>
      <p:sp>
        <p:nvSpPr>
          <p:cNvPr id="27" name="TextBox 26"/>
          <p:cNvSpPr txBox="1"/>
          <p:nvPr/>
        </p:nvSpPr>
        <p:spPr>
          <a:xfrm rot="5400000">
            <a:off x="5053030" y="4808915"/>
            <a:ext cx="461665" cy="2861152"/>
          </a:xfrm>
          <a:prstGeom prst="rect">
            <a:avLst/>
          </a:prstGeom>
          <a:noFill/>
        </p:spPr>
        <p:txBody>
          <a:bodyPr vert="vert270" wrap="square" rtlCol="0">
            <a:spAutoFit/>
          </a:bodyPr>
          <a:lstStyle/>
          <a:p>
            <a:pPr algn="ctr"/>
            <a:r>
              <a:rPr lang="en-US" dirty="0" smtClean="0">
                <a:latin typeface="Calibri"/>
                <a:cs typeface="Calibri"/>
              </a:rPr>
              <a:t>-log</a:t>
            </a:r>
            <a:r>
              <a:rPr lang="en-US" baseline="-25000" dirty="0" smtClean="0">
                <a:latin typeface="Calibri"/>
                <a:cs typeface="Calibri"/>
              </a:rPr>
              <a:t>10</a:t>
            </a:r>
            <a:r>
              <a:rPr lang="en-US" dirty="0">
                <a:latin typeface="Calibri"/>
                <a:cs typeface="Calibri"/>
              </a:rPr>
              <a:t> </a:t>
            </a:r>
            <a:r>
              <a:rPr lang="en-US" i="1" dirty="0" smtClean="0">
                <a:latin typeface="Calibri"/>
                <a:cs typeface="Calibri"/>
              </a:rPr>
              <a:t>p</a:t>
            </a:r>
            <a:r>
              <a:rPr lang="en-US" dirty="0" smtClean="0">
                <a:latin typeface="Calibri"/>
                <a:cs typeface="Calibri"/>
              </a:rPr>
              <a:t> </a:t>
            </a:r>
            <a:r>
              <a:rPr lang="en-GB" dirty="0">
                <a:latin typeface="Calibri"/>
                <a:cs typeface="Calibri"/>
              </a:rPr>
              <a:t>χ</a:t>
            </a:r>
            <a:r>
              <a:rPr lang="en-GB" baseline="30000" dirty="0">
                <a:latin typeface="Calibri"/>
                <a:cs typeface="Calibri"/>
              </a:rPr>
              <a:t>2</a:t>
            </a:r>
            <a:r>
              <a:rPr lang="en-GB" dirty="0">
                <a:latin typeface="Calibri"/>
                <a:cs typeface="Calibri"/>
              </a:rPr>
              <a:t> </a:t>
            </a:r>
            <a:r>
              <a:rPr lang="en-GB" dirty="0" smtClean="0">
                <a:latin typeface="Calibri"/>
                <a:cs typeface="Calibri"/>
              </a:rPr>
              <a:t>test </a:t>
            </a:r>
            <a:r>
              <a:rPr lang="en-GB" dirty="0"/>
              <a:t>-log</a:t>
            </a:r>
            <a:r>
              <a:rPr lang="en-GB" baseline="-25000" dirty="0"/>
              <a:t>10</a:t>
            </a:r>
            <a:r>
              <a:rPr lang="en-GB" dirty="0"/>
              <a:t> </a:t>
            </a:r>
            <a:r>
              <a:rPr lang="en-GB" i="1" dirty="0"/>
              <a:t>p</a:t>
            </a:r>
            <a:endParaRPr lang="en-US" dirty="0">
              <a:latin typeface="Calibri"/>
              <a:cs typeface="Calibri"/>
            </a:endParaRPr>
          </a:p>
        </p:txBody>
      </p:sp>
      <p:sp>
        <p:nvSpPr>
          <p:cNvPr id="31" name="Shape 220"/>
          <p:cNvSpPr txBox="1"/>
          <p:nvPr/>
        </p:nvSpPr>
        <p:spPr>
          <a:xfrm rot="16200000">
            <a:off x="-645721" y="3080490"/>
            <a:ext cx="3623733" cy="397864"/>
          </a:xfrm>
          <a:prstGeom prst="rect">
            <a:avLst/>
          </a:prstGeom>
          <a:solidFill>
            <a:srgbClr val="FFFFFF"/>
          </a:solidFill>
          <a:ln>
            <a:noFill/>
          </a:ln>
        </p:spPr>
        <p:txBody>
          <a:bodyPr lIns="91425" tIns="91425" rIns="91425" bIns="91425" anchor="ctr" anchorCtr="0">
            <a:noAutofit/>
          </a:bodyPr>
          <a:lstStyle/>
          <a:p>
            <a:pPr lvl="0" rtl="0">
              <a:spcBef>
                <a:spcPts val="0"/>
              </a:spcBef>
              <a:buNone/>
            </a:pPr>
            <a:r>
              <a:rPr lang="en-GB" dirty="0"/>
              <a:t>Linear Mixed Model (LMM) -</a:t>
            </a:r>
            <a:r>
              <a:rPr lang="en-GB" dirty="0" smtClean="0"/>
              <a:t>log</a:t>
            </a:r>
            <a:r>
              <a:rPr lang="en-GB" baseline="-25000" dirty="0" smtClean="0"/>
              <a:t>10</a:t>
            </a:r>
            <a:r>
              <a:rPr lang="en-GB" dirty="0"/>
              <a:t> </a:t>
            </a:r>
            <a:r>
              <a:rPr lang="en-GB" i="1" dirty="0" smtClean="0"/>
              <a:t>p</a:t>
            </a:r>
            <a:endParaRPr lang="en-GB" dirty="0"/>
          </a:p>
        </p:txBody>
      </p:sp>
    </p:spTree>
    <p:extLst>
      <p:ext uri="{BB962C8B-B14F-4D97-AF65-F5344CB8AC3E}">
        <p14:creationId xmlns:p14="http://schemas.microsoft.com/office/powerpoint/2010/main" val="272441026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vs specificity</a:t>
            </a:r>
            <a:endParaRPr lang="en-US" dirty="0"/>
          </a:p>
        </p:txBody>
      </p:sp>
      <p:pic>
        <p:nvPicPr>
          <p:cNvPr id="4" name="Picture 3"/>
          <p:cNvPicPr>
            <a:picLocks noChangeAspect="1"/>
          </p:cNvPicPr>
          <p:nvPr/>
        </p:nvPicPr>
        <p:blipFill>
          <a:blip r:embed="rId2"/>
          <a:stretch>
            <a:fillRect/>
          </a:stretch>
        </p:blipFill>
        <p:spPr>
          <a:xfrm>
            <a:off x="3810000" y="1143000"/>
            <a:ext cx="4572000" cy="4572000"/>
          </a:xfrm>
          <a:prstGeom prst="rect">
            <a:avLst/>
          </a:prstGeom>
        </p:spPr>
      </p:pic>
      <p:sp>
        <p:nvSpPr>
          <p:cNvPr id="5" name="TextBox 4"/>
          <p:cNvSpPr txBox="1"/>
          <p:nvPr/>
        </p:nvSpPr>
        <p:spPr>
          <a:xfrm>
            <a:off x="677335" y="2607733"/>
            <a:ext cx="2726266" cy="1754326"/>
          </a:xfrm>
          <a:prstGeom prst="rect">
            <a:avLst/>
          </a:prstGeom>
          <a:noFill/>
        </p:spPr>
        <p:txBody>
          <a:bodyPr wrap="square" rtlCol="0">
            <a:spAutoFit/>
          </a:bodyPr>
          <a:lstStyle/>
          <a:p>
            <a:r>
              <a:rPr lang="en-US" b="1" dirty="0" smtClean="0"/>
              <a:t>Power</a:t>
            </a:r>
            <a:r>
              <a:rPr lang="en-US" dirty="0" smtClean="0"/>
              <a:t>, </a:t>
            </a:r>
            <a:r>
              <a:rPr lang="en-US" b="1" dirty="0" smtClean="0"/>
              <a:t>sensitivity </a:t>
            </a:r>
            <a:r>
              <a:rPr lang="en-US" dirty="0" smtClean="0"/>
              <a:t>or the </a:t>
            </a:r>
            <a:r>
              <a:rPr lang="en-US" b="1" dirty="0" smtClean="0"/>
              <a:t>true positive rate</a:t>
            </a:r>
            <a:r>
              <a:rPr lang="en-US" dirty="0" smtClean="0"/>
              <a:t> is the probability of avoiding a </a:t>
            </a:r>
            <a:r>
              <a:rPr lang="en-US" b="1" dirty="0" smtClean="0"/>
              <a:t>type II error</a:t>
            </a:r>
            <a:r>
              <a:rPr lang="en-US" dirty="0" smtClean="0"/>
              <a:t>: incorrectly failing to reject the null hypothesis</a:t>
            </a:r>
            <a:endParaRPr lang="en-US" dirty="0"/>
          </a:p>
        </p:txBody>
      </p:sp>
      <p:sp>
        <p:nvSpPr>
          <p:cNvPr id="6" name="TextBox 5"/>
          <p:cNvSpPr txBox="1"/>
          <p:nvPr/>
        </p:nvSpPr>
        <p:spPr>
          <a:xfrm>
            <a:off x="4097867" y="5604933"/>
            <a:ext cx="4826001" cy="923330"/>
          </a:xfrm>
          <a:prstGeom prst="rect">
            <a:avLst/>
          </a:prstGeom>
          <a:noFill/>
        </p:spPr>
        <p:txBody>
          <a:bodyPr wrap="square" rtlCol="0">
            <a:spAutoFit/>
          </a:bodyPr>
          <a:lstStyle/>
          <a:p>
            <a:r>
              <a:rPr lang="en-US" b="1" dirty="0" smtClean="0"/>
              <a:t>Specificity </a:t>
            </a:r>
            <a:r>
              <a:rPr lang="en-US" dirty="0" smtClean="0"/>
              <a:t>(1-the </a:t>
            </a:r>
            <a:r>
              <a:rPr lang="en-US" b="1" dirty="0" smtClean="0"/>
              <a:t>false positive rate</a:t>
            </a:r>
            <a:r>
              <a:rPr lang="en-US" dirty="0" smtClean="0"/>
              <a:t>)</a:t>
            </a:r>
            <a:r>
              <a:rPr lang="en-US" b="1" dirty="0" smtClean="0"/>
              <a:t> </a:t>
            </a:r>
            <a:r>
              <a:rPr lang="en-US" dirty="0" smtClean="0"/>
              <a:t>is the probability of avoiding a </a:t>
            </a:r>
            <a:r>
              <a:rPr lang="en-US" b="1" dirty="0" smtClean="0"/>
              <a:t>type I error</a:t>
            </a:r>
            <a:r>
              <a:rPr lang="en-US" dirty="0" smtClean="0"/>
              <a:t>: incorrectly rejecting the null hypothesis</a:t>
            </a:r>
            <a:endParaRPr lang="en-US" dirty="0"/>
          </a:p>
        </p:txBody>
      </p:sp>
      <p:sp>
        <p:nvSpPr>
          <p:cNvPr id="8" name="TextBox 7"/>
          <p:cNvSpPr txBox="1"/>
          <p:nvPr/>
        </p:nvSpPr>
        <p:spPr>
          <a:xfrm>
            <a:off x="8629623" y="1764585"/>
            <a:ext cx="2726266" cy="1200329"/>
          </a:xfrm>
          <a:prstGeom prst="rect">
            <a:avLst/>
          </a:prstGeom>
          <a:noFill/>
        </p:spPr>
        <p:txBody>
          <a:bodyPr wrap="square" rtlCol="0">
            <a:spAutoFit/>
          </a:bodyPr>
          <a:lstStyle/>
          <a:p>
            <a:r>
              <a:rPr lang="en-US" dirty="0" smtClean="0"/>
              <a:t>Multiple testing correction sacrifices power to achieve an acceptable false positive rate</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061603345"/>
              </p:ext>
            </p:extLst>
          </p:nvPr>
        </p:nvGraphicFramePr>
        <p:xfrm>
          <a:off x="282592" y="7214592"/>
          <a:ext cx="3759198" cy="1617132"/>
        </p:xfrm>
        <a:graphic>
          <a:graphicData uri="http://schemas.openxmlformats.org/drawingml/2006/table">
            <a:tbl>
              <a:tblPr firstRow="1" bandRow="1">
                <a:tableStyleId>{5C22544A-7EE6-4342-B048-85BDC9FD1C3A}</a:tableStyleId>
              </a:tblPr>
              <a:tblGrid>
                <a:gridCol w="932939"/>
                <a:gridCol w="1303372"/>
                <a:gridCol w="1522887"/>
              </a:tblGrid>
              <a:tr h="539044">
                <a:tc>
                  <a:txBody>
                    <a:bodyPr/>
                    <a:lstStyle/>
                    <a:p>
                      <a:endParaRPr lang="en-US" sz="1400" dirty="0"/>
                    </a:p>
                  </a:txBody>
                  <a:tcPr/>
                </a:tc>
                <a:tc>
                  <a:txBody>
                    <a:bodyPr/>
                    <a:lstStyle/>
                    <a:p>
                      <a:r>
                        <a:rPr lang="en-US" sz="1400" dirty="0" smtClean="0"/>
                        <a:t>Test does not reject H</a:t>
                      </a:r>
                      <a:r>
                        <a:rPr lang="en-US" sz="1400" baseline="-25000" dirty="0" smtClean="0"/>
                        <a:t>0</a:t>
                      </a:r>
                      <a:endParaRPr lang="en-US" sz="1400" dirty="0"/>
                    </a:p>
                  </a:txBody>
                  <a:tcPr/>
                </a:tc>
                <a:tc>
                  <a:txBody>
                    <a:bodyPr/>
                    <a:lstStyle/>
                    <a:p>
                      <a:r>
                        <a:rPr lang="en-US" sz="1400" dirty="0" smtClean="0"/>
                        <a:t>Test</a:t>
                      </a:r>
                      <a:r>
                        <a:rPr lang="en-US" sz="1400" baseline="0" dirty="0" smtClean="0"/>
                        <a:t> rejects H</a:t>
                      </a:r>
                      <a:r>
                        <a:rPr lang="en-US" sz="1400" baseline="-25000" dirty="0" smtClean="0"/>
                        <a:t>0</a:t>
                      </a:r>
                      <a:endParaRPr lang="en-US" sz="1400" dirty="0"/>
                    </a:p>
                  </a:txBody>
                  <a:tcPr/>
                </a:tc>
              </a:tr>
              <a:tr h="539044">
                <a:tc>
                  <a:txBody>
                    <a:bodyPr/>
                    <a:lstStyle/>
                    <a:p>
                      <a:r>
                        <a:rPr lang="en-US" sz="1400" dirty="0" smtClean="0"/>
                        <a:t>H</a:t>
                      </a:r>
                      <a:r>
                        <a:rPr lang="en-US" sz="1400" baseline="-25000" dirty="0" smtClean="0"/>
                        <a:t>0</a:t>
                      </a:r>
                      <a:r>
                        <a:rPr lang="en-US" sz="1400" dirty="0" smtClean="0"/>
                        <a:t> is true</a:t>
                      </a:r>
                      <a:endParaRPr lang="en-US" sz="1400" dirty="0"/>
                    </a:p>
                  </a:txBody>
                  <a:tcPr/>
                </a:tc>
                <a:tc>
                  <a:txBody>
                    <a:bodyPr/>
                    <a:lstStyle/>
                    <a:p>
                      <a:r>
                        <a:rPr lang="en-US" sz="1400" dirty="0" smtClean="0"/>
                        <a:t>True negative</a:t>
                      </a:r>
                    </a:p>
                    <a:p>
                      <a:r>
                        <a:rPr lang="en-US" sz="1400" dirty="0" smtClean="0"/>
                        <a:t>(sensitivity)</a:t>
                      </a:r>
                      <a:endParaRPr lang="en-US" sz="1400" dirty="0"/>
                    </a:p>
                  </a:txBody>
                  <a:tcPr/>
                </a:tc>
                <a:tc>
                  <a:txBody>
                    <a:bodyPr/>
                    <a:lstStyle/>
                    <a:p>
                      <a:r>
                        <a:rPr lang="en-US" sz="1400" dirty="0" smtClean="0"/>
                        <a:t>False positive</a:t>
                      </a:r>
                      <a:endParaRPr lang="en-US" sz="1400" dirty="0"/>
                    </a:p>
                  </a:txBody>
                  <a:tcPr/>
                </a:tc>
              </a:tr>
              <a:tr h="539044">
                <a:tc>
                  <a:txBody>
                    <a:bodyPr/>
                    <a:lstStyle/>
                    <a:p>
                      <a:r>
                        <a:rPr lang="en-US" sz="1400" dirty="0" smtClean="0"/>
                        <a:t>H</a:t>
                      </a:r>
                      <a:r>
                        <a:rPr lang="en-US" sz="1400" baseline="-25000" dirty="0" smtClean="0"/>
                        <a:t>0</a:t>
                      </a:r>
                      <a:r>
                        <a:rPr lang="en-US" sz="1400" dirty="0" smtClean="0"/>
                        <a:t> is false</a:t>
                      </a:r>
                      <a:endParaRPr lang="en-US" sz="1400" dirty="0"/>
                    </a:p>
                  </a:txBody>
                  <a:tcPr/>
                </a:tc>
                <a:tc>
                  <a:txBody>
                    <a:bodyPr/>
                    <a:lstStyle/>
                    <a:p>
                      <a:r>
                        <a:rPr lang="en-US" sz="1400" dirty="0" smtClean="0"/>
                        <a:t>False negative</a:t>
                      </a:r>
                      <a:endParaRPr lang="en-US" sz="1400" dirty="0"/>
                    </a:p>
                  </a:txBody>
                  <a:tcPr/>
                </a:tc>
                <a:tc>
                  <a:txBody>
                    <a:bodyPr/>
                    <a:lstStyle/>
                    <a:p>
                      <a:r>
                        <a:rPr lang="en-US" sz="1400" dirty="0" smtClean="0"/>
                        <a:t>True positive</a:t>
                      </a:r>
                    </a:p>
                    <a:p>
                      <a:r>
                        <a:rPr lang="en-US" sz="1400" dirty="0" smtClean="0"/>
                        <a:t>(power/specificity)</a:t>
                      </a:r>
                      <a:endParaRPr lang="en-US" sz="1400" dirty="0"/>
                    </a:p>
                  </a:txBody>
                  <a:tcPr/>
                </a:tc>
              </a:tr>
            </a:tbl>
          </a:graphicData>
        </a:graphic>
      </p:graphicFrame>
      <p:sp>
        <p:nvSpPr>
          <p:cNvPr id="11" name="TextBox 10"/>
          <p:cNvSpPr txBox="1"/>
          <p:nvPr/>
        </p:nvSpPr>
        <p:spPr>
          <a:xfrm>
            <a:off x="8627644" y="3140142"/>
            <a:ext cx="2726266" cy="923330"/>
          </a:xfrm>
          <a:prstGeom prst="rect">
            <a:avLst/>
          </a:prstGeom>
          <a:noFill/>
        </p:spPr>
        <p:txBody>
          <a:bodyPr wrap="square" rtlCol="0">
            <a:spAutoFit/>
          </a:bodyPr>
          <a:lstStyle/>
          <a:p>
            <a:r>
              <a:rPr lang="en-US" dirty="0" smtClean="0"/>
              <a:t>Superior methods achieve greater power for a fixed false positive rate</a:t>
            </a:r>
            <a:endParaRPr lang="en-US" dirty="0"/>
          </a:p>
        </p:txBody>
      </p:sp>
      <p:sp>
        <p:nvSpPr>
          <p:cNvPr id="12" name="TextBox 11"/>
          <p:cNvSpPr txBox="1"/>
          <p:nvPr/>
        </p:nvSpPr>
        <p:spPr>
          <a:xfrm>
            <a:off x="8637540" y="4254442"/>
            <a:ext cx="2726266" cy="923330"/>
          </a:xfrm>
          <a:prstGeom prst="rect">
            <a:avLst/>
          </a:prstGeom>
          <a:noFill/>
        </p:spPr>
        <p:txBody>
          <a:bodyPr wrap="square" rtlCol="0">
            <a:spAutoFit/>
          </a:bodyPr>
          <a:lstStyle/>
          <a:p>
            <a:r>
              <a:rPr lang="en-US" dirty="0" smtClean="0"/>
              <a:t>Methods that correct for population structure are generally superior</a:t>
            </a:r>
            <a:endParaRPr lang="en-US" dirty="0"/>
          </a:p>
        </p:txBody>
      </p:sp>
    </p:spTree>
    <p:extLst>
      <p:ext uri="{BB962C8B-B14F-4D97-AF65-F5344CB8AC3E}">
        <p14:creationId xmlns:p14="http://schemas.microsoft.com/office/powerpoint/2010/main" val="157422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Bacterial GWAS in practice</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395928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Modernising</a:t>
            </a:r>
            <a:r>
              <a:rPr lang="en-US" dirty="0"/>
              <a:t> Medical Microbiology</a:t>
            </a:r>
          </a:p>
        </p:txBody>
      </p:sp>
      <p:sp>
        <p:nvSpPr>
          <p:cNvPr id="3" name="Content Placeholder 2"/>
          <p:cNvSpPr>
            <a:spLocks noGrp="1"/>
          </p:cNvSpPr>
          <p:nvPr>
            <p:ph idx="1"/>
          </p:nvPr>
        </p:nvSpPr>
        <p:spPr/>
        <p:txBody>
          <a:bodyPr/>
          <a:lstStyle/>
          <a:p>
            <a:r>
              <a:rPr lang="en-US" dirty="0" smtClean="0"/>
              <a:t>Microbial genomics for</a:t>
            </a:r>
          </a:p>
          <a:p>
            <a:pPr lvl="1"/>
            <a:r>
              <a:rPr lang="en-US" dirty="0" smtClean="0"/>
              <a:t>Detecting transmission</a:t>
            </a:r>
          </a:p>
          <a:p>
            <a:pPr lvl="1"/>
            <a:endParaRPr lang="en-US" dirty="0"/>
          </a:p>
          <a:p>
            <a:pPr lvl="1"/>
            <a:r>
              <a:rPr lang="en-US" dirty="0" smtClean="0"/>
              <a:t>Predicting antimicrobial resistance</a:t>
            </a:r>
          </a:p>
          <a:p>
            <a:pPr lvl="1"/>
            <a:endParaRPr lang="en-US" dirty="0"/>
          </a:p>
          <a:p>
            <a:pPr lvl="1"/>
            <a:r>
              <a:rPr lang="en-US" dirty="0" smtClean="0"/>
              <a:t>Discovering the genetics underlying important traits</a:t>
            </a:r>
            <a:endParaRPr lang="en-US" dirty="0"/>
          </a:p>
        </p:txBody>
      </p:sp>
    </p:spTree>
    <p:extLst>
      <p:ext uri="{BB962C8B-B14F-4D97-AF65-F5344CB8AC3E}">
        <p14:creationId xmlns:p14="http://schemas.microsoft.com/office/powerpoint/2010/main" val="568261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3" name="Rectangle 2"/>
          <p:cNvSpPr/>
          <p:nvPr/>
        </p:nvSpPr>
        <p:spPr>
          <a:xfrm>
            <a:off x="7923584" y="5361287"/>
            <a:ext cx="3548495" cy="81638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b="1" dirty="0" smtClean="0">
                <a:solidFill>
                  <a:schemeClr val="tx1"/>
                </a:solidFill>
                <a:latin typeface="Calibri"/>
                <a:cs typeface="Calibri"/>
              </a:rPr>
              <a:t>Genuine resistance-conferring variants were detected in all but one study</a:t>
            </a:r>
          </a:p>
        </p:txBody>
      </p:sp>
      <p:sp>
        <p:nvSpPr>
          <p:cNvPr id="2" name="Rectangle 1"/>
          <p:cNvSpPr/>
          <p:nvPr/>
        </p:nvSpPr>
        <p:spPr>
          <a:xfrm>
            <a:off x="7805852" y="789545"/>
            <a:ext cx="451613" cy="175870"/>
          </a:xfrm>
          <a:prstGeom prst="rect">
            <a:avLst/>
          </a:prstGeom>
          <a:solidFill>
            <a:srgbClr val="E5B8B7"/>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805852" y="1257050"/>
            <a:ext cx="451613" cy="175870"/>
          </a:xfrm>
          <a:prstGeom prst="rect">
            <a:avLst/>
          </a:prstGeom>
          <a:solidFill>
            <a:srgbClr val="B8CCE4"/>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805852" y="1724555"/>
            <a:ext cx="451613" cy="175870"/>
          </a:xfrm>
          <a:prstGeom prst="rect">
            <a:avLst/>
          </a:prstGeom>
          <a:solidFill>
            <a:srgbClr val="CCC0D9"/>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341620" y="666848"/>
            <a:ext cx="3391200" cy="694386"/>
          </a:xfrm>
          <a:prstGeom prst="rect">
            <a:avLst/>
          </a:prstGeom>
          <a:noFill/>
        </p:spPr>
        <p:txBody>
          <a:bodyPr wrap="square" rtlCol="0">
            <a:spAutoFit/>
          </a:bodyPr>
          <a:lstStyle/>
          <a:p>
            <a:r>
              <a:rPr lang="en-US" dirty="0" smtClean="0">
                <a:latin typeface="Calibri"/>
                <a:cs typeface="Calibri"/>
              </a:rPr>
              <a:t>Resistance determined by gene presence</a:t>
            </a:r>
            <a:endParaRPr lang="en-US" dirty="0">
              <a:latin typeface="Calibri"/>
              <a:cs typeface="Calibri"/>
            </a:endParaRPr>
          </a:p>
        </p:txBody>
      </p:sp>
      <p:sp>
        <p:nvSpPr>
          <p:cNvPr id="11" name="TextBox 10"/>
          <p:cNvSpPr txBox="1"/>
          <p:nvPr/>
        </p:nvSpPr>
        <p:spPr>
          <a:xfrm>
            <a:off x="8341619" y="1157388"/>
            <a:ext cx="2972139" cy="694386"/>
          </a:xfrm>
          <a:prstGeom prst="rect">
            <a:avLst/>
          </a:prstGeom>
          <a:noFill/>
        </p:spPr>
        <p:txBody>
          <a:bodyPr wrap="none" rtlCol="0">
            <a:spAutoFit/>
          </a:bodyPr>
          <a:lstStyle/>
          <a:p>
            <a:r>
              <a:rPr lang="en-US" dirty="0" smtClean="0">
                <a:latin typeface="Calibri"/>
                <a:cs typeface="Calibri"/>
              </a:rPr>
              <a:t>Resistance determined by SNPs</a:t>
            </a:r>
          </a:p>
          <a:p>
            <a:endParaRPr lang="en-US" dirty="0">
              <a:latin typeface="Calibri"/>
              <a:cs typeface="Calibri"/>
            </a:endParaRPr>
          </a:p>
        </p:txBody>
      </p:sp>
      <p:sp>
        <p:nvSpPr>
          <p:cNvPr id="12" name="TextBox 11"/>
          <p:cNvSpPr txBox="1"/>
          <p:nvPr/>
        </p:nvSpPr>
        <p:spPr>
          <a:xfrm>
            <a:off x="8341619" y="1615953"/>
            <a:ext cx="3391200" cy="694386"/>
          </a:xfrm>
          <a:prstGeom prst="rect">
            <a:avLst/>
          </a:prstGeom>
          <a:noFill/>
        </p:spPr>
        <p:txBody>
          <a:bodyPr wrap="square" rtlCol="0">
            <a:spAutoFit/>
          </a:bodyPr>
          <a:lstStyle/>
          <a:p>
            <a:r>
              <a:rPr lang="en-US" dirty="0" smtClean="0">
                <a:latin typeface="Calibri"/>
                <a:cs typeface="Calibri"/>
              </a:rPr>
              <a:t>Resistance determined by gene presence or SNPs or both</a:t>
            </a:r>
            <a:endParaRPr lang="en-US" dirty="0">
              <a:latin typeface="Calibri"/>
              <a:cs typeface="Calibri"/>
            </a:endParaRPr>
          </a:p>
        </p:txBody>
      </p:sp>
      <p:sp>
        <p:nvSpPr>
          <p:cNvPr id="13" name="Rectangle 12"/>
          <p:cNvSpPr/>
          <p:nvPr/>
        </p:nvSpPr>
        <p:spPr>
          <a:xfrm>
            <a:off x="7805852" y="2645055"/>
            <a:ext cx="451613" cy="175870"/>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4" name="TextBox 13"/>
          <p:cNvSpPr txBox="1"/>
          <p:nvPr/>
        </p:nvSpPr>
        <p:spPr>
          <a:xfrm>
            <a:off x="8341619" y="2514663"/>
            <a:ext cx="3220741" cy="523220"/>
          </a:xfrm>
          <a:prstGeom prst="rect">
            <a:avLst/>
          </a:prstGeom>
          <a:noFill/>
        </p:spPr>
        <p:txBody>
          <a:bodyPr wrap="square" rtlCol="0">
            <a:spAutoFit/>
          </a:bodyPr>
          <a:lstStyle/>
          <a:p>
            <a:r>
              <a:rPr lang="en-US" sz="1400" dirty="0" smtClean="0">
                <a:latin typeface="Calibri"/>
                <a:cs typeface="Calibri"/>
              </a:rPr>
              <a:t>Most significant variant was the expected mechanism</a:t>
            </a:r>
            <a:endParaRPr lang="en-US" sz="1400" dirty="0">
              <a:latin typeface="Calibri"/>
              <a:cs typeface="Calibri"/>
            </a:endParaRPr>
          </a:p>
        </p:txBody>
      </p:sp>
      <p:sp>
        <p:nvSpPr>
          <p:cNvPr id="15" name="Rectangle 14"/>
          <p:cNvSpPr/>
          <p:nvPr/>
        </p:nvSpPr>
        <p:spPr>
          <a:xfrm>
            <a:off x="7805852" y="3309147"/>
            <a:ext cx="451613" cy="175870"/>
          </a:xfrm>
          <a:prstGeom prst="rect">
            <a:avLst/>
          </a:prstGeom>
          <a:solidFill>
            <a:schemeClr val="bg1">
              <a:lumMod val="85000"/>
            </a:schemeClr>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 name="TextBox 15"/>
          <p:cNvSpPr txBox="1"/>
          <p:nvPr/>
        </p:nvSpPr>
        <p:spPr>
          <a:xfrm>
            <a:off x="8341619" y="3198238"/>
            <a:ext cx="3391200" cy="523220"/>
          </a:xfrm>
          <a:prstGeom prst="rect">
            <a:avLst/>
          </a:prstGeom>
          <a:noFill/>
        </p:spPr>
        <p:txBody>
          <a:bodyPr wrap="square" rtlCol="0">
            <a:spAutoFit/>
          </a:bodyPr>
          <a:lstStyle/>
          <a:p>
            <a:r>
              <a:rPr lang="en-US" sz="1400" dirty="0" smtClean="0">
                <a:latin typeface="Calibri"/>
                <a:cs typeface="Calibri"/>
              </a:rPr>
              <a:t>Most significant variant was in physical linkage (PL) with the expected mechanism</a:t>
            </a:r>
            <a:endParaRPr lang="en-US" sz="1400" dirty="0">
              <a:latin typeface="Calibri"/>
              <a:cs typeface="Calibri"/>
            </a:endParaRPr>
          </a:p>
        </p:txBody>
      </p:sp>
      <p:sp>
        <p:nvSpPr>
          <p:cNvPr id="17" name="Rectangle 16"/>
          <p:cNvSpPr/>
          <p:nvPr/>
        </p:nvSpPr>
        <p:spPr>
          <a:xfrm>
            <a:off x="7805852" y="4018017"/>
            <a:ext cx="451613" cy="175870"/>
          </a:xfrm>
          <a:prstGeom prst="rect">
            <a:avLst/>
          </a:prstGeom>
          <a:solidFill>
            <a:schemeClr val="tx1">
              <a:lumMod val="65000"/>
              <a:lumOff val="35000"/>
            </a:schemeClr>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8" name="TextBox 17"/>
          <p:cNvSpPr txBox="1"/>
          <p:nvPr/>
        </p:nvSpPr>
        <p:spPr>
          <a:xfrm>
            <a:off x="8341619" y="3911430"/>
            <a:ext cx="3391200" cy="738664"/>
          </a:xfrm>
          <a:prstGeom prst="rect">
            <a:avLst/>
          </a:prstGeom>
          <a:noFill/>
        </p:spPr>
        <p:txBody>
          <a:bodyPr wrap="square" rtlCol="0">
            <a:spAutoFit/>
          </a:bodyPr>
          <a:lstStyle/>
          <a:p>
            <a:r>
              <a:rPr lang="en-US" sz="1400" dirty="0" smtClean="0">
                <a:latin typeface="Calibri"/>
                <a:cs typeface="Calibri"/>
              </a:rPr>
              <a:t>Most significant variant was not the expected mechanism or in PL with the expected mechanism</a:t>
            </a:r>
            <a:endParaRPr lang="en-US" sz="1400" dirty="0">
              <a:latin typeface="Calibri"/>
              <a:cs typeface="Calibri"/>
            </a:endParaRPr>
          </a:p>
        </p:txBody>
      </p:sp>
      <p:pic>
        <p:nvPicPr>
          <p:cNvPr id="20" name="Picture 19" descr="table1_nonumbers.pdf"/>
          <p:cNvPicPr>
            <a:picLocks noChangeAspect="1"/>
          </p:cNvPicPr>
          <p:nvPr/>
        </p:nvPicPr>
        <p:blipFill rotWithShape="1">
          <a:blip r:embed="rId3">
            <a:extLst>
              <a:ext uri="{28A0092B-C50C-407E-A947-70E740481C1C}">
                <a14:useLocalDpi xmlns:a14="http://schemas.microsoft.com/office/drawing/2010/main" val="0"/>
              </a:ext>
            </a:extLst>
          </a:blip>
          <a:srcRect t="2239" r="9231" b="28839"/>
          <a:stretch/>
        </p:blipFill>
        <p:spPr>
          <a:xfrm>
            <a:off x="356259" y="390753"/>
            <a:ext cx="7295922" cy="6091691"/>
          </a:xfrm>
          <a:prstGeom prst="rect">
            <a:avLst/>
          </a:prstGeom>
        </p:spPr>
      </p:pic>
      <p:sp>
        <p:nvSpPr>
          <p:cNvPr id="4" name="Rectangle 3"/>
          <p:cNvSpPr/>
          <p:nvPr/>
        </p:nvSpPr>
        <p:spPr>
          <a:xfrm>
            <a:off x="4891446" y="391891"/>
            <a:ext cx="2760736" cy="6092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753780" y="2228876"/>
            <a:ext cx="3910179" cy="424647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043333" y="372533"/>
            <a:ext cx="3250121" cy="369332"/>
          </a:xfrm>
          <a:prstGeom prst="rect">
            <a:avLst/>
          </a:prstGeom>
          <a:noFill/>
        </p:spPr>
        <p:txBody>
          <a:bodyPr wrap="none" rtlCol="0">
            <a:spAutoFit/>
          </a:bodyPr>
          <a:lstStyle/>
          <a:p>
            <a:r>
              <a:rPr lang="en-US" dirty="0" smtClean="0"/>
              <a:t>Earle et al 2016 </a:t>
            </a:r>
            <a:r>
              <a:rPr lang="en-US" i="1" dirty="0" smtClean="0"/>
              <a:t>Nature Microbiology</a:t>
            </a:r>
            <a:endParaRPr lang="en-US" i="1" dirty="0"/>
          </a:p>
        </p:txBody>
      </p:sp>
    </p:spTree>
    <p:extLst>
      <p:ext uri="{BB962C8B-B14F-4D97-AF65-F5344CB8AC3E}">
        <p14:creationId xmlns:p14="http://schemas.microsoft.com/office/powerpoint/2010/main" val="247206796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GWAS for toxicity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4866" y="1619250"/>
            <a:ext cx="6350000" cy="2400300"/>
          </a:xfrm>
          <a:prstGeom prst="rect">
            <a:avLst/>
          </a:prstGeom>
          <a:solidFill>
            <a:schemeClr val="bg1"/>
          </a:solidFill>
        </p:spPr>
      </p:pic>
      <p:pic>
        <p:nvPicPr>
          <p:cNvPr id="5" name="Picture 4"/>
          <p:cNvPicPr>
            <a:picLocks noChangeAspect="1"/>
          </p:cNvPicPr>
          <p:nvPr/>
        </p:nvPicPr>
        <p:blipFill rotWithShape="1">
          <a:blip r:embed="rId3"/>
          <a:srcRect b="11605"/>
          <a:stretch/>
        </p:blipFill>
        <p:spPr>
          <a:xfrm>
            <a:off x="7692552" y="406400"/>
            <a:ext cx="4122096" cy="6062133"/>
          </a:xfrm>
          <a:prstGeom prst="rect">
            <a:avLst/>
          </a:prstGeom>
          <a:solidFill>
            <a:schemeClr val="bg1"/>
          </a:solidFill>
        </p:spPr>
      </p:pic>
      <p:pic>
        <p:nvPicPr>
          <p:cNvPr id="6" name="Picture 5"/>
          <p:cNvPicPr>
            <a:picLocks noChangeAspect="1"/>
          </p:cNvPicPr>
          <p:nvPr/>
        </p:nvPicPr>
        <p:blipFill>
          <a:blip r:embed="rId4"/>
          <a:stretch>
            <a:fillRect/>
          </a:stretch>
        </p:blipFill>
        <p:spPr>
          <a:xfrm>
            <a:off x="4637616" y="4190999"/>
            <a:ext cx="1968500" cy="2133600"/>
          </a:xfrm>
          <a:prstGeom prst="rect">
            <a:avLst/>
          </a:prstGeom>
          <a:solidFill>
            <a:schemeClr val="bg1"/>
          </a:solidFill>
        </p:spPr>
      </p:pic>
    </p:spTree>
    <p:extLst>
      <p:ext uri="{BB962C8B-B14F-4D97-AF65-F5344CB8AC3E}">
        <p14:creationId xmlns:p14="http://schemas.microsoft.com/office/powerpoint/2010/main" val="989461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GWAS for host association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74133" y="1634067"/>
            <a:ext cx="7010400" cy="2235200"/>
          </a:xfrm>
          <a:prstGeom prst="rect">
            <a:avLst/>
          </a:prstGeom>
          <a:solidFill>
            <a:schemeClr val="bg1"/>
          </a:solidFill>
        </p:spPr>
      </p:pic>
      <p:pic>
        <p:nvPicPr>
          <p:cNvPr id="5" name="Picture 4"/>
          <p:cNvPicPr>
            <a:picLocks noChangeAspect="1"/>
          </p:cNvPicPr>
          <p:nvPr/>
        </p:nvPicPr>
        <p:blipFill>
          <a:blip r:embed="rId3"/>
          <a:stretch>
            <a:fillRect/>
          </a:stretch>
        </p:blipFill>
        <p:spPr>
          <a:xfrm>
            <a:off x="5336117" y="2868084"/>
            <a:ext cx="6464300" cy="3594100"/>
          </a:xfrm>
          <a:prstGeom prst="rect">
            <a:avLst/>
          </a:prstGeom>
          <a:solidFill>
            <a:schemeClr val="bg1"/>
          </a:solidFill>
        </p:spPr>
      </p:pic>
    </p:spTree>
    <p:extLst>
      <p:ext uri="{BB962C8B-B14F-4D97-AF65-F5344CB8AC3E}">
        <p14:creationId xmlns:p14="http://schemas.microsoft.com/office/powerpoint/2010/main" val="1920476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GWAS results for predicting resistance</a:t>
            </a:r>
            <a:endParaRPr lang="en-US" dirty="0"/>
          </a:p>
        </p:txBody>
      </p:sp>
      <p:pic>
        <p:nvPicPr>
          <p:cNvPr id="4" name="Picture 3"/>
          <p:cNvPicPr>
            <a:picLocks noChangeAspect="1"/>
          </p:cNvPicPr>
          <p:nvPr/>
        </p:nvPicPr>
        <p:blipFill rotWithShape="1">
          <a:blip r:embed="rId2"/>
          <a:srcRect r="14488" b="24167"/>
          <a:stretch/>
        </p:blipFill>
        <p:spPr>
          <a:xfrm>
            <a:off x="5911403" y="2064724"/>
            <a:ext cx="5872766" cy="4385981"/>
          </a:xfrm>
          <a:prstGeom prst="rect">
            <a:avLst/>
          </a:prstGeom>
        </p:spPr>
      </p:pic>
      <p:pic>
        <p:nvPicPr>
          <p:cNvPr id="5" name="Picture 4"/>
          <p:cNvPicPr>
            <a:picLocks noChangeAspect="1"/>
          </p:cNvPicPr>
          <p:nvPr/>
        </p:nvPicPr>
        <p:blipFill>
          <a:blip r:embed="rId3"/>
          <a:stretch>
            <a:fillRect/>
          </a:stretch>
        </p:blipFill>
        <p:spPr>
          <a:xfrm>
            <a:off x="404522" y="1809305"/>
            <a:ext cx="6369765" cy="3982649"/>
          </a:xfrm>
          <a:prstGeom prst="rect">
            <a:avLst/>
          </a:prstGeom>
          <a:solidFill>
            <a:schemeClr val="bg1"/>
          </a:solidFill>
        </p:spPr>
      </p:pic>
    </p:spTree>
    <p:extLst>
      <p:ext uri="{BB962C8B-B14F-4D97-AF65-F5344CB8AC3E}">
        <p14:creationId xmlns:p14="http://schemas.microsoft.com/office/powerpoint/2010/main" val="632065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655772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Genome-wide association studies for bacterial pathogens</a:t>
            </a:r>
            <a:endParaRPr lang="en-US" dirty="0"/>
          </a:p>
        </p:txBody>
      </p:sp>
      <p:sp>
        <p:nvSpPr>
          <p:cNvPr id="5" name="Content Placeholder 4"/>
          <p:cNvSpPr>
            <a:spLocks noGrp="1"/>
          </p:cNvSpPr>
          <p:nvPr>
            <p:ph idx="1"/>
          </p:nvPr>
        </p:nvSpPr>
        <p:spPr/>
        <p:txBody>
          <a:bodyPr/>
          <a:lstStyle/>
          <a:p>
            <a:r>
              <a:rPr lang="en-US" dirty="0" smtClean="0"/>
              <a:t>Accessibility of genome sequencing paves the way to discover genetic basis of diverse traits</a:t>
            </a:r>
          </a:p>
          <a:p>
            <a:r>
              <a:rPr lang="en-US" dirty="0" smtClean="0"/>
              <a:t>Studies must overcome a range of pitfalls, notably</a:t>
            </a:r>
          </a:p>
          <a:p>
            <a:pPr lvl="1"/>
            <a:r>
              <a:rPr lang="en-US" dirty="0" smtClean="0"/>
              <a:t>False positives caused by many tests</a:t>
            </a:r>
          </a:p>
          <a:p>
            <a:pPr lvl="1"/>
            <a:r>
              <a:rPr lang="en-US" dirty="0" smtClean="0"/>
              <a:t>Artefactual associations generated by confounders, especially population structure</a:t>
            </a:r>
          </a:p>
          <a:p>
            <a:pPr lvl="1"/>
            <a:r>
              <a:rPr lang="en-US" dirty="0" smtClean="0"/>
              <a:t>Limited power</a:t>
            </a:r>
          </a:p>
          <a:p>
            <a:r>
              <a:rPr lang="en-US" dirty="0" smtClean="0"/>
              <a:t>Proof of principle for bacterial GWAS established by studies of antimicrobial resistance</a:t>
            </a:r>
          </a:p>
          <a:p>
            <a:r>
              <a:rPr lang="en-US" dirty="0" smtClean="0"/>
              <a:t>New studies are shedding light on other phenotypes such as components of virulence</a:t>
            </a:r>
          </a:p>
          <a:p>
            <a:r>
              <a:rPr lang="en-US" dirty="0" smtClean="0"/>
              <a:t>Knowledge about genotype-phenotype relations will be used in future in the clinic for rapid prediction of genotypes including antimicrobial resistance</a:t>
            </a:r>
          </a:p>
          <a:p>
            <a:pPr lvl="1"/>
            <a:endParaRPr lang="en-US" dirty="0"/>
          </a:p>
        </p:txBody>
      </p:sp>
    </p:spTree>
    <p:extLst>
      <p:ext uri="{BB962C8B-B14F-4D97-AF65-F5344CB8AC3E}">
        <p14:creationId xmlns:p14="http://schemas.microsoft.com/office/powerpoint/2010/main" val="702750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txBox="1">
            <a:spLocks/>
          </p:cNvSpPr>
          <p:nvPr/>
        </p:nvSpPr>
        <p:spPr>
          <a:xfrm>
            <a:off x="1066800" y="642594"/>
            <a:ext cx="10058400" cy="1371600"/>
          </a:xfrm>
          <a:prstGeom prst="rect">
            <a:avLst/>
          </a:prstGeom>
        </p:spPr>
        <p:txBody>
          <a:bodyPr vert="horz" lIns="91440" tIns="45720" rIns="91440" bIns="45720" rtlCol="0" anchor="ctr">
            <a:noAutofit/>
          </a:bodyPr>
          <a:lstStyle>
            <a:lvl1pPr algn="ctr" defTabSz="914400" rtl="0" eaLnBrk="1" latinLnBrk="0" hangingPunct="1">
              <a:lnSpc>
                <a:spcPct val="83000"/>
              </a:lnSpc>
              <a:spcBef>
                <a:spcPct val="0"/>
              </a:spcBef>
              <a:buNone/>
              <a:defRPr lang="en-US" sz="7200" b="0" kern="1200" cap="all" spc="-100" baseline="0" dirty="0">
                <a:solidFill>
                  <a:schemeClr val="tx1">
                    <a:lumMod val="85000"/>
                    <a:lumOff val="15000"/>
                  </a:schemeClr>
                </a:solidFill>
                <a:effectLst/>
                <a:latin typeface="+mj-lt"/>
                <a:ea typeface="+mn-ea"/>
                <a:cs typeface="+mn-cs"/>
              </a:defRPr>
            </a:lvl1pPr>
          </a:lstStyle>
          <a:p>
            <a:r>
              <a:rPr lang="en-US" smtClean="0"/>
              <a:t>Bilbiography</a:t>
            </a:r>
            <a:endParaRPr lang="en-US"/>
          </a:p>
        </p:txBody>
      </p:sp>
      <p:sp>
        <p:nvSpPr>
          <p:cNvPr id="4" name="Rectangle 3"/>
          <p:cNvSpPr/>
          <p:nvPr/>
        </p:nvSpPr>
        <p:spPr>
          <a:xfrm>
            <a:off x="3048000" y="2028617"/>
            <a:ext cx="6096000" cy="3354765"/>
          </a:xfrm>
          <a:prstGeom prst="rect">
            <a:avLst/>
          </a:prstGeom>
        </p:spPr>
        <p:txBody>
          <a:bodyPr>
            <a:spAutoFit/>
          </a:bodyPr>
          <a:lstStyle/>
          <a:p>
            <a:pPr algn="ctr"/>
            <a:r>
              <a:rPr lang="en-US" b="1" dirty="0"/>
              <a:t>Bacterial GWAS</a:t>
            </a:r>
          </a:p>
          <a:p>
            <a:pPr algn="ctr"/>
            <a:r>
              <a:rPr lang="en-US" dirty="0"/>
              <a:t>Earle et al (2016) Nature Microbiology</a:t>
            </a:r>
            <a:r>
              <a:rPr lang="en-US" i="1" dirty="0"/>
              <a:t> </a:t>
            </a:r>
            <a:r>
              <a:rPr lang="en-US" dirty="0" smtClean="0"/>
              <a:t>1: 16041</a:t>
            </a:r>
            <a:endParaRPr lang="en-US" dirty="0"/>
          </a:p>
          <a:p>
            <a:pPr algn="ctr"/>
            <a:r>
              <a:rPr lang="en-US" dirty="0" err="1"/>
              <a:t>Laabei</a:t>
            </a:r>
            <a:r>
              <a:rPr lang="en-US" dirty="0"/>
              <a:t> et al (2014) Genome Research 24: </a:t>
            </a:r>
            <a:r>
              <a:rPr lang="en-US" dirty="0" smtClean="0"/>
              <a:t>839</a:t>
            </a:r>
          </a:p>
          <a:p>
            <a:pPr algn="ctr"/>
            <a:r>
              <a:rPr lang="en-US" dirty="0" smtClean="0"/>
              <a:t>Bradley et al (2015) Nature Communications 6: 10063</a:t>
            </a:r>
          </a:p>
          <a:p>
            <a:pPr algn="ctr"/>
            <a:r>
              <a:rPr lang="en-US" dirty="0" smtClean="0"/>
              <a:t>Sheppard et al (2013) PNAS 110: 11923</a:t>
            </a:r>
            <a:endParaRPr lang="en-US" dirty="0"/>
          </a:p>
          <a:p>
            <a:pPr algn="ctr"/>
            <a:endParaRPr lang="en-US" sz="700" dirty="0"/>
          </a:p>
          <a:p>
            <a:pPr algn="ctr"/>
            <a:endParaRPr lang="en-US" sz="700" dirty="0"/>
          </a:p>
          <a:p>
            <a:pPr algn="ctr"/>
            <a:r>
              <a:rPr lang="en-US" b="1" dirty="0"/>
              <a:t>Reviews</a:t>
            </a:r>
          </a:p>
          <a:p>
            <a:pPr algn="ctr"/>
            <a:r>
              <a:rPr lang="en-US" dirty="0" err="1"/>
              <a:t>Didelot</a:t>
            </a:r>
            <a:r>
              <a:rPr lang="en-US" dirty="0"/>
              <a:t> et al (2016) Nature Reviews Microbiology </a:t>
            </a:r>
            <a:r>
              <a:rPr lang="en-US" dirty="0" smtClean="0"/>
              <a:t>14: 150</a:t>
            </a:r>
            <a:endParaRPr lang="en-US" dirty="0"/>
          </a:p>
          <a:p>
            <a:pPr algn="ctr"/>
            <a:r>
              <a:rPr lang="en-US" dirty="0" smtClean="0"/>
              <a:t>Wilson (2012) </a:t>
            </a:r>
            <a:r>
              <a:rPr lang="en-US" dirty="0" err="1" smtClean="0"/>
              <a:t>PLoS</a:t>
            </a:r>
            <a:r>
              <a:rPr lang="en-US" dirty="0" smtClean="0"/>
              <a:t> Pathogens 8: e1002874</a:t>
            </a:r>
          </a:p>
          <a:p>
            <a:pPr algn="ctr"/>
            <a:endParaRPr lang="en-US" dirty="0"/>
          </a:p>
          <a:p>
            <a:pPr algn="ctr"/>
            <a:r>
              <a:rPr lang="en-US" b="1" dirty="0"/>
              <a:t>Contact</a:t>
            </a:r>
            <a:r>
              <a:rPr lang="en-US" dirty="0"/>
              <a:t> </a:t>
            </a:r>
            <a:r>
              <a:rPr lang="en-US" dirty="0" err="1"/>
              <a:t>daniel.wilson@ndm.ox.ac.uk</a:t>
            </a:r>
            <a:endParaRPr lang="en-US" dirty="0"/>
          </a:p>
          <a:p>
            <a:pPr algn="ctr"/>
            <a:r>
              <a:rPr lang="en-US" b="1" dirty="0"/>
              <a:t>Web</a:t>
            </a:r>
            <a:r>
              <a:rPr lang="en-US" dirty="0"/>
              <a:t> </a:t>
            </a:r>
            <a:r>
              <a:rPr lang="en-US" dirty="0" err="1"/>
              <a:t>www.daniel</a:t>
            </a:r>
            <a:r>
              <a:rPr lang="en-US" dirty="0"/>
              <a:t> </a:t>
            </a:r>
            <a:r>
              <a:rPr lang="en-US" dirty="0" err="1" smtClean="0"/>
              <a:t>wilson.me.uk</a:t>
            </a:r>
            <a:endParaRPr lang="en-US" dirty="0"/>
          </a:p>
        </p:txBody>
      </p:sp>
    </p:spTree>
    <p:extLst>
      <p:ext uri="{BB962C8B-B14F-4D97-AF65-F5344CB8AC3E}">
        <p14:creationId xmlns:p14="http://schemas.microsoft.com/office/powerpoint/2010/main" val="1906217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for observational studies</a:t>
            </a:r>
            <a:endParaRPr lang="en-US" dirty="0"/>
          </a:p>
        </p:txBody>
      </p:sp>
      <p:sp>
        <p:nvSpPr>
          <p:cNvPr id="15" name="Freeform 14"/>
          <p:cNvSpPr/>
          <p:nvPr/>
        </p:nvSpPr>
        <p:spPr>
          <a:xfrm>
            <a:off x="4774852" y="2103120"/>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Myopic parents</a:t>
            </a:r>
            <a:endParaRPr lang="en-US" sz="3000" kern="1200" dirty="0"/>
          </a:p>
        </p:txBody>
      </p:sp>
      <p:sp>
        <p:nvSpPr>
          <p:cNvPr id="16" name="Freeform 15"/>
          <p:cNvSpPr/>
          <p:nvPr/>
        </p:nvSpPr>
        <p:spPr>
          <a:xfrm rot="1329919">
            <a:off x="7659026" y="3328127"/>
            <a:ext cx="604866" cy="655289"/>
          </a:xfrm>
          <a:custGeom>
            <a:avLst/>
            <a:gdLst>
              <a:gd name="connsiteX0" fmla="*/ 0 w 604866"/>
              <a:gd name="connsiteY0" fmla="*/ 131058 h 655289"/>
              <a:gd name="connsiteX1" fmla="*/ 302433 w 604866"/>
              <a:gd name="connsiteY1" fmla="*/ 131058 h 655289"/>
              <a:gd name="connsiteX2" fmla="*/ 302433 w 604866"/>
              <a:gd name="connsiteY2" fmla="*/ 0 h 655289"/>
              <a:gd name="connsiteX3" fmla="*/ 604866 w 604866"/>
              <a:gd name="connsiteY3" fmla="*/ 327645 h 655289"/>
              <a:gd name="connsiteX4" fmla="*/ 302433 w 604866"/>
              <a:gd name="connsiteY4" fmla="*/ 655289 h 655289"/>
              <a:gd name="connsiteX5" fmla="*/ 302433 w 604866"/>
              <a:gd name="connsiteY5" fmla="*/ 524231 h 655289"/>
              <a:gd name="connsiteX6" fmla="*/ 0 w 604866"/>
              <a:gd name="connsiteY6" fmla="*/ 524231 h 655289"/>
              <a:gd name="connsiteX7" fmla="*/ 0 w 604866"/>
              <a:gd name="connsiteY7" fmla="*/ 131058 h 65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66" h="655289">
                <a:moveTo>
                  <a:pt x="0" y="131058"/>
                </a:moveTo>
                <a:lnTo>
                  <a:pt x="302433" y="131058"/>
                </a:lnTo>
                <a:lnTo>
                  <a:pt x="302433" y="0"/>
                </a:lnTo>
                <a:lnTo>
                  <a:pt x="604866" y="327645"/>
                </a:lnTo>
                <a:lnTo>
                  <a:pt x="302433" y="655289"/>
                </a:lnTo>
                <a:lnTo>
                  <a:pt x="302433" y="524231"/>
                </a:lnTo>
                <a:lnTo>
                  <a:pt x="0" y="524231"/>
                </a:lnTo>
                <a:lnTo>
                  <a:pt x="0" y="131058"/>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131057" rIns="181459" bIns="131058" numCol="1" spcCol="1270" anchor="ctr" anchorCtr="0">
            <a:noAutofit/>
          </a:bodyPr>
          <a:lstStyle/>
          <a:p>
            <a:pPr lvl="0" algn="ctr" defTabSz="1066800">
              <a:lnSpc>
                <a:spcPct val="90000"/>
              </a:lnSpc>
              <a:spcBef>
                <a:spcPct val="0"/>
              </a:spcBef>
              <a:spcAft>
                <a:spcPct val="35000"/>
              </a:spcAft>
            </a:pPr>
            <a:endParaRPr lang="en-US" sz="2400" kern="1200"/>
          </a:p>
        </p:txBody>
      </p:sp>
      <p:sp>
        <p:nvSpPr>
          <p:cNvPr id="17" name="Freeform 16"/>
          <p:cNvSpPr/>
          <p:nvPr/>
        </p:nvSpPr>
        <p:spPr>
          <a:xfrm>
            <a:off x="8474065" y="3610129"/>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Myopia</a:t>
            </a:r>
            <a:endParaRPr lang="en-US" sz="3000" kern="1200" dirty="0"/>
          </a:p>
        </p:txBody>
      </p:sp>
      <p:sp>
        <p:nvSpPr>
          <p:cNvPr id="10" name="Freeform 9"/>
          <p:cNvSpPr/>
          <p:nvPr/>
        </p:nvSpPr>
        <p:spPr>
          <a:xfrm>
            <a:off x="4774852" y="2103120"/>
            <a:ext cx="2642294" cy="1585376"/>
          </a:xfrm>
          <a:custGeom>
            <a:avLst/>
            <a:gdLst>
              <a:gd name="connsiteX0" fmla="*/ 0 w 2642294"/>
              <a:gd name="connsiteY0" fmla="*/ 158538 h 1585376"/>
              <a:gd name="connsiteX1" fmla="*/ 158538 w 2642294"/>
              <a:gd name="connsiteY1" fmla="*/ 0 h 1585376"/>
              <a:gd name="connsiteX2" fmla="*/ 2483756 w 2642294"/>
              <a:gd name="connsiteY2" fmla="*/ 0 h 1585376"/>
              <a:gd name="connsiteX3" fmla="*/ 2642294 w 2642294"/>
              <a:gd name="connsiteY3" fmla="*/ 158538 h 1585376"/>
              <a:gd name="connsiteX4" fmla="*/ 2642294 w 2642294"/>
              <a:gd name="connsiteY4" fmla="*/ 1426838 h 1585376"/>
              <a:gd name="connsiteX5" fmla="*/ 2483756 w 2642294"/>
              <a:gd name="connsiteY5" fmla="*/ 1585376 h 1585376"/>
              <a:gd name="connsiteX6" fmla="*/ 158538 w 2642294"/>
              <a:gd name="connsiteY6" fmla="*/ 1585376 h 1585376"/>
              <a:gd name="connsiteX7" fmla="*/ 0 w 2642294"/>
              <a:gd name="connsiteY7" fmla="*/ 1426838 h 1585376"/>
              <a:gd name="connsiteX8" fmla="*/ 0 w 2642294"/>
              <a:gd name="connsiteY8" fmla="*/ 158538 h 15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2294" h="1585376">
                <a:moveTo>
                  <a:pt x="0" y="158538"/>
                </a:moveTo>
                <a:cubicBezTo>
                  <a:pt x="0" y="70980"/>
                  <a:pt x="70980" y="0"/>
                  <a:pt x="158538" y="0"/>
                </a:cubicBezTo>
                <a:lnTo>
                  <a:pt x="2483756" y="0"/>
                </a:lnTo>
                <a:cubicBezTo>
                  <a:pt x="2571314" y="0"/>
                  <a:pt x="2642294" y="70980"/>
                  <a:pt x="2642294" y="158538"/>
                </a:cubicBezTo>
                <a:lnTo>
                  <a:pt x="2642294" y="1426838"/>
                </a:lnTo>
                <a:cubicBezTo>
                  <a:pt x="2642294" y="1514396"/>
                  <a:pt x="2571314" y="1585376"/>
                  <a:pt x="2483756" y="1585376"/>
                </a:cubicBezTo>
                <a:lnTo>
                  <a:pt x="158538" y="1585376"/>
                </a:lnTo>
                <a:cubicBezTo>
                  <a:pt x="70980" y="1585376"/>
                  <a:pt x="0" y="1514396"/>
                  <a:pt x="0" y="1426838"/>
                </a:cubicBezTo>
                <a:lnTo>
                  <a:pt x="0" y="15853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0734" tIns="160734" rIns="160734" bIns="160734" numCol="1" spcCol="1270" anchor="ctr" anchorCtr="0">
            <a:noAutofit/>
          </a:bodyPr>
          <a:lstStyle/>
          <a:p>
            <a:pPr lvl="0" algn="ctr" defTabSz="1333500">
              <a:lnSpc>
                <a:spcPct val="90000"/>
              </a:lnSpc>
              <a:spcBef>
                <a:spcPct val="0"/>
              </a:spcBef>
              <a:spcAft>
                <a:spcPct val="35000"/>
              </a:spcAft>
            </a:pPr>
            <a:r>
              <a:rPr lang="en-US" sz="3000" kern="1200" dirty="0" smtClean="0"/>
              <a:t>Inherited genotype</a:t>
            </a:r>
            <a:endParaRPr lang="en-US" sz="3000" kern="1200" dirty="0"/>
          </a:p>
        </p:txBody>
      </p:sp>
      <p:sp>
        <p:nvSpPr>
          <p:cNvPr id="11" name="Freeform 10"/>
          <p:cNvSpPr/>
          <p:nvPr/>
        </p:nvSpPr>
        <p:spPr>
          <a:xfrm>
            <a:off x="4088468" y="2582949"/>
            <a:ext cx="604866" cy="655289"/>
          </a:xfrm>
          <a:custGeom>
            <a:avLst/>
            <a:gdLst>
              <a:gd name="connsiteX0" fmla="*/ 0 w 604866"/>
              <a:gd name="connsiteY0" fmla="*/ 131058 h 655289"/>
              <a:gd name="connsiteX1" fmla="*/ 302433 w 604866"/>
              <a:gd name="connsiteY1" fmla="*/ 131058 h 655289"/>
              <a:gd name="connsiteX2" fmla="*/ 302433 w 604866"/>
              <a:gd name="connsiteY2" fmla="*/ 0 h 655289"/>
              <a:gd name="connsiteX3" fmla="*/ 604866 w 604866"/>
              <a:gd name="connsiteY3" fmla="*/ 327645 h 655289"/>
              <a:gd name="connsiteX4" fmla="*/ 302433 w 604866"/>
              <a:gd name="connsiteY4" fmla="*/ 655289 h 655289"/>
              <a:gd name="connsiteX5" fmla="*/ 302433 w 604866"/>
              <a:gd name="connsiteY5" fmla="*/ 524231 h 655289"/>
              <a:gd name="connsiteX6" fmla="*/ 0 w 604866"/>
              <a:gd name="connsiteY6" fmla="*/ 524231 h 655289"/>
              <a:gd name="connsiteX7" fmla="*/ 0 w 604866"/>
              <a:gd name="connsiteY7" fmla="*/ 131058 h 65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66" h="655289">
                <a:moveTo>
                  <a:pt x="0" y="131058"/>
                </a:moveTo>
                <a:lnTo>
                  <a:pt x="302433" y="131058"/>
                </a:lnTo>
                <a:lnTo>
                  <a:pt x="302433" y="0"/>
                </a:lnTo>
                <a:lnTo>
                  <a:pt x="604866" y="327645"/>
                </a:lnTo>
                <a:lnTo>
                  <a:pt x="302433" y="655289"/>
                </a:lnTo>
                <a:lnTo>
                  <a:pt x="302433" y="524231"/>
                </a:lnTo>
                <a:lnTo>
                  <a:pt x="0" y="524231"/>
                </a:lnTo>
                <a:lnTo>
                  <a:pt x="0" y="131058"/>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131057" rIns="181459" bIns="131058" numCol="1" spcCol="1270" anchor="ctr" anchorCtr="0">
            <a:noAutofit/>
          </a:bodyPr>
          <a:lstStyle/>
          <a:p>
            <a:pPr lvl="0" algn="ctr" defTabSz="1066800">
              <a:lnSpc>
                <a:spcPct val="90000"/>
              </a:lnSpc>
              <a:spcBef>
                <a:spcPct val="0"/>
              </a:spcBef>
              <a:spcAft>
                <a:spcPct val="35000"/>
              </a:spcAft>
            </a:pPr>
            <a:endParaRPr lang="en-US" sz="2400" kern="1200"/>
          </a:p>
        </p:txBody>
      </p:sp>
      <p:sp>
        <p:nvSpPr>
          <p:cNvPr id="19" name="TextBox 18"/>
          <p:cNvSpPr txBox="1"/>
          <p:nvPr/>
        </p:nvSpPr>
        <p:spPr>
          <a:xfrm>
            <a:off x="5441260" y="5821999"/>
            <a:ext cx="1309482" cy="461665"/>
          </a:xfrm>
          <a:prstGeom prst="rect">
            <a:avLst/>
          </a:prstGeom>
          <a:noFill/>
        </p:spPr>
        <p:txBody>
          <a:bodyPr wrap="none" rtlCol="0">
            <a:spAutoFit/>
          </a:bodyPr>
          <a:lstStyle/>
          <a:p>
            <a:pPr algn="ctr"/>
            <a:r>
              <a:rPr lang="en-US" sz="2400" i="1" dirty="0" smtClean="0"/>
              <a:t>Mediation</a:t>
            </a:r>
            <a:endParaRPr lang="en-US" sz="2400" i="1" dirty="0"/>
          </a:p>
        </p:txBody>
      </p:sp>
    </p:spTree>
    <p:extLst>
      <p:ext uri="{BB962C8B-B14F-4D97-AF65-F5344CB8AC3E}">
        <p14:creationId xmlns:p14="http://schemas.microsoft.com/office/powerpoint/2010/main" val="427626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88736E-6 -4.50822E-6 L -0.28442 -0.00023 " pathEditMode="relative" rAng="0" ptsTypes="AA">
                                      <p:cBhvr>
                                        <p:cTn id="6" dur="1000" fill="hold"/>
                                        <p:tgtEl>
                                          <p:spTgt spid="15"/>
                                        </p:tgtEl>
                                        <p:attrNameLst>
                                          <p:attrName>ppt_x</p:attrName>
                                          <p:attrName>ppt_y</p:attrName>
                                        </p:attrNameLst>
                                      </p:cBhvr>
                                      <p:rCtr x="-14221" y="-23"/>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3" animBg="1"/>
      <p:bldP spid="11"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0166"/>
            <a:ext cx="10058400" cy="1371600"/>
          </a:xfrm>
        </p:spPr>
        <p:txBody>
          <a:bodyPr>
            <a:noAutofit/>
          </a:bodyPr>
          <a:lstStyle/>
          <a:p>
            <a:r>
              <a:rPr lang="en-US" sz="3000" dirty="0" smtClean="0"/>
              <a:t>The </a:t>
            </a:r>
            <a:r>
              <a:rPr lang="en-US" sz="3000" dirty="0" smtClean="0"/>
              <a:t>Challenge of Bacterial Linkage Structure</a:t>
            </a:r>
            <a:endParaRPr lang="en-US" sz="3000" dirty="0"/>
          </a:p>
        </p:txBody>
      </p:sp>
      <p:sp>
        <p:nvSpPr>
          <p:cNvPr id="33" name="TextBox 32"/>
          <p:cNvSpPr txBox="1"/>
          <p:nvPr/>
        </p:nvSpPr>
        <p:spPr>
          <a:xfrm>
            <a:off x="7056107" y="3036159"/>
            <a:ext cx="4032448" cy="923330"/>
          </a:xfrm>
          <a:prstGeom prst="rect">
            <a:avLst/>
          </a:prstGeom>
          <a:noFill/>
        </p:spPr>
        <p:txBody>
          <a:bodyPr wrap="square" rtlCol="0">
            <a:spAutoFit/>
          </a:bodyPr>
          <a:lstStyle/>
          <a:p>
            <a:r>
              <a:rPr lang="en-US"/>
              <a:t>Points show the position of SNP pairs in moderate to high linkage disequilibrium </a:t>
            </a:r>
            <a:br>
              <a:rPr lang="en-US"/>
            </a:br>
            <a:r>
              <a:rPr lang="en-US"/>
              <a:t>i.e. r</a:t>
            </a:r>
            <a:r>
              <a:rPr lang="en-US" baseline="30000"/>
              <a:t>2</a:t>
            </a:r>
            <a:r>
              <a:rPr lang="en-US"/>
              <a:t> &gt; 0.4</a:t>
            </a:r>
          </a:p>
        </p:txBody>
      </p:sp>
      <p:pic>
        <p:nvPicPr>
          <p:cNvPr id="34" name="Picture 33" descr="humanLDstructure_edit.png"/>
          <p:cNvPicPr>
            <a:picLocks/>
          </p:cNvPicPr>
          <p:nvPr/>
        </p:nvPicPr>
        <p:blipFill>
          <a:blip r:embed="rId2">
            <a:extLst>
              <a:ext uri="{28A0092B-C50C-407E-A947-70E740481C1C}">
                <a14:useLocalDpi xmlns:a14="http://schemas.microsoft.com/office/drawing/2010/main" val="0"/>
              </a:ext>
            </a:extLst>
          </a:blip>
          <a:stretch>
            <a:fillRect/>
          </a:stretch>
        </p:blipFill>
        <p:spPr>
          <a:xfrm>
            <a:off x="11113" y="1990978"/>
            <a:ext cx="5849892" cy="3972448"/>
          </a:xfrm>
          <a:prstGeom prst="rect">
            <a:avLst/>
          </a:prstGeom>
        </p:spPr>
      </p:pic>
      <p:pic>
        <p:nvPicPr>
          <p:cNvPr id="35" name="Picture 34"/>
          <p:cNvPicPr>
            <a:picLocks/>
          </p:cNvPicPr>
          <p:nvPr/>
        </p:nvPicPr>
        <p:blipFill>
          <a:blip r:embed="rId3">
            <a:extLst>
              <a:ext uri="{28A0092B-C50C-407E-A947-70E740481C1C}">
                <a14:useLocalDpi xmlns:a14="http://schemas.microsoft.com/office/drawing/2010/main" val="0"/>
              </a:ext>
            </a:extLst>
          </a:blip>
          <a:stretch>
            <a:fillRect/>
          </a:stretch>
        </p:blipFill>
        <p:spPr>
          <a:xfrm>
            <a:off x="5995158" y="1753912"/>
            <a:ext cx="6179909" cy="4179346"/>
          </a:xfrm>
          <a:prstGeom prst="rect">
            <a:avLst/>
          </a:prstGeom>
        </p:spPr>
      </p:pic>
      <p:sp>
        <p:nvSpPr>
          <p:cNvPr id="36" name="TextBox 35"/>
          <p:cNvSpPr txBox="1"/>
          <p:nvPr/>
        </p:nvSpPr>
        <p:spPr>
          <a:xfrm>
            <a:off x="1906123" y="1595998"/>
            <a:ext cx="2263849" cy="369332"/>
          </a:xfrm>
          <a:prstGeom prst="rect">
            <a:avLst/>
          </a:prstGeom>
          <a:noFill/>
        </p:spPr>
        <p:txBody>
          <a:bodyPr wrap="none" rtlCol="0">
            <a:spAutoFit/>
          </a:bodyPr>
          <a:lstStyle/>
          <a:p>
            <a:pPr algn="ctr"/>
            <a:r>
              <a:rPr lang="en-US" dirty="0" smtClean="0"/>
              <a:t>Human chromosome 1</a:t>
            </a:r>
            <a:endParaRPr lang="en-US" dirty="0"/>
          </a:p>
        </p:txBody>
      </p:sp>
      <p:sp>
        <p:nvSpPr>
          <p:cNvPr id="37" name="TextBox 36"/>
          <p:cNvSpPr txBox="1"/>
          <p:nvPr/>
        </p:nvSpPr>
        <p:spPr>
          <a:xfrm>
            <a:off x="8253442" y="1595998"/>
            <a:ext cx="1898870" cy="369332"/>
          </a:xfrm>
          <a:prstGeom prst="rect">
            <a:avLst/>
          </a:prstGeom>
          <a:noFill/>
        </p:spPr>
        <p:txBody>
          <a:bodyPr wrap="none" rtlCol="0">
            <a:spAutoFit/>
          </a:bodyPr>
          <a:lstStyle/>
          <a:p>
            <a:pPr algn="ctr"/>
            <a:r>
              <a:rPr lang="en-US" i="1" dirty="0" smtClean="0"/>
              <a:t>Staphylococcus aureus</a:t>
            </a:r>
            <a:endParaRPr lang="en-US" i="1" dirty="0"/>
          </a:p>
        </p:txBody>
      </p:sp>
      <p:sp>
        <p:nvSpPr>
          <p:cNvPr id="38" name="TextBox 37"/>
          <p:cNvSpPr txBox="1"/>
          <p:nvPr/>
        </p:nvSpPr>
        <p:spPr>
          <a:xfrm>
            <a:off x="4210129" y="5988487"/>
            <a:ext cx="3602349" cy="323165"/>
          </a:xfrm>
          <a:prstGeom prst="rect">
            <a:avLst/>
          </a:prstGeom>
          <a:noFill/>
        </p:spPr>
        <p:txBody>
          <a:bodyPr wrap="none" rtlCol="0">
            <a:spAutoFit/>
          </a:bodyPr>
          <a:lstStyle/>
          <a:p>
            <a:pPr algn="ctr"/>
            <a:r>
              <a:rPr lang="en-US" sz="1500"/>
              <a:t>Physical position on chromosome (base pairs)</a:t>
            </a:r>
          </a:p>
        </p:txBody>
      </p:sp>
    </p:spTree>
    <p:extLst>
      <p:ext uri="{BB962C8B-B14F-4D97-AF65-F5344CB8AC3E}">
        <p14:creationId xmlns:p14="http://schemas.microsoft.com/office/powerpoint/2010/main" val="18163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140968"/>
            <a:ext cx="12192000" cy="3816424"/>
          </a:xfrm>
          <a:prstGeom prst="rect">
            <a:avLst/>
          </a:prstGeom>
          <a:solidFill>
            <a:schemeClr val="tx1"/>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Explaining Phenotypic Diversity</a:t>
            </a:r>
            <a:endParaRPr lang="en-US" dirty="0"/>
          </a:p>
        </p:txBody>
      </p:sp>
      <p:sp>
        <p:nvSpPr>
          <p:cNvPr id="3" name="Content Placeholder 2"/>
          <p:cNvSpPr>
            <a:spLocks noGrp="1"/>
          </p:cNvSpPr>
          <p:nvPr>
            <p:ph idx="1"/>
          </p:nvPr>
        </p:nvSpPr>
        <p:spPr/>
        <p:txBody>
          <a:bodyPr/>
          <a:lstStyle/>
          <a:p>
            <a:r>
              <a:rPr lang="en-US"/>
              <a:t>One of the broad aims of biology is to explain the </a:t>
            </a:r>
            <a:br>
              <a:rPr lang="en-US"/>
            </a:br>
            <a:r>
              <a:rPr lang="en-US"/>
              <a:t>natural phenotypic diversity that surrounds us</a:t>
            </a:r>
          </a:p>
          <a:p>
            <a:pPr lvl="1"/>
            <a:endParaRPr lang="en-US"/>
          </a:p>
        </p:txBody>
      </p:sp>
      <p:pic>
        <p:nvPicPr>
          <p:cNvPr id="4" name="Picture 3"/>
          <p:cNvPicPr>
            <a:picLocks noChangeAspect="1"/>
          </p:cNvPicPr>
          <p:nvPr/>
        </p:nvPicPr>
        <p:blipFill>
          <a:blip r:embed="rId2"/>
          <a:stretch>
            <a:fillRect/>
          </a:stretch>
        </p:blipFill>
        <p:spPr>
          <a:xfrm>
            <a:off x="0" y="3147880"/>
            <a:ext cx="3503712" cy="3742838"/>
          </a:xfrm>
          <a:prstGeom prst="rect">
            <a:avLst/>
          </a:prstGeom>
        </p:spPr>
      </p:pic>
      <p:pic>
        <p:nvPicPr>
          <p:cNvPr id="5" name="Picture 4"/>
          <p:cNvPicPr>
            <a:picLocks noChangeAspect="1"/>
          </p:cNvPicPr>
          <p:nvPr/>
        </p:nvPicPr>
        <p:blipFill>
          <a:blip r:embed="rId3"/>
          <a:stretch>
            <a:fillRect/>
          </a:stretch>
        </p:blipFill>
        <p:spPr>
          <a:xfrm>
            <a:off x="3503712" y="3151237"/>
            <a:ext cx="3552395" cy="3739481"/>
          </a:xfrm>
          <a:prstGeom prst="rect">
            <a:avLst/>
          </a:prstGeom>
        </p:spPr>
      </p:pic>
      <p:pic>
        <p:nvPicPr>
          <p:cNvPr id="6" name="Picture 5"/>
          <p:cNvPicPr>
            <a:picLocks noChangeAspect="1"/>
          </p:cNvPicPr>
          <p:nvPr/>
        </p:nvPicPr>
        <p:blipFill>
          <a:blip r:embed="rId4"/>
          <a:stretch>
            <a:fillRect/>
          </a:stretch>
        </p:blipFill>
        <p:spPr>
          <a:xfrm>
            <a:off x="7056108" y="3140968"/>
            <a:ext cx="3552395" cy="3749750"/>
          </a:xfrm>
          <a:prstGeom prst="rect">
            <a:avLst/>
          </a:prstGeom>
        </p:spPr>
      </p:pic>
      <p:pic>
        <p:nvPicPr>
          <p:cNvPr id="7" name="Picture 6"/>
          <p:cNvPicPr>
            <a:picLocks noChangeAspect="1"/>
          </p:cNvPicPr>
          <p:nvPr/>
        </p:nvPicPr>
        <p:blipFill>
          <a:blip r:embed="rId5"/>
          <a:stretch>
            <a:fillRect/>
          </a:stretch>
        </p:blipFill>
        <p:spPr>
          <a:xfrm>
            <a:off x="10704512" y="3140968"/>
            <a:ext cx="4992555" cy="3744416"/>
          </a:xfrm>
          <a:prstGeom prst="rect">
            <a:avLst/>
          </a:prstGeom>
        </p:spPr>
      </p:pic>
      <p:sp>
        <p:nvSpPr>
          <p:cNvPr id="9" name="TextBox 8"/>
          <p:cNvSpPr txBox="1"/>
          <p:nvPr/>
        </p:nvSpPr>
        <p:spPr>
          <a:xfrm>
            <a:off x="3503712" y="6734890"/>
            <a:ext cx="1833835" cy="123111"/>
          </a:xfrm>
          <a:prstGeom prst="rect">
            <a:avLst/>
          </a:prstGeom>
          <a:solidFill>
            <a:schemeClr val="tx1"/>
          </a:solidFill>
        </p:spPr>
        <p:txBody>
          <a:bodyPr wrap="none" lIns="0" tIns="0" rIns="0" bIns="0" rtlCol="0">
            <a:spAutoFit/>
          </a:bodyPr>
          <a:lstStyle/>
          <a:p>
            <a:r>
              <a:rPr lang="en-US" sz="800">
                <a:solidFill>
                  <a:schemeClr val="bg1"/>
                </a:solidFill>
              </a:rPr>
              <a:t>Ernst Haeckel (1904) Kunstformen der Natur</a:t>
            </a:r>
          </a:p>
        </p:txBody>
      </p:sp>
    </p:spTree>
    <p:extLst>
      <p:ext uri="{BB962C8B-B14F-4D97-AF65-F5344CB8AC3E}">
        <p14:creationId xmlns:p14="http://schemas.microsoft.com/office/powerpoint/2010/main" val="3334180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2831637" y="3413768"/>
            <a:ext cx="2688299" cy="0"/>
          </a:xfrm>
          <a:prstGeom prst="straightConnector1">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196600" y="3476484"/>
            <a:ext cx="1406342" cy="369332"/>
          </a:xfrm>
          <a:prstGeom prst="rect">
            <a:avLst/>
          </a:prstGeom>
          <a:noFill/>
        </p:spPr>
        <p:txBody>
          <a:bodyPr wrap="none" rtlCol="0">
            <a:spAutoFit/>
          </a:bodyPr>
          <a:lstStyle/>
          <a:p>
            <a:r>
              <a:rPr lang="en-US" dirty="0" smtClean="0"/>
              <a:t>Development</a:t>
            </a:r>
            <a:endParaRPr lang="en-US" dirty="0"/>
          </a:p>
        </p:txBody>
      </p:sp>
      <p:sp>
        <p:nvSpPr>
          <p:cNvPr id="17" name="TextBox 16"/>
          <p:cNvSpPr txBox="1"/>
          <p:nvPr/>
        </p:nvSpPr>
        <p:spPr>
          <a:xfrm>
            <a:off x="1391478" y="4277864"/>
            <a:ext cx="1210675" cy="369332"/>
          </a:xfrm>
          <a:prstGeom prst="rect">
            <a:avLst/>
          </a:prstGeom>
          <a:noFill/>
        </p:spPr>
        <p:txBody>
          <a:bodyPr wrap="none" rtlCol="0">
            <a:spAutoFit/>
          </a:bodyPr>
          <a:lstStyle/>
          <a:p>
            <a:r>
              <a:rPr lang="en-US" dirty="0" smtClean="0"/>
              <a:t>Mechanism</a:t>
            </a:r>
            <a:endParaRPr lang="en-US" dirty="0"/>
          </a:p>
        </p:txBody>
      </p:sp>
      <p:sp>
        <p:nvSpPr>
          <p:cNvPr id="7" name="TextBox 6"/>
          <p:cNvSpPr txBox="1"/>
          <p:nvPr/>
        </p:nvSpPr>
        <p:spPr>
          <a:xfrm>
            <a:off x="239349" y="2477665"/>
            <a:ext cx="1824203" cy="646331"/>
          </a:xfrm>
          <a:prstGeom prst="rect">
            <a:avLst/>
          </a:prstGeom>
          <a:noFill/>
        </p:spPr>
        <p:txBody>
          <a:bodyPr wrap="square" rtlCol="0">
            <a:spAutoFit/>
          </a:bodyPr>
          <a:lstStyle/>
          <a:p>
            <a:pPr algn="ctr"/>
            <a:r>
              <a:rPr lang="en-US" dirty="0" smtClean="0"/>
              <a:t>Inheritance</a:t>
            </a:r>
            <a:br>
              <a:rPr lang="en-US" dirty="0" smtClean="0"/>
            </a:br>
            <a:r>
              <a:rPr lang="en-US" dirty="0" smtClean="0"/>
              <a:t>(Genetics)</a:t>
            </a:r>
            <a:endParaRPr lang="en-US" dirty="0"/>
          </a:p>
        </p:txBody>
      </p:sp>
      <p:pic>
        <p:nvPicPr>
          <p:cNvPr id="16" name="Picture 15"/>
          <p:cNvPicPr>
            <a:picLocks noChangeAspect="1"/>
          </p:cNvPicPr>
          <p:nvPr/>
        </p:nvPicPr>
        <p:blipFill>
          <a:blip r:embed="rId2"/>
          <a:stretch>
            <a:fillRect/>
          </a:stretch>
        </p:blipFill>
        <p:spPr>
          <a:xfrm>
            <a:off x="2351584" y="1692166"/>
            <a:ext cx="8016213" cy="1649595"/>
          </a:xfrm>
          <a:prstGeom prst="rect">
            <a:avLst/>
          </a:prstGeom>
        </p:spPr>
      </p:pic>
      <p:cxnSp>
        <p:nvCxnSpPr>
          <p:cNvPr id="31" name="Straight Arrow Connector 30"/>
          <p:cNvCxnSpPr/>
          <p:nvPr/>
        </p:nvCxnSpPr>
        <p:spPr>
          <a:xfrm>
            <a:off x="2063552" y="2765696"/>
            <a:ext cx="384043" cy="0"/>
          </a:xfrm>
          <a:prstGeom prst="straightConnector1">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rotWithShape="1">
          <a:blip r:embed="rId3"/>
          <a:srcRect l="33308" t="25239" r="4324" b="6320"/>
          <a:stretch/>
        </p:blipFill>
        <p:spPr>
          <a:xfrm>
            <a:off x="2927648" y="4008088"/>
            <a:ext cx="3217333" cy="2286000"/>
          </a:xfrm>
          <a:prstGeom prst="ellipse">
            <a:avLst/>
          </a:prstGeom>
          <a:ln w="28575" cmpd="sng">
            <a:solidFill>
              <a:srgbClr val="1F497D"/>
            </a:solidFill>
          </a:ln>
        </p:spPr>
      </p:pic>
      <p:cxnSp>
        <p:nvCxnSpPr>
          <p:cNvPr id="33" name="Straight Arrow Connector 32"/>
          <p:cNvCxnSpPr/>
          <p:nvPr/>
        </p:nvCxnSpPr>
        <p:spPr>
          <a:xfrm flipV="1">
            <a:off x="5135893" y="3629792"/>
            <a:ext cx="288032" cy="360040"/>
          </a:xfrm>
          <a:prstGeom prst="straightConnector1">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clrChange>
              <a:clrFrom>
                <a:srgbClr val="F2F0F1"/>
              </a:clrFrom>
              <a:clrTo>
                <a:srgbClr val="F2F0F1">
                  <a:alpha val="0"/>
                </a:srgbClr>
              </a:clrTo>
            </a:clrChange>
          </a:blip>
          <a:stretch>
            <a:fillRect/>
          </a:stretch>
        </p:blipFill>
        <p:spPr>
          <a:xfrm rot="19785050">
            <a:off x="6473693" y="716358"/>
            <a:ext cx="1640012" cy="1171182"/>
          </a:xfrm>
          <a:prstGeom prst="rect">
            <a:avLst/>
          </a:prstGeom>
        </p:spPr>
      </p:pic>
      <p:sp>
        <p:nvSpPr>
          <p:cNvPr id="13" name="TextBox 12"/>
          <p:cNvSpPr txBox="1"/>
          <p:nvPr/>
        </p:nvSpPr>
        <p:spPr>
          <a:xfrm>
            <a:off x="5423926" y="893488"/>
            <a:ext cx="1146468" cy="369332"/>
          </a:xfrm>
          <a:prstGeom prst="rect">
            <a:avLst/>
          </a:prstGeom>
          <a:noFill/>
        </p:spPr>
        <p:txBody>
          <a:bodyPr wrap="none" rtlCol="0">
            <a:spAutoFit/>
          </a:bodyPr>
          <a:lstStyle/>
          <a:p>
            <a:r>
              <a:rPr lang="en-US" dirty="0" smtClean="0"/>
              <a:t>Phenotype</a:t>
            </a:r>
            <a:endParaRPr lang="en-US" dirty="0"/>
          </a:p>
        </p:txBody>
      </p:sp>
      <p:cxnSp>
        <p:nvCxnSpPr>
          <p:cNvPr id="38" name="Straight Connector 37"/>
          <p:cNvCxnSpPr/>
          <p:nvPr/>
        </p:nvCxnSpPr>
        <p:spPr>
          <a:xfrm flipV="1">
            <a:off x="5519936" y="1757585"/>
            <a:ext cx="1056117" cy="216025"/>
          </a:xfrm>
          <a:prstGeom prst="line">
            <a:avLst/>
          </a:prstGeom>
          <a:ln>
            <a:prstDash val="sysDash"/>
          </a:ln>
          <a:effectLst/>
        </p:spPr>
        <p:style>
          <a:lnRef idx="2">
            <a:schemeClr val="dk1"/>
          </a:lnRef>
          <a:fillRef idx="0">
            <a:schemeClr val="dk1"/>
          </a:fillRef>
          <a:effectRef idx="1">
            <a:schemeClr val="dk1"/>
          </a:effectRef>
          <a:fontRef idx="minor">
            <a:schemeClr val="tx1"/>
          </a:fontRef>
        </p:style>
      </p:cxnSp>
      <p:pic>
        <p:nvPicPr>
          <p:cNvPr id="42" name="Picture 41"/>
          <p:cNvPicPr>
            <a:picLocks noChangeAspect="1"/>
          </p:cNvPicPr>
          <p:nvPr/>
        </p:nvPicPr>
        <p:blipFill rotWithShape="1">
          <a:blip r:embed="rId5"/>
          <a:srcRect l="50417" t="41901" b="3481"/>
          <a:stretch/>
        </p:blipFill>
        <p:spPr>
          <a:xfrm>
            <a:off x="8400256" y="3989832"/>
            <a:ext cx="2592288" cy="1426848"/>
          </a:xfrm>
          <a:prstGeom prst="rect">
            <a:avLst/>
          </a:prstGeom>
          <a:ln w="28575" cmpd="sng">
            <a:solidFill>
              <a:srgbClr val="1F497D"/>
            </a:solidFill>
          </a:ln>
        </p:spPr>
      </p:pic>
      <p:cxnSp>
        <p:nvCxnSpPr>
          <p:cNvPr id="43" name="Straight Arrow Connector 42"/>
          <p:cNvCxnSpPr/>
          <p:nvPr/>
        </p:nvCxnSpPr>
        <p:spPr>
          <a:xfrm>
            <a:off x="7152117" y="2909712"/>
            <a:ext cx="1152128" cy="936104"/>
          </a:xfrm>
          <a:prstGeom prst="straightConnector1">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6288021" y="1829592"/>
            <a:ext cx="384043" cy="432048"/>
          </a:xfrm>
          <a:prstGeom prst="line">
            <a:avLst/>
          </a:prstGeom>
          <a:ln>
            <a:prstDash val="sysDash"/>
          </a:ln>
          <a:effectLst/>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8592278" y="5429992"/>
            <a:ext cx="2208245" cy="369332"/>
          </a:xfrm>
          <a:prstGeom prst="rect">
            <a:avLst/>
          </a:prstGeom>
          <a:noFill/>
        </p:spPr>
        <p:txBody>
          <a:bodyPr wrap="square" rtlCol="0">
            <a:spAutoFit/>
          </a:bodyPr>
          <a:lstStyle/>
          <a:p>
            <a:pPr algn="ctr"/>
            <a:r>
              <a:rPr lang="en-US" dirty="0" smtClean="0"/>
              <a:t>Adaptive value</a:t>
            </a:r>
            <a:endParaRPr lang="en-US" dirty="0"/>
          </a:p>
        </p:txBody>
      </p:sp>
    </p:spTree>
    <p:extLst>
      <p:ext uri="{BB962C8B-B14F-4D97-AF65-F5344CB8AC3E}">
        <p14:creationId xmlns:p14="http://schemas.microsoft.com/office/powerpoint/2010/main" val="4207631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Genome-Wide Association Studies for Bacterial Pathogens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What are GWAS?</a:t>
            </a:r>
          </a:p>
          <a:p>
            <a:pPr lvl="1"/>
            <a:r>
              <a:rPr lang="en-US" dirty="0" smtClean="0"/>
              <a:t>Cataloguing genetic variation and its origins</a:t>
            </a:r>
          </a:p>
          <a:p>
            <a:pPr lvl="1"/>
            <a:r>
              <a:rPr lang="en-US" dirty="0" smtClean="0"/>
              <a:t>Examples of genotype-phenotype relations</a:t>
            </a:r>
          </a:p>
          <a:p>
            <a:pPr lvl="1"/>
            <a:r>
              <a:rPr lang="en-US" dirty="0" smtClean="0"/>
              <a:t>GWAS explained</a:t>
            </a:r>
          </a:p>
          <a:p>
            <a:pPr lvl="1"/>
            <a:r>
              <a:rPr lang="en-US" dirty="0" smtClean="0"/>
              <a:t>The Manhattan plot</a:t>
            </a:r>
          </a:p>
          <a:p>
            <a:r>
              <a:rPr lang="en-US" dirty="0" smtClean="0"/>
              <a:t>Pitfalls for GWAS</a:t>
            </a:r>
          </a:p>
          <a:p>
            <a:pPr lvl="1"/>
            <a:r>
              <a:rPr lang="en-US" dirty="0" smtClean="0"/>
              <a:t>Confounding</a:t>
            </a:r>
          </a:p>
          <a:p>
            <a:pPr lvl="1"/>
            <a:r>
              <a:rPr lang="en-US" dirty="0" smtClean="0"/>
              <a:t>Population structure</a:t>
            </a:r>
          </a:p>
          <a:p>
            <a:pPr lvl="1"/>
            <a:r>
              <a:rPr lang="en-US" dirty="0" smtClean="0"/>
              <a:t>Artefactual associations</a:t>
            </a:r>
          </a:p>
          <a:p>
            <a:pPr lvl="1"/>
            <a:r>
              <a:rPr lang="en-US" dirty="0" smtClean="0"/>
              <a:t>False positives</a:t>
            </a:r>
          </a:p>
          <a:p>
            <a:pPr lvl="1"/>
            <a:r>
              <a:rPr lang="en-US" dirty="0" smtClean="0"/>
              <a:t>Lack of power</a:t>
            </a:r>
          </a:p>
          <a:p>
            <a:r>
              <a:rPr lang="en-US" dirty="0" smtClean="0"/>
              <a:t>Bacterial GWAS in practice</a:t>
            </a:r>
          </a:p>
          <a:p>
            <a:pPr lvl="1"/>
            <a:r>
              <a:rPr lang="en-US" dirty="0" smtClean="0"/>
              <a:t>Antibiotic resistance</a:t>
            </a:r>
          </a:p>
          <a:p>
            <a:pPr lvl="1"/>
            <a:r>
              <a:rPr lang="en-US" dirty="0" smtClean="0"/>
              <a:t>Other phenotypes: toxicity, host-specificity, virulence</a:t>
            </a:r>
          </a:p>
          <a:p>
            <a:r>
              <a:rPr lang="en-US" dirty="0" smtClean="0"/>
              <a:t>Bibliography</a:t>
            </a:r>
            <a:endParaRPr lang="en-US" dirty="0"/>
          </a:p>
        </p:txBody>
      </p:sp>
    </p:spTree>
    <p:extLst>
      <p:ext uri="{BB962C8B-B14F-4D97-AF65-F5344CB8AC3E}">
        <p14:creationId xmlns:p14="http://schemas.microsoft.com/office/powerpoint/2010/main" val="1736299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Cataloguing genetic variation and its origins</a:t>
            </a:r>
            <a:endParaRPr lang="en-US" dirty="0"/>
          </a:p>
        </p:txBody>
      </p:sp>
      <p:sp>
        <p:nvSpPr>
          <p:cNvPr id="3" name="Content Placeholder 2"/>
          <p:cNvSpPr>
            <a:spLocks noGrp="1"/>
          </p:cNvSpPr>
          <p:nvPr>
            <p:ph idx="1"/>
          </p:nvPr>
        </p:nvSpPr>
        <p:spPr/>
        <p:txBody>
          <a:bodyPr/>
          <a:lstStyle/>
          <a:p>
            <a:r>
              <a:rPr lang="en-US" dirty="0" smtClean="0"/>
              <a:t>What types of genetic variation do bacteria </a:t>
            </a:r>
            <a:r>
              <a:rPr lang="en-US" dirty="0" err="1" smtClean="0"/>
              <a:t>harbour</a:t>
            </a:r>
            <a:r>
              <a:rPr lang="en-US" dirty="0" smtClean="0"/>
              <a:t>?</a:t>
            </a:r>
          </a:p>
          <a:p>
            <a:endParaRPr lang="en-US" dirty="0"/>
          </a:p>
          <a:p>
            <a:endParaRPr lang="en-US" dirty="0" smtClean="0"/>
          </a:p>
          <a:p>
            <a:endParaRPr lang="en-US" dirty="0"/>
          </a:p>
          <a:p>
            <a:r>
              <a:rPr lang="en-US" dirty="0" smtClean="0"/>
              <a:t>Where does this variation come from?</a:t>
            </a:r>
            <a:endParaRPr lang="en-US" dirty="0"/>
          </a:p>
        </p:txBody>
      </p:sp>
    </p:spTree>
    <p:extLst>
      <p:ext uri="{BB962C8B-B14F-4D97-AF65-F5344CB8AC3E}">
        <p14:creationId xmlns:p14="http://schemas.microsoft.com/office/powerpoint/2010/main" val="41783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Genotype </a:t>
            </a:r>
            <a:r>
              <a:rPr lang="en-US" dirty="0" smtClean="0">
                <a:sym typeface="Wingdings"/>
              </a:rPr>
              <a:t> phenotype mechanisms</a:t>
            </a:r>
            <a:endParaRPr lang="en-US" dirty="0"/>
          </a:p>
        </p:txBody>
      </p:sp>
      <p:sp>
        <p:nvSpPr>
          <p:cNvPr id="3" name="Content Placeholder 2"/>
          <p:cNvSpPr>
            <a:spLocks noGrp="1"/>
          </p:cNvSpPr>
          <p:nvPr>
            <p:ph idx="1"/>
          </p:nvPr>
        </p:nvSpPr>
        <p:spPr/>
        <p:txBody>
          <a:bodyPr/>
          <a:lstStyle/>
          <a:p>
            <a:r>
              <a:rPr lang="en-US" dirty="0"/>
              <a:t>Examples of phenotypes that are</a:t>
            </a:r>
          </a:p>
          <a:p>
            <a:pPr lvl="1"/>
            <a:r>
              <a:rPr lang="en-US" dirty="0"/>
              <a:t>Continuous</a:t>
            </a:r>
          </a:p>
          <a:p>
            <a:pPr lvl="1"/>
            <a:endParaRPr lang="en-US" dirty="0"/>
          </a:p>
          <a:p>
            <a:pPr lvl="1"/>
            <a:r>
              <a:rPr lang="en-US" dirty="0"/>
              <a:t>Discrete (case/control classification)</a:t>
            </a:r>
          </a:p>
          <a:p>
            <a:endParaRPr lang="en-US" dirty="0" smtClean="0"/>
          </a:p>
          <a:p>
            <a:r>
              <a:rPr lang="en-US" dirty="0" smtClean="0"/>
              <a:t>Examples of resistance conferred by</a:t>
            </a:r>
          </a:p>
          <a:p>
            <a:pPr lvl="1"/>
            <a:r>
              <a:rPr lang="en-US" dirty="0" smtClean="0"/>
              <a:t>Point mutations</a:t>
            </a:r>
          </a:p>
          <a:p>
            <a:pPr lvl="1"/>
            <a:endParaRPr lang="en-US" dirty="0" smtClean="0"/>
          </a:p>
          <a:p>
            <a:pPr lvl="1"/>
            <a:r>
              <a:rPr lang="en-US" dirty="0" smtClean="0"/>
              <a:t>Gene presence/absence</a:t>
            </a:r>
          </a:p>
          <a:p>
            <a:pPr lvl="1"/>
            <a:endParaRPr lang="en-US" dirty="0"/>
          </a:p>
        </p:txBody>
      </p:sp>
    </p:spTree>
    <p:extLst>
      <p:ext uri="{BB962C8B-B14F-4D97-AF65-F5344CB8AC3E}">
        <p14:creationId xmlns:p14="http://schemas.microsoft.com/office/powerpoint/2010/main" val="24459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914918" y="391917"/>
            <a:ext cx="6362165" cy="6074166"/>
          </a:xfrm>
          <a:prstGeom prst="rect">
            <a:avLst/>
          </a:prstGeom>
        </p:spPr>
      </p:pic>
      <p:sp>
        <p:nvSpPr>
          <p:cNvPr id="6" name="TextBox 5"/>
          <p:cNvSpPr txBox="1"/>
          <p:nvPr/>
        </p:nvSpPr>
        <p:spPr>
          <a:xfrm>
            <a:off x="3705101" y="296883"/>
            <a:ext cx="1372492" cy="369332"/>
          </a:xfrm>
          <a:prstGeom prst="rect">
            <a:avLst/>
          </a:prstGeom>
          <a:noFill/>
        </p:spPr>
        <p:txBody>
          <a:bodyPr wrap="none" rtlCol="0">
            <a:spAutoFit/>
          </a:bodyPr>
          <a:lstStyle/>
          <a:p>
            <a:r>
              <a:rPr lang="en-US" i="1" dirty="0" smtClean="0"/>
              <a:t>Escherichia coli</a:t>
            </a:r>
            <a:endParaRPr lang="en-US" i="1" dirty="0"/>
          </a:p>
        </p:txBody>
      </p:sp>
      <p:sp>
        <p:nvSpPr>
          <p:cNvPr id="7" name="TextBox 6"/>
          <p:cNvSpPr txBox="1"/>
          <p:nvPr/>
        </p:nvSpPr>
        <p:spPr>
          <a:xfrm>
            <a:off x="6657828" y="302739"/>
            <a:ext cx="1876026" cy="369332"/>
          </a:xfrm>
          <a:prstGeom prst="rect">
            <a:avLst/>
          </a:prstGeom>
          <a:noFill/>
        </p:spPr>
        <p:txBody>
          <a:bodyPr wrap="none" rtlCol="0">
            <a:spAutoFit/>
          </a:bodyPr>
          <a:lstStyle/>
          <a:p>
            <a:r>
              <a:rPr lang="en-US" i="1" dirty="0" err="1" smtClean="0"/>
              <a:t>Klebsiella</a:t>
            </a:r>
            <a:r>
              <a:rPr lang="en-US" i="1" dirty="0" smtClean="0"/>
              <a:t> pneumoniae</a:t>
            </a:r>
            <a:endParaRPr lang="en-US" i="1" dirty="0"/>
          </a:p>
        </p:txBody>
      </p:sp>
      <p:sp>
        <p:nvSpPr>
          <p:cNvPr id="8" name="TextBox 7"/>
          <p:cNvSpPr txBox="1"/>
          <p:nvPr/>
        </p:nvSpPr>
        <p:spPr>
          <a:xfrm>
            <a:off x="3249284" y="3569430"/>
            <a:ext cx="2268313" cy="369332"/>
          </a:xfrm>
          <a:prstGeom prst="rect">
            <a:avLst/>
          </a:prstGeom>
          <a:noFill/>
        </p:spPr>
        <p:txBody>
          <a:bodyPr wrap="none" rtlCol="0">
            <a:spAutoFit/>
          </a:bodyPr>
          <a:lstStyle/>
          <a:p>
            <a:r>
              <a:rPr lang="en-US" i="1" dirty="0" smtClean="0"/>
              <a:t>Mycobacterium tuberculosis</a:t>
            </a:r>
            <a:endParaRPr lang="en-US" i="1" dirty="0"/>
          </a:p>
        </p:txBody>
      </p:sp>
      <p:sp>
        <p:nvSpPr>
          <p:cNvPr id="9" name="TextBox 8"/>
          <p:cNvSpPr txBox="1"/>
          <p:nvPr/>
        </p:nvSpPr>
        <p:spPr>
          <a:xfrm>
            <a:off x="6696056" y="3557066"/>
            <a:ext cx="1847878" cy="369332"/>
          </a:xfrm>
          <a:prstGeom prst="rect">
            <a:avLst/>
          </a:prstGeom>
          <a:noFill/>
        </p:spPr>
        <p:txBody>
          <a:bodyPr wrap="none" rtlCol="0">
            <a:spAutoFit/>
          </a:bodyPr>
          <a:lstStyle/>
          <a:p>
            <a:r>
              <a:rPr lang="en-US" i="1" dirty="0" smtClean="0"/>
              <a:t>Staphylococcus aureus</a:t>
            </a:r>
            <a:endParaRPr lang="en-US" i="1" dirty="0"/>
          </a:p>
        </p:txBody>
      </p:sp>
    </p:spTree>
    <p:extLst>
      <p:ext uri="{BB962C8B-B14F-4D97-AF65-F5344CB8AC3E}">
        <p14:creationId xmlns:p14="http://schemas.microsoft.com/office/powerpoint/2010/main" val="8018358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png"/></Relationships>
</file>

<file path=ppt/webextensions/webextension1.xml><?xml version="1.0" encoding="utf-8"?>
<we:webextension xmlns:we="http://schemas.microsoft.com/office/webextensions/webextension/2010/11" id="{5AD97563-060F-4E45-89E0-D7C1CC8D96BE}">
  <we:reference id="wa104221182" version="1.2.0.2" store="en-GB" storeType="OMEX"/>
  <we:alternateReferences>
    <we:reference id="WA104221182" version="1.2.0.2" store="WA104221182" storeType="OMEX"/>
  </we:alternateReferences>
  <we:properties>
    <we:property name="vid" value="&quot;https://youtu.be/6dkaeg6_oiM&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952</TotalTime>
  <Words>2273</Words>
  <Application>Microsoft Macintosh PowerPoint</Application>
  <PresentationFormat>Widescreen</PresentationFormat>
  <Paragraphs>423</Paragraphs>
  <Slides>38</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 Narrow</vt:lpstr>
      <vt:lpstr>Calibri</vt:lpstr>
      <vt:lpstr>Calibri Light</vt:lpstr>
      <vt:lpstr>Garamond</vt:lpstr>
      <vt:lpstr>Wingdings</vt:lpstr>
      <vt:lpstr>Arial</vt:lpstr>
      <vt:lpstr>Savon</vt:lpstr>
      <vt:lpstr>Office Theme</vt:lpstr>
      <vt:lpstr>Genome-Wide association studies for bacterial pathogens</vt:lpstr>
      <vt:lpstr>Modernising Medical Microbiology</vt:lpstr>
      <vt:lpstr>Modernising Medical Microbiology</vt:lpstr>
      <vt:lpstr>Explaining Phenotypic Diversity</vt:lpstr>
      <vt:lpstr>PowerPoint Presentation</vt:lpstr>
      <vt:lpstr>Genome-Wide Association Studies for Bacterial Pathogens</vt:lpstr>
      <vt:lpstr>Cataloguing genetic variation and its origins</vt:lpstr>
      <vt:lpstr>Genotype  phenotype 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Pitfalls for observational studies</vt:lpstr>
      <vt:lpstr>Pitfalls for observational studies</vt:lpstr>
      <vt:lpstr>PowerPoint Presentation</vt:lpstr>
      <vt:lpstr>Pitfalls for observational studies</vt:lpstr>
      <vt:lpstr>Pitfalls for observational studies</vt:lpstr>
      <vt:lpstr>Pitfalls for observational studies</vt:lpstr>
      <vt:lpstr>Artefactual associations caused by confounding with population structure</vt:lpstr>
      <vt:lpstr>PowerPoint Presentation</vt:lpstr>
      <vt:lpstr>Control of population structure</vt:lpstr>
      <vt:lpstr>PowerPoint Presentation</vt:lpstr>
      <vt:lpstr>PowerPoint Presentation</vt:lpstr>
      <vt:lpstr>PowerPoint Presentation</vt:lpstr>
      <vt:lpstr>Sensitivity vs specificity</vt:lpstr>
      <vt:lpstr>Bacterial GWAS in practice</vt:lpstr>
      <vt:lpstr>PowerPoint Presentation</vt:lpstr>
      <vt:lpstr>GWAS for toxicity</vt:lpstr>
      <vt:lpstr>GWAS for host association</vt:lpstr>
      <vt:lpstr>Using GWAS results for predicting resistance</vt:lpstr>
      <vt:lpstr>summary</vt:lpstr>
      <vt:lpstr>Genome-wide association studies for bacterial pathogens</vt:lpstr>
      <vt:lpstr>PowerPoint Presentation</vt:lpstr>
      <vt:lpstr>Pitfalls for observational studies</vt:lpstr>
      <vt:lpstr>The Challenge of Bacterial Linkage Structure</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Genome-Wide association studies for bact</dc:title>
  <dc:creator>Daniel Wilson</dc:creator>
  <cp:lastModifiedBy>Daniel Wilson</cp:lastModifiedBy>
  <cp:revision>45</cp:revision>
  <dcterms:created xsi:type="dcterms:W3CDTF">2016-10-06T17:37:38Z</dcterms:created>
  <dcterms:modified xsi:type="dcterms:W3CDTF">2016-10-17T12:11:27Z</dcterms:modified>
</cp:coreProperties>
</file>