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1"/>
  </p:sldMasterIdLst>
  <p:notesMasterIdLst>
    <p:notesMasterId r:id="rId53"/>
  </p:notesMasterIdLst>
  <p:sldIdLst>
    <p:sldId id="256" r:id="rId2"/>
    <p:sldId id="257" r:id="rId3"/>
    <p:sldId id="258" r:id="rId4"/>
    <p:sldId id="274" r:id="rId5"/>
    <p:sldId id="271" r:id="rId6"/>
    <p:sldId id="272" r:id="rId7"/>
    <p:sldId id="260" r:id="rId8"/>
    <p:sldId id="264" r:id="rId9"/>
    <p:sldId id="318" r:id="rId10"/>
    <p:sldId id="273" r:id="rId11"/>
    <p:sldId id="276" r:id="rId12"/>
    <p:sldId id="278" r:id="rId13"/>
    <p:sldId id="283" r:id="rId14"/>
    <p:sldId id="277" r:id="rId15"/>
    <p:sldId id="279" r:id="rId16"/>
    <p:sldId id="323" r:id="rId17"/>
    <p:sldId id="324" r:id="rId18"/>
    <p:sldId id="280" r:id="rId19"/>
    <p:sldId id="317" r:id="rId20"/>
    <p:sldId id="281" r:id="rId21"/>
    <p:sldId id="319" r:id="rId22"/>
    <p:sldId id="282" r:id="rId23"/>
    <p:sldId id="320" r:id="rId24"/>
    <p:sldId id="321"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25" r:id="rId43"/>
    <p:sldId id="326" r:id="rId44"/>
    <p:sldId id="327" r:id="rId45"/>
    <p:sldId id="322" r:id="rId46"/>
    <p:sldId id="261" r:id="rId47"/>
    <p:sldId id="262" r:id="rId48"/>
    <p:sldId id="265" r:id="rId49"/>
    <p:sldId id="268" r:id="rId50"/>
    <p:sldId id="269" r:id="rId51"/>
    <p:sldId id="27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51"/>
    <p:restoredTop sz="75549"/>
  </p:normalViewPr>
  <p:slideViewPr>
    <p:cSldViewPr snapToGrid="0" snapToObjects="1">
      <p:cViewPr>
        <p:scale>
          <a:sx n="110" d="100"/>
          <a:sy n="110" d="100"/>
        </p:scale>
        <p:origin x="224" y="448"/>
      </p:cViewPr>
      <p:guideLst>
        <p:guide orient="horz" pos="2160"/>
        <p:guide pos="3840"/>
      </p:guideLst>
    </p:cSldViewPr>
  </p:slideViewPr>
  <p:outlineViewPr>
    <p:cViewPr>
      <p:scale>
        <a:sx n="33" d="100"/>
        <a:sy n="33" d="100"/>
      </p:scale>
      <p:origin x="0" y="-187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68EA7-EFBE-F045-828F-3079FFD707A6}" type="datetimeFigureOut">
              <a:rPr lang="en-US" smtClean="0"/>
              <a:t>10/17/16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6768-AC53-F34C-B94B-0B6974B9079E}" type="slidenum">
              <a:rPr lang="en-US" smtClean="0"/>
              <a:t>‹#›</a:t>
            </a:fld>
            <a:endParaRPr lang="en-US"/>
          </a:p>
        </p:txBody>
      </p:sp>
    </p:spTree>
    <p:extLst>
      <p:ext uri="{BB962C8B-B14F-4D97-AF65-F5344CB8AC3E}">
        <p14:creationId xmlns:p14="http://schemas.microsoft.com/office/powerpoint/2010/main" val="74995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Introduced: infection with multiple genotypes, multiple infection, HGT from other colonizing species. De novo: mutations (of all types)</a:t>
            </a:r>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5</a:t>
            </a:fld>
            <a:endParaRPr lang="en-US"/>
          </a:p>
        </p:txBody>
      </p:sp>
    </p:spTree>
    <p:extLst>
      <p:ext uri="{BB962C8B-B14F-4D97-AF65-F5344CB8AC3E}">
        <p14:creationId xmlns:p14="http://schemas.microsoft.com/office/powerpoint/2010/main" val="180411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naturally evolved resistance mutations seem to be pleiotropic, leading to multifaceted changes in bacterial </a:t>
            </a:r>
            <a:r>
              <a:rPr lang="en-US" sz="1200" kern="1200" dirty="0" err="1" smtClean="0">
                <a:solidFill>
                  <a:schemeClr val="tx1"/>
                </a:solidFill>
                <a:effectLst/>
                <a:latin typeface="+mn-lt"/>
                <a:ea typeface="+mn-ea"/>
                <a:cs typeface="+mn-cs"/>
              </a:rPr>
              <a:t>phe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notype</a:t>
            </a:r>
            <a:r>
              <a:rPr lang="en-US" sz="1200" kern="1200" dirty="0" smtClean="0">
                <a:solidFill>
                  <a:schemeClr val="tx1"/>
                </a:solidFill>
                <a:effectLst/>
                <a:latin typeface="+mn-lt"/>
                <a:ea typeface="+mn-ea"/>
                <a:cs typeface="+mn-cs"/>
              </a:rPr>
              <a:t>, including resistance to drugs to which the </a:t>
            </a:r>
            <a:r>
              <a:rPr lang="en-US" sz="1200" kern="1200" dirty="0" err="1" smtClean="0">
                <a:solidFill>
                  <a:schemeClr val="tx1"/>
                </a:solidFill>
                <a:effectLst/>
                <a:latin typeface="+mn-lt"/>
                <a:ea typeface="+mn-ea"/>
                <a:cs typeface="+mn-cs"/>
              </a:rPr>
              <a:t>popula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has not been exposed81,84,85. In five patients, </a:t>
            </a:r>
            <a:r>
              <a:rPr lang="en-US" sz="1200" i="1" kern="1200" dirty="0" smtClean="0">
                <a:solidFill>
                  <a:schemeClr val="tx1"/>
                </a:solidFill>
                <a:effectLst/>
                <a:latin typeface="+mn-lt"/>
                <a:ea typeface="+mn-ea"/>
                <a:cs typeface="+mn-cs"/>
              </a:rPr>
              <a:t>S. aureus </a:t>
            </a:r>
            <a:r>
              <a:rPr lang="en-US" sz="1200" kern="1200" dirty="0" smtClean="0">
                <a:solidFill>
                  <a:schemeClr val="tx1"/>
                </a:solidFill>
                <a:effectLst/>
                <a:latin typeface="+mn-lt"/>
                <a:ea typeface="+mn-ea"/>
                <a:cs typeface="+mn-cs"/>
              </a:rPr>
              <a:t>with reduced vancomycin susceptibility evolved from initially susceptible strains following fewer than 6 weeks of treatment with vancomycin. Non-synonymous </a:t>
            </a:r>
            <a:r>
              <a:rPr lang="en-US" sz="1200" kern="1200" dirty="0" err="1" smtClean="0">
                <a:solidFill>
                  <a:schemeClr val="tx1"/>
                </a:solidFill>
                <a:effectLst/>
                <a:latin typeface="+mn-lt"/>
                <a:ea typeface="+mn-ea"/>
                <a:cs typeface="+mn-cs"/>
              </a:rPr>
              <a:t>muta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tions</a:t>
            </a:r>
            <a:r>
              <a:rPr lang="en-US" sz="1200" kern="1200" dirty="0" smtClean="0">
                <a:solidFill>
                  <a:schemeClr val="tx1"/>
                </a:solidFill>
                <a:effectLst/>
                <a:latin typeface="+mn-lt"/>
                <a:ea typeface="+mn-ea"/>
                <a:cs typeface="+mn-cs"/>
              </a:rPr>
              <a:t> in the </a:t>
            </a:r>
            <a:r>
              <a:rPr lang="en-US" sz="1200" kern="1200" dirty="0" err="1" smtClean="0">
                <a:solidFill>
                  <a:schemeClr val="tx1"/>
                </a:solidFill>
                <a:effectLst/>
                <a:latin typeface="+mn-lt"/>
                <a:ea typeface="+mn-ea"/>
                <a:cs typeface="+mn-cs"/>
              </a:rPr>
              <a:t>WalKR</a:t>
            </a:r>
            <a:r>
              <a:rPr lang="en-US" sz="1200" kern="1200" dirty="0" smtClean="0">
                <a:solidFill>
                  <a:schemeClr val="tx1"/>
                </a:solidFill>
                <a:effectLst/>
                <a:latin typeface="+mn-lt"/>
                <a:ea typeface="+mn-ea"/>
                <a:cs typeface="+mn-cs"/>
              </a:rPr>
              <a:t> two-component regulator84, which has a central role in controlling cell wall metabolism86, were found in four of these patients, and in six of eight unrelated bacterial isolates with reduced vancomycin susceptibility. The majority of isolates with reduced vancomycin </a:t>
            </a:r>
            <a:r>
              <a:rPr lang="en-US" sz="1200" kern="1200" dirty="0" err="1" smtClean="0">
                <a:solidFill>
                  <a:schemeClr val="tx1"/>
                </a:solidFill>
                <a:effectLst/>
                <a:latin typeface="+mn-lt"/>
                <a:ea typeface="+mn-ea"/>
                <a:cs typeface="+mn-cs"/>
              </a:rPr>
              <a:t>suscep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tibility</a:t>
            </a:r>
            <a:r>
              <a:rPr lang="en-US" sz="1200" kern="1200" dirty="0" smtClean="0">
                <a:solidFill>
                  <a:schemeClr val="tx1"/>
                </a:solidFill>
                <a:effectLst/>
                <a:latin typeface="+mn-lt"/>
                <a:ea typeface="+mn-ea"/>
                <a:cs typeface="+mn-cs"/>
              </a:rPr>
              <a:t> also demonstrated reduced </a:t>
            </a:r>
            <a:r>
              <a:rPr lang="en-US" sz="1200" kern="1200" dirty="0" err="1" smtClean="0">
                <a:solidFill>
                  <a:schemeClr val="tx1"/>
                </a:solidFill>
                <a:effectLst/>
                <a:latin typeface="+mn-lt"/>
                <a:ea typeface="+mn-ea"/>
                <a:cs typeface="+mn-cs"/>
              </a:rPr>
              <a:t>daptomycin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suscepti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bility</a:t>
            </a:r>
            <a:r>
              <a:rPr lang="en-US" sz="1200" kern="1200" dirty="0" smtClean="0">
                <a:solidFill>
                  <a:schemeClr val="tx1"/>
                </a:solidFill>
                <a:effectLst/>
                <a:latin typeface="+mn-lt"/>
                <a:ea typeface="+mn-ea"/>
                <a:cs typeface="+mn-cs"/>
              </a:rPr>
              <a:t>, despite not being exposed to this antibiotic84. Allelic exchange experiments showed that mutations in </a:t>
            </a:r>
            <a:r>
              <a:rPr lang="en-US" sz="1200" i="1" kern="1200" dirty="0" err="1" smtClean="0">
                <a:solidFill>
                  <a:schemeClr val="tx1"/>
                </a:solidFill>
                <a:effectLst/>
                <a:latin typeface="+mn-lt"/>
                <a:ea typeface="+mn-ea"/>
                <a:cs typeface="+mn-cs"/>
              </a:rPr>
              <a:t>walKR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led to morphological and transcriptional </a:t>
            </a:r>
            <a:r>
              <a:rPr lang="en-US" sz="1200" kern="1200" dirty="0" err="1" smtClean="0">
                <a:solidFill>
                  <a:schemeClr val="tx1"/>
                </a:solidFill>
                <a:effectLst/>
                <a:latin typeface="+mn-lt"/>
                <a:ea typeface="+mn-ea"/>
                <a:cs typeface="+mn-cs"/>
              </a:rPr>
              <a:t>remodelling</a:t>
            </a:r>
            <a:r>
              <a:rPr lang="en-US" sz="1200" kern="1200" dirty="0" smtClean="0">
                <a:solidFill>
                  <a:schemeClr val="tx1"/>
                </a:solidFill>
                <a:effectLst/>
                <a:latin typeface="+mn-lt"/>
                <a:ea typeface="+mn-ea"/>
                <a:cs typeface="+mn-cs"/>
              </a:rPr>
              <a:t>, including reduced autolytic activity, increased cell wall thickness, reduced biofilm formation and attenuated </a:t>
            </a:r>
            <a:r>
              <a:rPr lang="en-US" sz="1200" kern="1200" dirty="0" err="1" smtClean="0">
                <a:solidFill>
                  <a:schemeClr val="tx1"/>
                </a:solidFill>
                <a:effectLst/>
                <a:latin typeface="+mn-lt"/>
                <a:ea typeface="+mn-ea"/>
                <a:cs typeface="+mn-cs"/>
              </a:rPr>
              <a:t>vir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ulence</a:t>
            </a:r>
            <a:r>
              <a:rPr lang="en-US" sz="1200" kern="1200" dirty="0" smtClean="0">
                <a:solidFill>
                  <a:schemeClr val="tx1"/>
                </a:solidFill>
                <a:effectLst/>
                <a:latin typeface="+mn-lt"/>
                <a:ea typeface="+mn-ea"/>
                <a:cs typeface="+mn-cs"/>
              </a:rPr>
              <a:t> in a wax moth model of infection84. This incidental pre-adaptation to other antibiotics, a phenomenon known as cross-resistance, presents a particular cause for concern by further limiting treatment options.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18</a:t>
            </a:fld>
            <a:endParaRPr lang="en-US"/>
          </a:p>
        </p:txBody>
      </p:sp>
    </p:spTree>
    <p:extLst>
      <p:ext uri="{BB962C8B-B14F-4D97-AF65-F5344CB8AC3E}">
        <p14:creationId xmlns:p14="http://schemas.microsoft.com/office/powerpoint/2010/main" val="28187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ability to study the evolution of antibiotic resistance in extensive detail using WGS has enabled the discovery of novel mutations and resistance mechanisms that may help predict treatment failure and aid in the development of new drugs87–93. These </a:t>
            </a:r>
            <a:r>
              <a:rPr lang="en-US" sz="1200" i="1" kern="1200" dirty="0" smtClean="0">
                <a:solidFill>
                  <a:schemeClr val="tx1"/>
                </a:solidFill>
                <a:effectLst/>
                <a:latin typeface="+mn-lt"/>
                <a:ea typeface="+mn-ea"/>
                <a:cs typeface="+mn-cs"/>
              </a:rPr>
              <a:t>in vivo </a:t>
            </a:r>
            <a:r>
              <a:rPr lang="en-US" sz="1200" kern="1200" dirty="0" smtClean="0">
                <a:solidFill>
                  <a:schemeClr val="tx1"/>
                </a:solidFill>
                <a:effectLst/>
                <a:latin typeface="+mn-lt"/>
                <a:ea typeface="+mn-ea"/>
                <a:cs typeface="+mn-cs"/>
              </a:rPr>
              <a:t>surveys of within-host evolution present a complementary approach to </a:t>
            </a:r>
            <a:r>
              <a:rPr lang="en-US" sz="1200" kern="1200" dirty="0" err="1" smtClean="0">
                <a:solidFill>
                  <a:schemeClr val="tx1"/>
                </a:solidFill>
                <a:effectLst/>
                <a:latin typeface="+mn-lt"/>
                <a:ea typeface="+mn-ea"/>
                <a:cs typeface="+mn-cs"/>
              </a:rPr>
              <a:t>experi</a:t>
            </a:r>
            <a:r>
              <a:rPr lang="en-US" sz="1200" kern="1200" dirty="0" smtClean="0">
                <a:solidFill>
                  <a:schemeClr val="tx1"/>
                </a:solidFill>
                <a:effectLst/>
                <a:latin typeface="+mn-lt"/>
                <a:ea typeface="+mn-ea"/>
                <a:cs typeface="+mn-cs"/>
              </a:rPr>
              <a:t>- mental studies. Although it is not possible for all variables to be controlled, observing natural evolution in within- host populations has the advantage of incorporating com- </a:t>
            </a:r>
            <a:r>
              <a:rPr lang="en-US" sz="1200" kern="1200" dirty="0" err="1" smtClean="0">
                <a:solidFill>
                  <a:schemeClr val="tx1"/>
                </a:solidFill>
                <a:effectLst/>
                <a:latin typeface="+mn-lt"/>
                <a:ea typeface="+mn-ea"/>
                <a:cs typeface="+mn-cs"/>
              </a:rPr>
              <a:t>plexities</a:t>
            </a:r>
            <a:r>
              <a:rPr lang="en-US" sz="1200" kern="1200" dirty="0" smtClean="0">
                <a:solidFill>
                  <a:schemeClr val="tx1"/>
                </a:solidFill>
                <a:effectLst/>
                <a:latin typeface="+mn-lt"/>
                <a:ea typeface="+mn-ea"/>
                <a:cs typeface="+mn-cs"/>
              </a:rPr>
              <a:t> such as strain differences, the host environment and realistic fitness trade-offs, which has highlighted the formidable adaptive potential of bacterial pathogens. </a:t>
            </a:r>
            <a:endParaRPr lang="en-US" dirty="0" smtClean="0"/>
          </a:p>
          <a:p>
            <a:r>
              <a:rPr lang="en-US" sz="1200" kern="1200" dirty="0" smtClean="0">
                <a:solidFill>
                  <a:schemeClr val="tx1"/>
                </a:solidFill>
                <a:effectLst/>
                <a:latin typeface="+mn-lt"/>
                <a:ea typeface="+mn-ea"/>
                <a:cs typeface="+mn-cs"/>
              </a:rPr>
              <a:t>Certain genes have been identified as common sites of adaptive evolution in response to antibiotic treatment, with independently arising mutations often hitting differ- </a:t>
            </a:r>
            <a:r>
              <a:rPr lang="en-US" sz="1200" kern="1200" dirty="0" err="1" smtClean="0">
                <a:solidFill>
                  <a:schemeClr val="tx1"/>
                </a:solidFill>
                <a:effectLst/>
                <a:latin typeface="+mn-lt"/>
                <a:ea typeface="+mn-ea"/>
                <a:cs typeface="+mn-cs"/>
              </a:rPr>
              <a:t>ent</a:t>
            </a:r>
            <a:r>
              <a:rPr lang="en-US" sz="1200" kern="1200" dirty="0" smtClean="0">
                <a:solidFill>
                  <a:schemeClr val="tx1"/>
                </a:solidFill>
                <a:effectLst/>
                <a:latin typeface="+mn-lt"/>
                <a:ea typeface="+mn-ea"/>
                <a:cs typeface="+mn-cs"/>
              </a:rPr>
              <a:t> sites in the same gene. Common targets of selection include </a:t>
            </a:r>
            <a:r>
              <a:rPr lang="en-US" sz="1200" i="1" kern="1200" dirty="0" err="1" smtClean="0">
                <a:solidFill>
                  <a:schemeClr val="tx1"/>
                </a:solidFill>
                <a:effectLst/>
                <a:latin typeface="+mn-lt"/>
                <a:ea typeface="+mn-ea"/>
                <a:cs typeface="+mn-cs"/>
              </a:rPr>
              <a:t>rpoB</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response to treatment with rifampicin (which inhibits RNA polymerase) in several species85,94–96, DNA gyrase subunit A (</a:t>
            </a:r>
            <a:r>
              <a:rPr lang="en-US" sz="1200" i="1" kern="1200" dirty="0" err="1" smtClean="0">
                <a:solidFill>
                  <a:schemeClr val="tx1"/>
                </a:solidFill>
                <a:effectLst/>
                <a:latin typeface="+mn-lt"/>
                <a:ea typeface="+mn-ea"/>
                <a:cs typeface="+mn-cs"/>
              </a:rPr>
              <a:t>gyrA</a:t>
            </a:r>
            <a:r>
              <a:rPr lang="en-US" sz="1200" kern="1200" dirty="0" smtClean="0">
                <a:solidFill>
                  <a:schemeClr val="tx1"/>
                </a:solidFill>
                <a:effectLst/>
                <a:latin typeface="+mn-lt"/>
                <a:ea typeface="+mn-ea"/>
                <a:cs typeface="+mn-cs"/>
              </a:rPr>
              <a:t>)38,96–99 and DNA topo- isomerase IV (</a:t>
            </a:r>
            <a:r>
              <a:rPr lang="en-US" sz="1200" i="1" kern="1200" dirty="0" err="1" smtClean="0">
                <a:solidFill>
                  <a:schemeClr val="tx1"/>
                </a:solidFill>
                <a:effectLst/>
                <a:latin typeface="+mn-lt"/>
                <a:ea typeface="+mn-ea"/>
                <a:cs typeface="+mn-cs"/>
              </a:rPr>
              <a:t>grlA</a:t>
            </a:r>
            <a:r>
              <a:rPr lang="en-US" sz="1200" kern="1200" dirty="0" smtClean="0">
                <a:solidFill>
                  <a:schemeClr val="tx1"/>
                </a:solidFill>
                <a:effectLst/>
                <a:latin typeface="+mn-lt"/>
                <a:ea typeface="+mn-ea"/>
                <a:cs typeface="+mn-cs"/>
              </a:rPr>
              <a:t>; also known as </a:t>
            </a:r>
            <a:r>
              <a:rPr lang="en-US" sz="1200" i="1" kern="1200" dirty="0" err="1" smtClean="0">
                <a:solidFill>
                  <a:schemeClr val="tx1"/>
                </a:solidFill>
                <a:effectLst/>
                <a:latin typeface="+mn-lt"/>
                <a:ea typeface="+mn-ea"/>
                <a:cs typeface="+mn-cs"/>
              </a:rPr>
              <a:t>parC</a:t>
            </a:r>
            <a:r>
              <a:rPr lang="en-US" sz="1200" kern="1200" dirty="0" smtClean="0">
                <a:solidFill>
                  <a:schemeClr val="tx1"/>
                </a:solidFill>
                <a:effectLst/>
                <a:latin typeface="+mn-lt"/>
                <a:ea typeface="+mn-ea"/>
                <a:cs typeface="+mn-cs"/>
              </a:rPr>
              <a:t>)100 in response to fluoroquinolones (which target topoisomerases) in </a:t>
            </a:r>
            <a:r>
              <a:rPr lang="en-US" sz="1200" kern="1200" dirty="0" err="1" smtClean="0">
                <a:solidFill>
                  <a:schemeClr val="tx1"/>
                </a:solidFill>
                <a:effectLst/>
                <a:latin typeface="+mn-lt"/>
                <a:ea typeface="+mn-ea"/>
                <a:cs typeface="+mn-cs"/>
              </a:rPr>
              <a:t>vari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ous</a:t>
            </a:r>
            <a:r>
              <a:rPr lang="en-US" sz="1200" kern="1200" dirty="0" smtClean="0">
                <a:solidFill>
                  <a:schemeClr val="tx1"/>
                </a:solidFill>
                <a:effectLst/>
                <a:latin typeface="+mn-lt"/>
                <a:ea typeface="+mn-ea"/>
                <a:cs typeface="+mn-cs"/>
              </a:rPr>
              <a:t> species, and the cell wall metabolism genes </a:t>
            </a:r>
            <a:r>
              <a:rPr lang="en-US" sz="1200" i="1" kern="1200" dirty="0" err="1" smtClean="0">
                <a:solidFill>
                  <a:schemeClr val="tx1"/>
                </a:solidFill>
                <a:effectLst/>
                <a:latin typeface="+mn-lt"/>
                <a:ea typeface="+mn-ea"/>
                <a:cs typeface="+mn-cs"/>
              </a:rPr>
              <a:t>walKR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i="1" kern="1200" dirty="0" err="1" smtClean="0">
                <a:solidFill>
                  <a:schemeClr val="tx1"/>
                </a:solidFill>
                <a:effectLst/>
                <a:latin typeface="+mn-lt"/>
                <a:ea typeface="+mn-ea"/>
                <a:cs typeface="+mn-cs"/>
              </a:rPr>
              <a:t>vraRS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response to treatment with vancomycin (which inhibits cell wall synthesis) in </a:t>
            </a:r>
            <a:r>
              <a:rPr lang="en-US" sz="1200" i="1" kern="1200" dirty="0" smtClean="0">
                <a:solidFill>
                  <a:schemeClr val="tx1"/>
                </a:solidFill>
                <a:effectLst/>
                <a:latin typeface="+mn-lt"/>
                <a:ea typeface="+mn-ea"/>
                <a:cs typeface="+mn-cs"/>
              </a:rPr>
              <a:t>S. aureus</a:t>
            </a:r>
            <a:r>
              <a:rPr lang="en-US" sz="1200" kern="1200" dirty="0" smtClean="0">
                <a:solidFill>
                  <a:schemeClr val="tx1"/>
                </a:solidFill>
                <a:effectLst/>
                <a:latin typeface="+mn-lt"/>
                <a:ea typeface="+mn-ea"/>
                <a:cs typeface="+mn-cs"/>
              </a:rPr>
              <a:t>81,84,101. </a:t>
            </a:r>
            <a:endParaRPr lang="en-US" dirty="0" smtClean="0"/>
          </a:p>
          <a:p>
            <a:r>
              <a:rPr lang="en-US" sz="1200" kern="1200" dirty="0" smtClean="0">
                <a:solidFill>
                  <a:schemeClr val="tx1"/>
                </a:solidFill>
                <a:effectLst/>
                <a:latin typeface="+mn-lt"/>
                <a:ea typeface="+mn-ea"/>
                <a:cs typeface="+mn-cs"/>
              </a:rPr>
              <a:t>Reports of convergent evolution in independent patients who were exposed to the same drugs provide the strongest evidence for adaptation. A study investigated the </a:t>
            </a:r>
            <a:r>
              <a:rPr lang="en-US" sz="1200" kern="1200" dirty="0" err="1" smtClean="0">
                <a:solidFill>
                  <a:schemeClr val="tx1"/>
                </a:solidFill>
                <a:effectLst/>
                <a:latin typeface="+mn-lt"/>
                <a:ea typeface="+mn-ea"/>
                <a:cs typeface="+mn-cs"/>
              </a:rPr>
              <a:t>evolu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of resistance to a wide range of drugs in 123 strains of </a:t>
            </a:r>
            <a:r>
              <a:rPr lang="en-US" sz="1200" i="1" kern="1200" dirty="0" smtClean="0">
                <a:solidFill>
                  <a:schemeClr val="tx1"/>
                </a:solidFill>
                <a:effectLst/>
                <a:latin typeface="+mn-lt"/>
                <a:ea typeface="+mn-ea"/>
                <a:cs typeface="+mn-cs"/>
              </a:rPr>
              <a:t>M. tuberculosis </a:t>
            </a:r>
            <a:r>
              <a:rPr lang="en-US" sz="1200" kern="1200" dirty="0" smtClean="0">
                <a:solidFill>
                  <a:schemeClr val="tx1"/>
                </a:solidFill>
                <a:effectLst/>
                <a:latin typeface="+mn-lt"/>
                <a:ea typeface="+mn-ea"/>
                <a:cs typeface="+mn-cs"/>
              </a:rPr>
              <a:t>representing transmission clusters and epidemiologically unrelated cases. Resistance evolved independently up to 20 times to the first line drugs </a:t>
            </a:r>
            <a:r>
              <a:rPr lang="en-US" sz="1200" kern="1200" dirty="0" err="1" smtClean="0">
                <a:solidFill>
                  <a:schemeClr val="tx1"/>
                </a:solidFill>
                <a:effectLst/>
                <a:latin typeface="+mn-lt"/>
                <a:ea typeface="+mn-ea"/>
                <a:cs typeface="+mn-cs"/>
              </a:rPr>
              <a:t>isoni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azid</a:t>
            </a:r>
            <a:r>
              <a:rPr lang="en-US" sz="1200" kern="1200" dirty="0" smtClean="0">
                <a:solidFill>
                  <a:schemeClr val="tx1"/>
                </a:solidFill>
                <a:effectLst/>
                <a:latin typeface="+mn-lt"/>
                <a:ea typeface="+mn-ea"/>
                <a:cs typeface="+mn-cs"/>
              </a:rPr>
              <a:t>, pyrazinamide, ethambutol and rifampicin through substitutions in </a:t>
            </a:r>
            <a:r>
              <a:rPr lang="en-US" sz="1200" i="1" kern="1200" dirty="0" err="1" smtClean="0">
                <a:solidFill>
                  <a:schemeClr val="tx1"/>
                </a:solidFill>
                <a:effectLst/>
                <a:latin typeface="+mn-lt"/>
                <a:ea typeface="+mn-ea"/>
                <a:cs typeface="+mn-cs"/>
              </a:rPr>
              <a:t>katG</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NADH-dependent </a:t>
            </a:r>
            <a:r>
              <a:rPr lang="en-US" sz="1200" kern="1200" dirty="0" err="1" smtClean="0">
                <a:solidFill>
                  <a:schemeClr val="tx1"/>
                </a:solidFill>
                <a:effectLst/>
                <a:latin typeface="+mn-lt"/>
                <a:ea typeface="+mn-ea"/>
                <a:cs typeface="+mn-cs"/>
              </a:rPr>
              <a:t>enoyl</a:t>
            </a:r>
            <a:r>
              <a:rPr lang="en-US" sz="1200" kern="1200" dirty="0" smtClean="0">
                <a:solidFill>
                  <a:schemeClr val="tx1"/>
                </a:solidFill>
                <a:effectLst/>
                <a:latin typeface="+mn-lt"/>
                <a:ea typeface="+mn-ea"/>
                <a:cs typeface="+mn-cs"/>
              </a:rPr>
              <a:t>-acyl carrier protein reductase </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inhA</a:t>
            </a:r>
            <a:r>
              <a:rPr lang="en-US" sz="1200" kern="1200" dirty="0" smtClean="0">
                <a:solidFill>
                  <a:schemeClr val="tx1"/>
                </a:solidFill>
                <a:effectLst/>
                <a:latin typeface="+mn-lt"/>
                <a:ea typeface="+mn-ea"/>
                <a:cs typeface="+mn-cs"/>
              </a:rPr>
              <a:t>; conferring resistance to isoniazid), </a:t>
            </a:r>
            <a:r>
              <a:rPr lang="en-US" sz="1200" i="1" kern="1200" dirty="0" err="1" smtClean="0">
                <a:solidFill>
                  <a:schemeClr val="tx1"/>
                </a:solidFill>
                <a:effectLst/>
                <a:latin typeface="+mn-lt"/>
                <a:ea typeface="+mn-ea"/>
                <a:cs typeface="+mn-cs"/>
              </a:rPr>
              <a:t>pncA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(conferring resistance to pyrazinamide), </a:t>
            </a:r>
            <a:r>
              <a:rPr lang="en-US" sz="1200" i="1" kern="1200" dirty="0" err="1" smtClean="0">
                <a:solidFill>
                  <a:schemeClr val="tx1"/>
                </a:solidFill>
                <a:effectLst/>
                <a:latin typeface="+mn-lt"/>
                <a:ea typeface="+mn-ea"/>
                <a:cs typeface="+mn-cs"/>
              </a:rPr>
              <a:t>embB</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(conferring resistance to ethambutol) and </a:t>
            </a:r>
            <a:r>
              <a:rPr lang="en-US" sz="1200" i="1" kern="1200" dirty="0" err="1" smtClean="0">
                <a:solidFill>
                  <a:schemeClr val="tx1"/>
                </a:solidFill>
                <a:effectLst/>
                <a:latin typeface="+mn-lt"/>
                <a:ea typeface="+mn-ea"/>
                <a:cs typeface="+mn-cs"/>
              </a:rPr>
              <a:t>rpoB</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(conferring resistance to rifampicin). Identical, </a:t>
            </a:r>
            <a:r>
              <a:rPr lang="en-US" sz="1200" kern="1200" dirty="0" err="1" smtClean="0">
                <a:solidFill>
                  <a:schemeClr val="tx1"/>
                </a:solidFill>
                <a:effectLst/>
                <a:latin typeface="+mn-lt"/>
                <a:ea typeface="+mn-ea"/>
                <a:cs typeface="+mn-cs"/>
              </a:rPr>
              <a:t>independ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ent</a:t>
            </a:r>
            <a:r>
              <a:rPr lang="en-US" sz="1200" kern="1200" dirty="0" smtClean="0">
                <a:solidFill>
                  <a:schemeClr val="tx1"/>
                </a:solidFill>
                <a:effectLst/>
                <a:latin typeface="+mn-lt"/>
                <a:ea typeface="+mn-ea"/>
                <a:cs typeface="+mn-cs"/>
              </a:rPr>
              <a:t> substitutions were detected at two sites in </a:t>
            </a:r>
            <a:r>
              <a:rPr lang="en-US" sz="1200" i="1" kern="1200" dirty="0" err="1" smtClean="0">
                <a:solidFill>
                  <a:schemeClr val="tx1"/>
                </a:solidFill>
                <a:effectLst/>
                <a:latin typeface="+mn-lt"/>
                <a:ea typeface="+mn-ea"/>
                <a:cs typeface="+mn-cs"/>
              </a:rPr>
              <a:t>rpoB</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one in </a:t>
            </a:r>
            <a:r>
              <a:rPr lang="en-US" sz="1200" i="1" kern="1200" dirty="0" smtClean="0">
                <a:solidFill>
                  <a:schemeClr val="tx1"/>
                </a:solidFill>
                <a:effectLst/>
                <a:latin typeface="+mn-lt"/>
                <a:ea typeface="+mn-ea"/>
                <a:cs typeface="+mn-cs"/>
              </a:rPr>
              <a:t>embB</a:t>
            </a:r>
            <a:r>
              <a:rPr lang="en-US" sz="1200" kern="1200" dirty="0" smtClean="0">
                <a:solidFill>
                  <a:schemeClr val="tx1"/>
                </a:solidFill>
                <a:effectLst/>
                <a:latin typeface="+mn-lt"/>
                <a:ea typeface="+mn-ea"/>
                <a:cs typeface="+mn-cs"/>
              </a:rPr>
              <a:t>87. The observation that resistance to common antibiotics has evolved not once, but many times in par- </a:t>
            </a:r>
            <a:r>
              <a:rPr lang="en-US" sz="1200" kern="1200" dirty="0" err="1" smtClean="0">
                <a:solidFill>
                  <a:schemeClr val="tx1"/>
                </a:solidFill>
                <a:effectLst/>
                <a:latin typeface="+mn-lt"/>
                <a:ea typeface="+mn-ea"/>
                <a:cs typeface="+mn-cs"/>
              </a:rPr>
              <a:t>allel</a:t>
            </a:r>
            <a:r>
              <a:rPr lang="en-US" sz="1200" kern="1200" dirty="0" smtClean="0">
                <a:solidFill>
                  <a:schemeClr val="tx1"/>
                </a:solidFill>
                <a:effectLst/>
                <a:latin typeface="+mn-lt"/>
                <a:ea typeface="+mn-ea"/>
                <a:cs typeface="+mn-cs"/>
              </a:rPr>
              <a:t>, highlights the adaptive potential and repeatability of bacterial evolution. </a:t>
            </a:r>
            <a:endParaRPr lang="en-US" dirty="0" smtClean="0"/>
          </a:p>
          <a:p>
            <a:r>
              <a:rPr lang="en-US" sz="1200" kern="1200" dirty="0" smtClean="0">
                <a:solidFill>
                  <a:schemeClr val="tx1"/>
                </a:solidFill>
                <a:effectLst/>
                <a:latin typeface="+mn-lt"/>
                <a:ea typeface="+mn-ea"/>
                <a:cs typeface="+mn-cs"/>
              </a:rPr>
              <a:t>Given the rapidity with which bacteria can respond to selection pressures by within-host evolution, it may seem surprising that antibiotic resistance has not spread more quickly. It has been suggested that the fitness costs associated with resistance might explain this discrepancy because resistance-conferring substitutions in key enzymes may reduce the efficiency of replication and transcription, and specialist resistance-conferring proteins may be costly to produce88,102. However, compensatory mutations may arise that counteract the fitness costs associated with anti- biotic resistance (FIG. 3). WGS enabled a joint investigation of naturally evolving rifampicin resistance-conferring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compensatory mutations in tuberculosis88. Putative compensatory mutations were detected in 38 genes, with a particular enrichment of mutations affecting the inter- face between RNA polymerase α-subunit and β′-subunit. High </a:t>
            </a:r>
            <a:r>
              <a:rPr lang="en-US" sz="1200" i="1" kern="1200" dirty="0" smtClean="0">
                <a:solidFill>
                  <a:schemeClr val="tx1"/>
                </a:solidFill>
                <a:effectLst/>
                <a:latin typeface="+mn-lt"/>
                <a:ea typeface="+mn-ea"/>
                <a:cs typeface="+mn-cs"/>
              </a:rPr>
              <a:t>in vitro </a:t>
            </a:r>
            <a:r>
              <a:rPr lang="en-US" sz="1200" kern="1200" dirty="0" smtClean="0">
                <a:solidFill>
                  <a:schemeClr val="tx1"/>
                </a:solidFill>
                <a:effectLst/>
                <a:latin typeface="+mn-lt"/>
                <a:ea typeface="+mn-ea"/>
                <a:cs typeface="+mn-cs"/>
              </a:rPr>
              <a:t>fitness was demonstrated in strains bearing compensatory mutations subject to strong convergent </a:t>
            </a:r>
            <a:r>
              <a:rPr lang="en-US" sz="1200" kern="1200" dirty="0" err="1" smtClean="0">
                <a:solidFill>
                  <a:schemeClr val="tx1"/>
                </a:solidFill>
                <a:effectLst/>
                <a:latin typeface="+mn-lt"/>
                <a:ea typeface="+mn-ea"/>
                <a:cs typeface="+mn-cs"/>
              </a:rPr>
              <a:t>evo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lution</a:t>
            </a:r>
            <a:r>
              <a:rPr lang="en-US" sz="1200" kern="1200" dirty="0" smtClean="0">
                <a:solidFill>
                  <a:schemeClr val="tx1"/>
                </a:solidFill>
                <a:effectLst/>
                <a:latin typeface="+mn-lt"/>
                <a:ea typeface="+mn-ea"/>
                <a:cs typeface="+mn-cs"/>
              </a:rPr>
              <a:t> across lineages, demonstrating that a cost associated with resistance is not inevitable.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20</a:t>
            </a:fld>
            <a:endParaRPr lang="en-US"/>
          </a:p>
        </p:txBody>
      </p:sp>
    </p:spTree>
    <p:extLst>
      <p:ext uri="{BB962C8B-B14F-4D97-AF65-F5344CB8AC3E}">
        <p14:creationId xmlns:p14="http://schemas.microsoft.com/office/powerpoint/2010/main" val="499659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when fitness costs are inevitable, bacteria can evolve adaptability. A well-studied form of adaptability is the previously mentioned phase variation mechanism, in which frequent, reversible genetic changes determine the expression of particular genes, such as those encoding surface antigens. Rapid mutation enables the expression of these genes to be quickly adapted to changing selection pressures. Another form of adaptability that is </a:t>
            </a:r>
            <a:r>
              <a:rPr lang="en-US" sz="1200" kern="1200" dirty="0" err="1" smtClean="0">
                <a:solidFill>
                  <a:schemeClr val="tx1"/>
                </a:solidFill>
                <a:effectLst/>
                <a:latin typeface="+mn-lt"/>
                <a:ea typeface="+mn-ea"/>
                <a:cs typeface="+mn-cs"/>
              </a:rPr>
              <a:t>increas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ingly</a:t>
            </a:r>
            <a:r>
              <a:rPr lang="en-US" sz="1200" kern="1200" dirty="0" smtClean="0">
                <a:solidFill>
                  <a:schemeClr val="tx1"/>
                </a:solidFill>
                <a:effectLst/>
                <a:latin typeface="+mn-lt"/>
                <a:ea typeface="+mn-ea"/>
                <a:cs typeface="+mn-cs"/>
              </a:rPr>
              <a:t> being recognized is </a:t>
            </a:r>
            <a:r>
              <a:rPr lang="en-US" sz="1200" kern="1200" dirty="0" err="1" smtClean="0">
                <a:solidFill>
                  <a:schemeClr val="tx1"/>
                </a:solidFill>
                <a:effectLst/>
                <a:latin typeface="+mn-lt"/>
                <a:ea typeface="+mn-ea"/>
                <a:cs typeface="+mn-cs"/>
              </a:rPr>
              <a:t>heteroresistance</a:t>
            </a:r>
            <a:r>
              <a:rPr lang="en-US" sz="1200" kern="1200" dirty="0" smtClean="0">
                <a:solidFill>
                  <a:schemeClr val="tx1"/>
                </a:solidFill>
                <a:effectLst/>
                <a:latin typeface="+mn-lt"/>
                <a:ea typeface="+mn-ea"/>
                <a:cs typeface="+mn-cs"/>
              </a:rPr>
              <a:t>. For example, population analysis profiles (PAPs) reveal that, remark- ably, most methicillin-resistant </a:t>
            </a:r>
            <a:r>
              <a:rPr lang="en-US" sz="1200" i="1" kern="1200" dirty="0" smtClean="0">
                <a:solidFill>
                  <a:schemeClr val="tx1"/>
                </a:solidFill>
                <a:effectLst/>
                <a:latin typeface="+mn-lt"/>
                <a:ea typeface="+mn-ea"/>
                <a:cs typeface="+mn-cs"/>
              </a:rPr>
              <a:t>S. aureus </a:t>
            </a:r>
            <a:r>
              <a:rPr lang="en-US" sz="1200" kern="1200" dirty="0" smtClean="0">
                <a:solidFill>
                  <a:schemeClr val="tx1"/>
                </a:solidFill>
                <a:effectLst/>
                <a:latin typeface="+mn-lt"/>
                <a:ea typeface="+mn-ea"/>
                <a:cs typeface="+mn-cs"/>
              </a:rPr>
              <a:t>(MRSA) strains are </a:t>
            </a:r>
            <a:r>
              <a:rPr lang="en-US" sz="1200" kern="1200" dirty="0" err="1" smtClean="0">
                <a:solidFill>
                  <a:schemeClr val="tx1"/>
                </a:solidFill>
                <a:effectLst/>
                <a:latin typeface="+mn-lt"/>
                <a:ea typeface="+mn-ea"/>
                <a:cs typeface="+mn-cs"/>
              </a:rPr>
              <a:t>heteroresistant</a:t>
            </a:r>
            <a:r>
              <a:rPr lang="en-US" sz="1200" kern="1200" dirty="0" smtClean="0">
                <a:solidFill>
                  <a:schemeClr val="tx1"/>
                </a:solidFill>
                <a:effectLst/>
                <a:latin typeface="+mn-lt"/>
                <a:ea typeface="+mn-ea"/>
                <a:cs typeface="+mn-cs"/>
              </a:rPr>
              <a:t>, meaning that the vast majority of the bacterial cells have only low-level or moderate-level resist- </a:t>
            </a:r>
            <a:r>
              <a:rPr lang="en-US" sz="1200" kern="1200" dirty="0" err="1" smtClean="0">
                <a:solidFill>
                  <a:schemeClr val="tx1"/>
                </a:solidFill>
                <a:effectLst/>
                <a:latin typeface="+mn-lt"/>
                <a:ea typeface="+mn-ea"/>
                <a:cs typeface="+mn-cs"/>
              </a:rPr>
              <a:t>ance</a:t>
            </a:r>
            <a:r>
              <a:rPr lang="en-US" sz="1200" kern="1200" dirty="0" smtClean="0">
                <a:solidFill>
                  <a:schemeClr val="tx1"/>
                </a:solidFill>
                <a:effectLst/>
                <a:latin typeface="+mn-lt"/>
                <a:ea typeface="+mn-ea"/>
                <a:cs typeface="+mn-cs"/>
              </a:rPr>
              <a:t> in the absence of exposure to methicillin, whereas cells exhibiting a several hundred-fold increase in resist- </a:t>
            </a:r>
            <a:r>
              <a:rPr lang="en-US" sz="1200" kern="1200" dirty="0" err="1" smtClean="0">
                <a:solidFill>
                  <a:schemeClr val="tx1"/>
                </a:solidFill>
                <a:effectLst/>
                <a:latin typeface="+mn-lt"/>
                <a:ea typeface="+mn-ea"/>
                <a:cs typeface="+mn-cs"/>
              </a:rPr>
              <a:t>ance</a:t>
            </a:r>
            <a:r>
              <a:rPr lang="en-US" sz="1200" kern="1200" dirty="0" smtClean="0">
                <a:solidFill>
                  <a:schemeClr val="tx1"/>
                </a:solidFill>
                <a:effectLst/>
                <a:latin typeface="+mn-lt"/>
                <a:ea typeface="+mn-ea"/>
                <a:cs typeface="+mn-cs"/>
              </a:rPr>
              <a:t> are present only at very low frequency95. On expo- sure to methicillin, these highly resistant bacterial cells can rapidly sweep through the population. Genome sequencing has found that high-level resistance can be conferred by numerous individual mutations within the </a:t>
            </a:r>
            <a:r>
              <a:rPr lang="en-US" sz="1200" i="1" kern="1200" dirty="0" smtClean="0">
                <a:solidFill>
                  <a:schemeClr val="tx1"/>
                </a:solidFill>
                <a:effectLst/>
                <a:latin typeface="+mn-lt"/>
                <a:ea typeface="+mn-ea"/>
                <a:cs typeface="+mn-cs"/>
              </a:rPr>
              <a:t>S. aureus </a:t>
            </a:r>
            <a:r>
              <a:rPr lang="en-US" sz="1200" kern="1200" dirty="0" smtClean="0">
                <a:solidFill>
                  <a:schemeClr val="tx1"/>
                </a:solidFill>
                <a:effectLst/>
                <a:latin typeface="+mn-lt"/>
                <a:ea typeface="+mn-ea"/>
                <a:cs typeface="+mn-cs"/>
              </a:rPr>
              <a:t>genome, many of which affect gene expression. Although this indicates a large target for selection, the over-representation of mutations in genes involved in transcription and the stringent response suggests a degree of convergent evolution95.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Heteroresistance</a:t>
            </a:r>
            <a:r>
              <a:rPr lang="en-US" sz="1200" kern="1200" dirty="0" smtClean="0">
                <a:solidFill>
                  <a:schemeClr val="tx1"/>
                </a:solidFill>
                <a:effectLst/>
                <a:latin typeface="+mn-lt"/>
                <a:ea typeface="+mn-ea"/>
                <a:cs typeface="+mn-cs"/>
              </a:rPr>
              <a:t> demonstrates the capacity for large bacterial populations in the host to mutate and </a:t>
            </a:r>
            <a:r>
              <a:rPr lang="en-US" sz="1200" kern="1200" dirty="0" err="1" smtClean="0">
                <a:solidFill>
                  <a:schemeClr val="tx1"/>
                </a:solidFill>
                <a:effectLst/>
                <a:latin typeface="+mn-lt"/>
                <a:ea typeface="+mn-ea"/>
                <a:cs typeface="+mn-cs"/>
              </a:rPr>
              <a:t>harbour</a:t>
            </a:r>
            <a:r>
              <a:rPr lang="en-US" sz="1200" kern="1200" dirty="0" smtClean="0">
                <a:solidFill>
                  <a:schemeClr val="tx1"/>
                </a:solidFill>
                <a:effectLst/>
                <a:latin typeface="+mn-lt"/>
                <a:ea typeface="+mn-ea"/>
                <a:cs typeface="+mn-cs"/>
              </a:rPr>
              <a:t> potentially advantageous mutations, facilitating adapt- ability. Observations of </a:t>
            </a:r>
            <a:r>
              <a:rPr lang="en-US" sz="1200" kern="1200" dirty="0" err="1" smtClean="0">
                <a:solidFill>
                  <a:schemeClr val="tx1"/>
                </a:solidFill>
                <a:effectLst/>
                <a:latin typeface="+mn-lt"/>
                <a:ea typeface="+mn-ea"/>
                <a:cs typeface="+mn-cs"/>
              </a:rPr>
              <a:t>heteroresistance</a:t>
            </a:r>
            <a:r>
              <a:rPr lang="en-US" sz="1200" kern="1200" dirty="0" smtClean="0">
                <a:solidFill>
                  <a:schemeClr val="tx1"/>
                </a:solidFill>
                <a:effectLst/>
                <a:latin typeface="+mn-lt"/>
                <a:ea typeface="+mn-ea"/>
                <a:cs typeface="+mn-cs"/>
              </a:rPr>
              <a:t> to a range of antibiotics in several pathogens, including </a:t>
            </a:r>
            <a:r>
              <a:rPr lang="en-US" sz="1200" i="1" kern="1200" dirty="0" smtClean="0">
                <a:solidFill>
                  <a:schemeClr val="tx1"/>
                </a:solidFill>
                <a:effectLst/>
                <a:latin typeface="+mn-lt"/>
                <a:ea typeface="+mn-ea"/>
                <a:cs typeface="+mn-cs"/>
              </a:rPr>
              <a:t>S. aureus, M. tuberculosis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 pneumoniae </a:t>
            </a:r>
            <a:r>
              <a:rPr lang="en-US" sz="1200" kern="1200" dirty="0" smtClean="0">
                <a:solidFill>
                  <a:schemeClr val="tx1"/>
                </a:solidFill>
                <a:effectLst/>
                <a:latin typeface="+mn-lt"/>
                <a:ea typeface="+mn-ea"/>
                <a:cs typeface="+mn-cs"/>
              </a:rPr>
              <a:t>and enterococci103, </a:t>
            </a:r>
            <a:r>
              <a:rPr lang="en-US" sz="1200" kern="1200" dirty="0" err="1" smtClean="0">
                <a:solidFill>
                  <a:schemeClr val="tx1"/>
                </a:solidFill>
                <a:effectLst/>
                <a:latin typeface="+mn-lt"/>
                <a:ea typeface="+mn-ea"/>
                <a:cs typeface="+mn-cs"/>
              </a:rPr>
              <a:t>indi</a:t>
            </a:r>
            <a:r>
              <a:rPr lang="en-US" sz="1200" kern="1200" dirty="0" smtClean="0">
                <a:solidFill>
                  <a:schemeClr val="tx1"/>
                </a:solidFill>
                <a:effectLst/>
                <a:latin typeface="+mn-lt"/>
                <a:ea typeface="+mn-ea"/>
                <a:cs typeface="+mn-cs"/>
              </a:rPr>
              <a:t>- cate that within-host evolution is not the exception, but the norm, in bacteria and may be a leading contributor to monotherapy treatment failure100. As the potential for adaptability seems to vary between bacterial strains, the capacity for within-host evolution might even explain differences in the </a:t>
            </a:r>
            <a:r>
              <a:rPr lang="en-US" sz="1200" kern="1200" dirty="0" err="1" smtClean="0">
                <a:solidFill>
                  <a:schemeClr val="tx1"/>
                </a:solidFill>
                <a:effectLst/>
                <a:latin typeface="+mn-lt"/>
                <a:ea typeface="+mn-ea"/>
                <a:cs typeface="+mn-cs"/>
              </a:rPr>
              <a:t>prevalences</a:t>
            </a:r>
            <a:r>
              <a:rPr lang="en-US" sz="1200" kern="1200" dirty="0" smtClean="0">
                <a:solidFill>
                  <a:schemeClr val="tx1"/>
                </a:solidFill>
                <a:effectLst/>
                <a:latin typeface="+mn-lt"/>
                <a:ea typeface="+mn-ea"/>
                <a:cs typeface="+mn-cs"/>
              </a:rPr>
              <a:t> of global lineages104.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22</a:t>
            </a:fld>
            <a:endParaRPr lang="en-US"/>
          </a:p>
        </p:txBody>
      </p:sp>
    </p:spTree>
    <p:extLst>
      <p:ext uri="{BB962C8B-B14F-4D97-AF65-F5344CB8AC3E}">
        <p14:creationId xmlns:p14="http://schemas.microsoft.com/office/powerpoint/2010/main" val="965416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Rapid within-host adaptation depends on a range of factors, notably the rate at which mutations that confer a potential benefit occur, the effective population size and the fitness advantage of mutants131. The larger these factors are, the faster the rate of adaptation in the population as a whole. Recent studies in </a:t>
            </a:r>
            <a:r>
              <a:rPr lang="en-US" sz="1200" i="1" kern="1200" dirty="0" smtClean="0">
                <a:solidFill>
                  <a:schemeClr val="tx1"/>
                </a:solidFill>
                <a:effectLst/>
                <a:latin typeface="+mn-lt"/>
                <a:ea typeface="+mn-ea"/>
                <a:cs typeface="+mn-cs"/>
              </a:rPr>
              <a:t>M. </a:t>
            </a:r>
            <a:r>
              <a:rPr lang="en-US" sz="1200" i="1" kern="1200" dirty="0" err="1" smtClean="0">
                <a:solidFill>
                  <a:schemeClr val="tx1"/>
                </a:solidFill>
                <a:effectLst/>
                <a:latin typeface="+mn-lt"/>
                <a:ea typeface="+mn-ea"/>
                <a:cs typeface="+mn-cs"/>
              </a:rPr>
              <a:t>tuberculo</a:t>
            </a:r>
            <a:r>
              <a:rPr lang="en-US" sz="1200" i="1" kern="1200" dirty="0" smtClean="0">
                <a:solidFill>
                  <a:schemeClr val="tx1"/>
                </a:solidFill>
                <a:effectLst/>
                <a:latin typeface="+mn-lt"/>
                <a:ea typeface="+mn-ea"/>
                <a:cs typeface="+mn-cs"/>
              </a:rPr>
              <a:t>- sis </a:t>
            </a:r>
            <a:r>
              <a:rPr lang="en-US" sz="1200" kern="1200" dirty="0" smtClean="0">
                <a:solidFill>
                  <a:schemeClr val="tx1"/>
                </a:solidFill>
                <a:effectLst/>
                <a:latin typeface="+mn-lt"/>
                <a:ea typeface="+mn-ea"/>
                <a:cs typeface="+mn-cs"/>
              </a:rPr>
              <a:t>have shown that both the mutation rate and </a:t>
            </a:r>
            <a:r>
              <a:rPr lang="en-US" sz="1200" kern="1200" dirty="0" err="1" smtClean="0">
                <a:solidFill>
                  <a:schemeClr val="tx1"/>
                </a:solidFill>
                <a:effectLst/>
                <a:latin typeface="+mn-lt"/>
                <a:ea typeface="+mn-ea"/>
                <a:cs typeface="+mn-cs"/>
              </a:rPr>
              <a:t>effec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tive</a:t>
            </a:r>
            <a:r>
              <a:rPr lang="en-US" sz="1200" kern="1200" dirty="0" smtClean="0">
                <a:solidFill>
                  <a:schemeClr val="tx1"/>
                </a:solidFill>
                <a:effectLst/>
                <a:latin typeface="+mn-lt"/>
                <a:ea typeface="+mn-ea"/>
                <a:cs typeface="+mn-cs"/>
              </a:rPr>
              <a:t> population size within the host are very small. The genome-wide mutation rate barely registers one </a:t>
            </a:r>
            <a:r>
              <a:rPr lang="en-US" sz="1200" kern="1200" dirty="0" err="1" smtClean="0">
                <a:solidFill>
                  <a:schemeClr val="tx1"/>
                </a:solidFill>
                <a:effectLst/>
                <a:latin typeface="+mn-lt"/>
                <a:ea typeface="+mn-ea"/>
                <a:cs typeface="+mn-cs"/>
              </a:rPr>
              <a:t>muta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every two years32,33,82, and diversity is so low that isolates sampled at the same time differ by an average of only 0.5 mutations33. Assuming, for illustrative purposes, a generation length of 24 hours132, this is equivalent to an effective population size of fewer than 200 repro- </a:t>
            </a:r>
            <a:r>
              <a:rPr lang="en-US" sz="1200" kern="1200" dirty="0" err="1" smtClean="0">
                <a:solidFill>
                  <a:schemeClr val="tx1"/>
                </a:solidFill>
                <a:effectLst/>
                <a:latin typeface="+mn-lt"/>
                <a:ea typeface="+mn-ea"/>
                <a:cs typeface="+mn-cs"/>
              </a:rPr>
              <a:t>ductively</a:t>
            </a:r>
            <a:r>
              <a:rPr lang="en-US" sz="1200" kern="1200" dirty="0" smtClean="0">
                <a:solidFill>
                  <a:schemeClr val="tx1"/>
                </a:solidFill>
                <a:effectLst/>
                <a:latin typeface="+mn-lt"/>
                <a:ea typeface="+mn-ea"/>
                <a:cs typeface="+mn-cs"/>
              </a:rPr>
              <a:t> viable cells. Target sizes for selection, in terms of the number of possible beneficial mutations, differ between drugs but commonly involve around a dozen sites within a particular gene. To observe adaptation, in the presence of antibiotics, in a timescale of months, 1000-fold or greater daily replicative advantage of resist- ant over susceptible cells is required. This is plausible for antibiotic-induced selection, in which the advantage of resistance over susceptibility can in some cases be of this order of magnitude. However, these values suggest that </a:t>
            </a:r>
            <a:r>
              <a:rPr lang="en-US" sz="1200" i="1" kern="1200" dirty="0" smtClean="0">
                <a:solidFill>
                  <a:schemeClr val="tx1"/>
                </a:solidFill>
                <a:effectLst/>
                <a:latin typeface="+mn-lt"/>
                <a:ea typeface="+mn-ea"/>
                <a:cs typeface="+mn-cs"/>
              </a:rPr>
              <a:t>M. tuberculosis </a:t>
            </a:r>
            <a:r>
              <a:rPr lang="en-US" sz="1200" kern="1200" dirty="0" smtClean="0">
                <a:solidFill>
                  <a:schemeClr val="tx1"/>
                </a:solidFill>
                <a:effectLst/>
                <a:latin typeface="+mn-lt"/>
                <a:ea typeface="+mn-ea"/>
                <a:cs typeface="+mn-cs"/>
              </a:rPr>
              <a:t>is unlikely to evolve within-host </a:t>
            </a:r>
            <a:r>
              <a:rPr lang="en-US" sz="1200" kern="1200" dirty="0" err="1" smtClean="0">
                <a:solidFill>
                  <a:schemeClr val="tx1"/>
                </a:solidFill>
                <a:effectLst/>
                <a:latin typeface="+mn-lt"/>
                <a:ea typeface="+mn-ea"/>
                <a:cs typeface="+mn-cs"/>
              </a:rPr>
              <a:t>adapta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tions</a:t>
            </a:r>
            <a:r>
              <a:rPr lang="en-US" sz="1200" kern="1200" dirty="0" smtClean="0">
                <a:solidFill>
                  <a:schemeClr val="tx1"/>
                </a:solidFill>
                <a:effectLst/>
                <a:latin typeface="+mn-lt"/>
                <a:ea typeface="+mn-ea"/>
                <a:cs typeface="+mn-cs"/>
              </a:rPr>
              <a:t> during the course of a single infection unless there are many potentially beneficial mutations, or unless adaptation is a matter of life or death.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24</a:t>
            </a:fld>
            <a:endParaRPr lang="en-US"/>
          </a:p>
        </p:txBody>
      </p:sp>
    </p:spTree>
    <p:extLst>
      <p:ext uri="{BB962C8B-B14F-4D97-AF65-F5344CB8AC3E}">
        <p14:creationId xmlns:p14="http://schemas.microsoft.com/office/powerpoint/2010/main" val="606166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57727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6390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0166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151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291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047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Variation generation (mutation, HGT, immigration). Random genetic drift. Natural selection.</a:t>
            </a:r>
          </a:p>
          <a:p>
            <a:r>
              <a:rPr lang="en-US" dirty="0" smtClean="0"/>
              <a:t>Selective forces: physical barriers to colonization/infection, competition from native microbiome,</a:t>
            </a:r>
            <a:r>
              <a:rPr lang="en-US" baseline="0" dirty="0" smtClean="0"/>
              <a:t> immune system, basic sanitation, medical treatment</a:t>
            </a:r>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6</a:t>
            </a:fld>
            <a:endParaRPr lang="en-US"/>
          </a:p>
        </p:txBody>
      </p:sp>
    </p:spTree>
    <p:extLst>
      <p:ext uri="{BB962C8B-B14F-4D97-AF65-F5344CB8AC3E}">
        <p14:creationId xmlns:p14="http://schemas.microsoft.com/office/powerpoint/2010/main" val="903473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005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6"/>
          <p:cNvSpPr>
            <a:spLocks noGrp="1" noRot="1" noChangeAspect="1" noChangeArrowheads="1" noTextEdit="1"/>
          </p:cNvSpPr>
          <p:nvPr>
            <p:ph type="sldImg"/>
          </p:nvPr>
        </p:nvSpPr>
        <p:spPr>
          <a:ln/>
        </p:spPr>
      </p:sp>
      <p:sp>
        <p:nvSpPr>
          <p:cNvPr id="6451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7319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0442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get powerful results by combining assembly and mapping, which is not too different from what Cortex does</a:t>
            </a:r>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41</a:t>
            </a:fld>
            <a:endParaRPr lang="en-US"/>
          </a:p>
        </p:txBody>
      </p:sp>
    </p:spTree>
    <p:extLst>
      <p:ext uri="{BB962C8B-B14F-4D97-AF65-F5344CB8AC3E}">
        <p14:creationId xmlns:p14="http://schemas.microsoft.com/office/powerpoint/2010/main" val="1943280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sz="1100" dirty="0" smtClean="0"/>
          </a:p>
          <a:p>
            <a:r>
              <a:rPr lang="en-US" sz="1800" dirty="0" smtClean="0"/>
              <a:t>Empirical observation</a:t>
            </a:r>
          </a:p>
          <a:p>
            <a:pPr lvl="1"/>
            <a:r>
              <a:rPr lang="en-US" sz="1400" dirty="0" smtClean="0"/>
              <a:t>Spa typing</a:t>
            </a:r>
          </a:p>
          <a:p>
            <a:pPr lvl="1"/>
            <a:r>
              <a:rPr lang="en-US" sz="1400" dirty="0" smtClean="0"/>
              <a:t>Phase variation</a:t>
            </a:r>
            <a:br>
              <a:rPr lang="en-US" sz="1400" dirty="0" smtClean="0"/>
            </a:br>
            <a:r>
              <a:rPr lang="en-US" sz="1100" dirty="0" err="1" smtClean="0"/>
              <a:t>Moxon</a:t>
            </a:r>
            <a:r>
              <a:rPr lang="en-US" sz="1100" dirty="0" smtClean="0"/>
              <a:t>, Jansen (2005) Trends </a:t>
            </a:r>
            <a:r>
              <a:rPr lang="en-US" sz="1100" dirty="0" err="1" smtClean="0"/>
              <a:t>Microbiol</a:t>
            </a:r>
            <a:r>
              <a:rPr lang="en-US" sz="1100" dirty="0" smtClean="0"/>
              <a:t> 13:563</a:t>
            </a:r>
          </a:p>
          <a:p>
            <a:pPr lvl="1"/>
            <a:r>
              <a:rPr lang="en-US" sz="1400" dirty="0" smtClean="0"/>
              <a:t>PFGE within hosts</a:t>
            </a:r>
            <a:br>
              <a:rPr lang="en-US" sz="1400" dirty="0" smtClean="0"/>
            </a:br>
            <a:r>
              <a:rPr lang="en-US" sz="1100" dirty="0" err="1" smtClean="0"/>
              <a:t>Goerke</a:t>
            </a:r>
            <a:r>
              <a:rPr lang="en-US" sz="1100" dirty="0" smtClean="0"/>
              <a:t>, </a:t>
            </a:r>
            <a:r>
              <a:rPr lang="en-US" sz="1100" dirty="0" err="1" smtClean="0"/>
              <a:t>Wolz</a:t>
            </a:r>
            <a:r>
              <a:rPr lang="en-US" sz="1100" dirty="0" smtClean="0"/>
              <a:t> (2004) </a:t>
            </a:r>
            <a:r>
              <a:rPr lang="en-US" sz="1100" dirty="0" err="1" smtClean="0"/>
              <a:t>Int</a:t>
            </a:r>
            <a:r>
              <a:rPr lang="en-US" sz="1100" dirty="0" smtClean="0"/>
              <a:t> J Med </a:t>
            </a:r>
            <a:r>
              <a:rPr lang="en-US" sz="1100" dirty="0" err="1" smtClean="0"/>
              <a:t>Microbiol</a:t>
            </a:r>
            <a:r>
              <a:rPr lang="en-US" sz="1100" dirty="0" smtClean="0"/>
              <a:t> 294:195</a:t>
            </a:r>
          </a:p>
          <a:p>
            <a:endParaRPr lang="en-US"/>
          </a:p>
        </p:txBody>
      </p:sp>
      <p:sp>
        <p:nvSpPr>
          <p:cNvPr id="4" name="Slide Number Placeholder 3"/>
          <p:cNvSpPr>
            <a:spLocks noGrp="1"/>
          </p:cNvSpPr>
          <p:nvPr>
            <p:ph type="sldNum" sz="quarter" idx="10"/>
          </p:nvPr>
        </p:nvSpPr>
        <p:spPr/>
        <p:txBody>
          <a:bodyPr/>
          <a:lstStyle/>
          <a:p>
            <a:fld id="{C5712A01-0FD0-BC48-9C59-B3B055F33196}" type="slidenum">
              <a:rPr lang="en-US" smtClean="0"/>
              <a:pPr/>
              <a:t>46</a:t>
            </a:fld>
            <a:endParaRPr lang="en-US"/>
          </a:p>
        </p:txBody>
      </p:sp>
    </p:spTree>
    <p:extLst>
      <p:ext uri="{BB962C8B-B14F-4D97-AF65-F5344CB8AC3E}">
        <p14:creationId xmlns:p14="http://schemas.microsoft.com/office/powerpoint/2010/main" val="1127156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Red background for MRSAs</a:t>
            </a:r>
          </a:p>
        </p:txBody>
      </p:sp>
      <p:sp>
        <p:nvSpPr>
          <p:cNvPr id="4" name="Slide Number Placeholder 3"/>
          <p:cNvSpPr>
            <a:spLocks noGrp="1"/>
          </p:cNvSpPr>
          <p:nvPr>
            <p:ph type="sldNum" sz="quarter" idx="10"/>
          </p:nvPr>
        </p:nvSpPr>
        <p:spPr/>
        <p:txBody>
          <a:bodyPr/>
          <a:lstStyle/>
          <a:p>
            <a:fld id="{C5712A01-0FD0-BC48-9C59-B3B055F33196}" type="slidenum">
              <a:rPr lang="en-US" smtClean="0"/>
              <a:pPr/>
              <a:t>47</a:t>
            </a:fld>
            <a:endParaRPr lang="en-US"/>
          </a:p>
        </p:txBody>
      </p:sp>
    </p:spTree>
    <p:extLst>
      <p:ext uri="{BB962C8B-B14F-4D97-AF65-F5344CB8AC3E}">
        <p14:creationId xmlns:p14="http://schemas.microsoft.com/office/powerpoint/2010/main" val="200730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Average genetic divergence within hosts of 4.12 SNPs. Red background for MRSAs</a:t>
            </a:r>
            <a:r>
              <a:rPr lang="en-US" baseline="0"/>
              <a:t> – lower average diversity, but not significantly so.</a:t>
            </a:r>
            <a:endParaRPr lang="en-US"/>
          </a:p>
        </p:txBody>
      </p:sp>
      <p:sp>
        <p:nvSpPr>
          <p:cNvPr id="4" name="Slide Number Placeholder 3"/>
          <p:cNvSpPr>
            <a:spLocks noGrp="1"/>
          </p:cNvSpPr>
          <p:nvPr>
            <p:ph type="sldNum" sz="quarter" idx="10"/>
          </p:nvPr>
        </p:nvSpPr>
        <p:spPr/>
        <p:txBody>
          <a:bodyPr/>
          <a:lstStyle/>
          <a:p>
            <a:fld id="{C5712A01-0FD0-BC48-9C59-B3B055F33196}" type="slidenum">
              <a:rPr lang="en-US" smtClean="0"/>
              <a:pPr/>
              <a:t>48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Color-coding: green (synonymous),</a:t>
            </a:r>
            <a:r>
              <a:rPr lang="en-US" baseline="0" dirty="0" smtClean="0"/>
              <a:t> orange (non-synonymous), red (stop codon), grey (</a:t>
            </a:r>
            <a:r>
              <a:rPr lang="en-US" baseline="0" dirty="0" err="1" smtClean="0"/>
              <a:t>intergenic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5712A01-0FD0-BC48-9C59-B3B055F33196}" type="slidenum">
              <a:rPr lang="en-US" smtClean="0"/>
              <a:pPr/>
              <a:t>51</a:t>
            </a:fld>
            <a:endParaRPr lang="en-US"/>
          </a:p>
        </p:txBody>
      </p:sp>
    </p:spTree>
    <p:extLst>
      <p:ext uri="{BB962C8B-B14F-4D97-AF65-F5344CB8AC3E}">
        <p14:creationId xmlns:p14="http://schemas.microsoft.com/office/powerpoint/2010/main" val="91575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Supplementary slide?</a:t>
            </a:r>
          </a:p>
          <a:p>
            <a:endParaRPr lang="en-US"/>
          </a:p>
        </p:txBody>
      </p:sp>
      <p:sp>
        <p:nvSpPr>
          <p:cNvPr id="4" name="Slide Number Placeholder 3"/>
          <p:cNvSpPr>
            <a:spLocks noGrp="1"/>
          </p:cNvSpPr>
          <p:nvPr>
            <p:ph type="sldNum" sz="quarter" idx="10"/>
          </p:nvPr>
        </p:nvSpPr>
        <p:spPr/>
        <p:txBody>
          <a:bodyPr/>
          <a:lstStyle/>
          <a:p>
            <a:fld id="{C5712A01-0FD0-BC48-9C59-B3B055F33196}" type="slidenum">
              <a:rPr lang="en-US" smtClean="0"/>
              <a:pPr/>
              <a:t>8</a:t>
            </a:fld>
            <a:endParaRPr lang="en-US"/>
          </a:p>
        </p:txBody>
      </p:sp>
    </p:spTree>
    <p:extLst>
      <p:ext uri="{BB962C8B-B14F-4D97-AF65-F5344CB8AC3E}">
        <p14:creationId xmlns:p14="http://schemas.microsoft.com/office/powerpoint/2010/main" val="1610344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Supplementary slide?</a:t>
            </a:r>
          </a:p>
          <a:p>
            <a:endParaRPr lang="en-US"/>
          </a:p>
        </p:txBody>
      </p:sp>
      <p:sp>
        <p:nvSpPr>
          <p:cNvPr id="4" name="Slide Number Placeholder 3"/>
          <p:cNvSpPr>
            <a:spLocks noGrp="1"/>
          </p:cNvSpPr>
          <p:nvPr>
            <p:ph type="sldNum" sz="quarter" idx="10"/>
          </p:nvPr>
        </p:nvSpPr>
        <p:spPr/>
        <p:txBody>
          <a:bodyPr/>
          <a:lstStyle/>
          <a:p>
            <a:fld id="{C5712A01-0FD0-BC48-9C59-B3B055F33196}" type="slidenum">
              <a:rPr lang="en-US" smtClean="0"/>
              <a:pPr/>
              <a:t>9</a:t>
            </a:fld>
            <a:endParaRPr lang="en-US"/>
          </a:p>
        </p:txBody>
      </p:sp>
    </p:spTree>
    <p:extLst>
      <p:ext uri="{BB962C8B-B14F-4D97-AF65-F5344CB8AC3E}">
        <p14:creationId xmlns:p14="http://schemas.microsoft.com/office/powerpoint/2010/main" val="2198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Until the recent advances in WGS, the </a:t>
            </a:r>
            <a:r>
              <a:rPr lang="en-US" sz="1200" kern="1200" dirty="0" err="1" smtClean="0">
                <a:solidFill>
                  <a:schemeClr val="tx1"/>
                </a:solidFill>
                <a:effectLst/>
                <a:latin typeface="+mn-lt"/>
                <a:ea typeface="+mn-ea"/>
                <a:cs typeface="+mn-cs"/>
              </a:rPr>
              <a:t>characteriza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of bacterial microevolution was the sole purview of experimental studies80. WGS captures this process in extraordinary detail and, as a result, has now provided valuable insights into many within-host examples of the evolution of antibiotic resistance. Consequently, the occurrence and spread of individual point mutations that increase antibiotic resistance and contribute to treatment failure can often be pinpointed, as observed in the </a:t>
            </a:r>
            <a:r>
              <a:rPr lang="en-US" sz="1200" kern="1200" dirty="0" err="1" smtClean="0">
                <a:solidFill>
                  <a:schemeClr val="tx1"/>
                </a:solidFill>
                <a:effectLst/>
                <a:latin typeface="+mn-lt"/>
                <a:ea typeface="+mn-ea"/>
                <a:cs typeface="+mn-cs"/>
              </a:rPr>
              <a:t>evolu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of vancomycin-resistant </a:t>
            </a:r>
            <a:r>
              <a:rPr lang="en-US" sz="1200" i="1" kern="1200" dirty="0" smtClean="0">
                <a:solidFill>
                  <a:schemeClr val="tx1"/>
                </a:solidFill>
                <a:effectLst/>
                <a:latin typeface="+mn-lt"/>
                <a:ea typeface="+mn-ea"/>
                <a:cs typeface="+mn-cs"/>
              </a:rPr>
              <a:t>S. aureus </a:t>
            </a:r>
            <a:r>
              <a:rPr lang="en-US" sz="1200" kern="1200" dirty="0" smtClean="0">
                <a:solidFill>
                  <a:schemeClr val="tx1"/>
                </a:solidFill>
                <a:effectLst/>
                <a:latin typeface="+mn-lt"/>
                <a:ea typeface="+mn-ea"/>
                <a:cs typeface="+mn-cs"/>
              </a:rPr>
              <a:t>in a patient with an initially vancomycin-susceptible bloodstream infection81. Rifampicin resistance-associated mutations in RNA poly- </a:t>
            </a:r>
            <a:r>
              <a:rPr lang="en-US" sz="1200" kern="1200" dirty="0" err="1" smtClean="0">
                <a:solidFill>
                  <a:schemeClr val="tx1"/>
                </a:solidFill>
                <a:effectLst/>
                <a:latin typeface="+mn-lt"/>
                <a:ea typeface="+mn-ea"/>
                <a:cs typeface="+mn-cs"/>
              </a:rPr>
              <a:t>merase</a:t>
            </a:r>
            <a:r>
              <a:rPr lang="en-US" sz="1200" kern="1200" dirty="0" smtClean="0">
                <a:solidFill>
                  <a:schemeClr val="tx1"/>
                </a:solidFill>
                <a:effectLst/>
                <a:latin typeface="+mn-lt"/>
                <a:ea typeface="+mn-ea"/>
                <a:cs typeface="+mn-cs"/>
              </a:rPr>
              <a:t> β-subunit (</a:t>
            </a:r>
            <a:r>
              <a:rPr lang="en-US" sz="1200" i="1" kern="1200" dirty="0" err="1" smtClean="0">
                <a:solidFill>
                  <a:schemeClr val="tx1"/>
                </a:solidFill>
                <a:effectLst/>
                <a:latin typeface="+mn-lt"/>
                <a:ea typeface="+mn-ea"/>
                <a:cs typeface="+mn-cs"/>
              </a:rPr>
              <a:t>rpoB</a:t>
            </a:r>
            <a:r>
              <a:rPr lang="en-US" sz="1200" kern="1200" dirty="0" smtClean="0">
                <a:solidFill>
                  <a:schemeClr val="tx1"/>
                </a:solidFill>
                <a:effectLst/>
                <a:latin typeface="+mn-lt"/>
                <a:ea typeface="+mn-ea"/>
                <a:cs typeface="+mn-cs"/>
              </a:rPr>
              <a:t>), a β-lactam resistance-associated mutation in β-lactamase regulator protein (</a:t>
            </a:r>
            <a:r>
              <a:rPr lang="en-US" sz="1200" i="1" kern="1200" dirty="0" smtClean="0">
                <a:solidFill>
                  <a:schemeClr val="tx1"/>
                </a:solidFill>
                <a:effectLst/>
                <a:latin typeface="+mn-lt"/>
                <a:ea typeface="+mn-ea"/>
                <a:cs typeface="+mn-cs"/>
              </a:rPr>
              <a:t>blaR1</a:t>
            </a:r>
            <a:r>
              <a:rPr lang="en-US" sz="1200" kern="1200" dirty="0" smtClean="0">
                <a:solidFill>
                  <a:schemeClr val="tx1"/>
                </a:solidFill>
                <a:effectLst/>
                <a:latin typeface="+mn-lt"/>
                <a:ea typeface="+mn-ea"/>
                <a:cs typeface="+mn-cs"/>
              </a:rPr>
              <a:t>) and mutations in several genes associated with reduced vancomycin susceptibility were identified in bacteria isolated from the patient only after treatment with the respective antibiotic. Mutations progressively </a:t>
            </a:r>
            <a:r>
              <a:rPr lang="en-US" sz="1200" kern="1200" dirty="0" err="1" smtClean="0">
                <a:solidFill>
                  <a:schemeClr val="tx1"/>
                </a:solidFill>
                <a:effectLst/>
                <a:latin typeface="+mn-lt"/>
                <a:ea typeface="+mn-ea"/>
                <a:cs typeface="+mn-cs"/>
              </a:rPr>
              <a:t>accumu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lated</a:t>
            </a:r>
            <a:r>
              <a:rPr lang="en-US" sz="1200" kern="1200" dirty="0" smtClean="0">
                <a:solidFill>
                  <a:schemeClr val="tx1"/>
                </a:solidFill>
                <a:effectLst/>
                <a:latin typeface="+mn-lt"/>
                <a:ea typeface="+mn-ea"/>
                <a:cs typeface="+mn-cs"/>
              </a:rPr>
              <a:t> over time, concomitant with a stepwise decrease in vancomycin susceptibility81.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11</a:t>
            </a:fld>
            <a:endParaRPr lang="en-US"/>
          </a:p>
        </p:txBody>
      </p:sp>
    </p:spTree>
    <p:extLst>
      <p:ext uri="{BB962C8B-B14F-4D97-AF65-F5344CB8AC3E}">
        <p14:creationId xmlns:p14="http://schemas.microsoft.com/office/powerpoint/2010/main" val="11593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sheer potency of bacterial evolution was revealed by the evolution of extensively drug resistant (XDR) </a:t>
            </a:r>
            <a:r>
              <a:rPr lang="en-US" sz="1200" i="1" kern="1200" dirty="0" smtClean="0">
                <a:solidFill>
                  <a:schemeClr val="tx1"/>
                </a:solidFill>
                <a:effectLst/>
                <a:latin typeface="+mn-lt"/>
                <a:ea typeface="+mn-ea"/>
                <a:cs typeface="+mn-cs"/>
              </a:rPr>
              <a:t>M. tuberculosis </a:t>
            </a:r>
            <a:r>
              <a:rPr lang="en-US" sz="1200" kern="1200" dirty="0" smtClean="0">
                <a:solidFill>
                  <a:schemeClr val="tx1"/>
                </a:solidFill>
                <a:effectLst/>
                <a:latin typeface="+mn-lt"/>
                <a:ea typeface="+mn-ea"/>
                <a:cs typeface="+mn-cs"/>
              </a:rPr>
              <a:t>from a wholly drug-sensitive ancestor, in a single patient, over just 3.5 years82,83. Resistance evolved to seven drugs to which the patient was exposed: rifampicin (to which resistance was conferred by mutations in </a:t>
            </a:r>
            <a:r>
              <a:rPr lang="en-US" sz="1200" i="1" kern="1200" dirty="0" err="1" smtClean="0">
                <a:solidFill>
                  <a:schemeClr val="tx1"/>
                </a:solidFill>
                <a:effectLst/>
                <a:latin typeface="+mn-lt"/>
                <a:ea typeface="+mn-ea"/>
                <a:cs typeface="+mn-cs"/>
              </a:rPr>
              <a:t>rpoB</a:t>
            </a:r>
            <a:r>
              <a:rPr lang="en-US" sz="1200" kern="1200" dirty="0" smtClean="0">
                <a:solidFill>
                  <a:schemeClr val="tx1"/>
                </a:solidFill>
                <a:effectLst/>
                <a:latin typeface="+mn-lt"/>
                <a:ea typeface="+mn-ea"/>
                <a:cs typeface="+mn-cs"/>
              </a:rPr>
              <a:t>), isoniazid (mutations in catalase–peroxidase (</a:t>
            </a:r>
            <a:r>
              <a:rPr lang="en-US" sz="1200" i="1" kern="1200" dirty="0" err="1" smtClean="0">
                <a:solidFill>
                  <a:schemeClr val="tx1"/>
                </a:solidFill>
                <a:effectLst/>
                <a:latin typeface="+mn-lt"/>
                <a:ea typeface="+mn-ea"/>
                <a:cs typeface="+mn-cs"/>
              </a:rPr>
              <a:t>katG</a:t>
            </a:r>
            <a:r>
              <a:rPr lang="en-US" sz="1200" kern="1200" dirty="0" smtClean="0">
                <a:solidFill>
                  <a:schemeClr val="tx1"/>
                </a:solidFill>
                <a:effectLst/>
                <a:latin typeface="+mn-lt"/>
                <a:ea typeface="+mn-ea"/>
                <a:cs typeface="+mn-cs"/>
              </a:rPr>
              <a:t>)), ethambutol (mutations in </a:t>
            </a:r>
            <a:r>
              <a:rPr lang="en-US" sz="1200" kern="1200" dirty="0" err="1" smtClean="0">
                <a:solidFill>
                  <a:schemeClr val="tx1"/>
                </a:solidFill>
                <a:effectLst/>
                <a:latin typeface="+mn-lt"/>
                <a:ea typeface="+mn-ea"/>
                <a:cs typeface="+mn-cs"/>
              </a:rPr>
              <a:t>arabinosyltrans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ferase</a:t>
            </a:r>
            <a:r>
              <a:rPr lang="en-US" sz="1200" kern="1200" dirty="0" smtClean="0">
                <a:solidFill>
                  <a:schemeClr val="tx1"/>
                </a:solidFill>
                <a:effectLst/>
                <a:latin typeface="+mn-lt"/>
                <a:ea typeface="+mn-ea"/>
                <a:cs typeface="+mn-cs"/>
              </a:rPr>
              <a:t> B (</a:t>
            </a:r>
            <a:r>
              <a:rPr lang="en-US" sz="1200" i="1" kern="1200" dirty="0" err="1" smtClean="0">
                <a:solidFill>
                  <a:schemeClr val="tx1"/>
                </a:solidFill>
                <a:effectLst/>
                <a:latin typeface="+mn-lt"/>
                <a:ea typeface="+mn-ea"/>
                <a:cs typeface="+mn-cs"/>
              </a:rPr>
              <a:t>embB</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streptomycin (mutations in 16S </a:t>
            </a:r>
            <a:r>
              <a:rPr lang="en-US" sz="1200" kern="1200" dirty="0" err="1" smtClean="0">
                <a:solidFill>
                  <a:schemeClr val="tx1"/>
                </a:solidFill>
                <a:effectLst/>
                <a:latin typeface="+mn-lt"/>
                <a:ea typeface="+mn-ea"/>
                <a:cs typeface="+mn-cs"/>
              </a:rPr>
              <a:t>rRNA</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rrs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rRNA</a:t>
            </a:r>
            <a:r>
              <a:rPr lang="en-US" sz="1200" kern="1200" dirty="0" smtClean="0">
                <a:solidFill>
                  <a:schemeClr val="tx1"/>
                </a:solidFill>
                <a:effectLst/>
                <a:latin typeface="+mn-lt"/>
                <a:ea typeface="+mn-ea"/>
                <a:cs typeface="+mn-cs"/>
              </a:rPr>
              <a:t> small subunit methyltransferase (</a:t>
            </a:r>
            <a:r>
              <a:rPr lang="en-US" sz="1200" i="1" kern="1200" dirty="0" err="1" smtClean="0">
                <a:solidFill>
                  <a:schemeClr val="tx1"/>
                </a:solidFill>
                <a:effectLst/>
                <a:latin typeface="+mn-lt"/>
                <a:ea typeface="+mn-ea"/>
                <a:cs typeface="+mn-cs"/>
              </a:rPr>
              <a:t>gid</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ofloxacin</a:t>
            </a:r>
            <a:r>
              <a:rPr lang="en-US" sz="1200" kern="1200" dirty="0" smtClean="0">
                <a:solidFill>
                  <a:schemeClr val="tx1"/>
                </a:solidFill>
                <a:effectLst/>
                <a:latin typeface="+mn-lt"/>
                <a:ea typeface="+mn-ea"/>
                <a:cs typeface="+mn-cs"/>
              </a:rPr>
              <a:t> (mutations in DNA gyrase subunit B (</a:t>
            </a:r>
            <a:r>
              <a:rPr lang="en-US" sz="1200" i="1" kern="1200" dirty="0" err="1" smtClean="0">
                <a:solidFill>
                  <a:schemeClr val="tx1"/>
                </a:solidFill>
                <a:effectLst/>
                <a:latin typeface="+mn-lt"/>
                <a:ea typeface="+mn-ea"/>
                <a:cs typeface="+mn-cs"/>
              </a:rPr>
              <a:t>gyrB</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ethionamide</a:t>
            </a:r>
            <a:r>
              <a:rPr lang="en-US" sz="1200" kern="1200" dirty="0" smtClean="0">
                <a:solidFill>
                  <a:schemeClr val="tx1"/>
                </a:solidFill>
                <a:effectLst/>
                <a:latin typeface="+mn-lt"/>
                <a:ea typeface="+mn-ea"/>
                <a:cs typeface="+mn-cs"/>
              </a:rPr>
              <a:t> (mutations in d-inositol 3-phosphate </a:t>
            </a:r>
            <a:r>
              <a:rPr lang="en-US" sz="1200" kern="1200" dirty="0" err="1" smtClean="0">
                <a:solidFill>
                  <a:schemeClr val="tx1"/>
                </a:solidFill>
                <a:effectLst/>
                <a:latin typeface="+mn-lt"/>
                <a:ea typeface="+mn-ea"/>
                <a:cs typeface="+mn-cs"/>
              </a:rPr>
              <a:t>glyco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syltransferase</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mshA</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amikacin (mutations in </a:t>
            </a:r>
            <a:r>
              <a:rPr lang="en-US" sz="1200" i="1" kern="1200" dirty="0" err="1" smtClean="0">
                <a:solidFill>
                  <a:schemeClr val="tx1"/>
                </a:solidFill>
                <a:effectLst/>
                <a:latin typeface="+mn-lt"/>
                <a:ea typeface="+mn-ea"/>
                <a:cs typeface="+mn-cs"/>
              </a:rPr>
              <a:t>rrs</a:t>
            </a:r>
            <a:r>
              <a:rPr lang="en-US" sz="1200" kern="1200" dirty="0" smtClean="0">
                <a:solidFill>
                  <a:schemeClr val="tx1"/>
                </a:solidFill>
                <a:effectLst/>
                <a:latin typeface="+mn-lt"/>
                <a:ea typeface="+mn-ea"/>
                <a:cs typeface="+mn-cs"/>
              </a:rPr>
              <a:t>). In most cases, resistance-conferring mutations arose in one or more lineages in the within-patient population after only several months of treatment with the </a:t>
            </a:r>
            <a:r>
              <a:rPr lang="en-US" sz="1200" kern="1200" dirty="0" err="1" smtClean="0">
                <a:solidFill>
                  <a:schemeClr val="tx1"/>
                </a:solidFill>
                <a:effectLst/>
                <a:latin typeface="+mn-lt"/>
                <a:ea typeface="+mn-ea"/>
                <a:cs typeface="+mn-cs"/>
              </a:rPr>
              <a:t>respec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tive</a:t>
            </a:r>
            <a:r>
              <a:rPr lang="en-US" sz="1200" kern="1200" dirty="0" smtClean="0">
                <a:solidFill>
                  <a:schemeClr val="tx1"/>
                </a:solidFill>
                <a:effectLst/>
                <a:latin typeface="+mn-lt"/>
                <a:ea typeface="+mn-ea"/>
                <a:cs typeface="+mn-cs"/>
              </a:rPr>
              <a:t> antibiotic. Ultimately, in an extreme example of clonal interference, a single multidrug-resistant lineage prevailed, displacing the others. The spread of advantageous resist- </a:t>
            </a:r>
            <a:r>
              <a:rPr lang="en-US" sz="1200" kern="1200" dirty="0" err="1" smtClean="0">
                <a:solidFill>
                  <a:schemeClr val="tx1"/>
                </a:solidFill>
                <a:effectLst/>
                <a:latin typeface="+mn-lt"/>
                <a:ea typeface="+mn-ea"/>
                <a:cs typeface="+mn-cs"/>
              </a:rPr>
              <a:t>ance</a:t>
            </a:r>
            <a:r>
              <a:rPr lang="en-US" sz="1200" kern="1200" dirty="0" smtClean="0">
                <a:solidFill>
                  <a:schemeClr val="tx1"/>
                </a:solidFill>
                <a:effectLst/>
                <a:latin typeface="+mn-lt"/>
                <a:ea typeface="+mn-ea"/>
                <a:cs typeface="+mn-cs"/>
              </a:rPr>
              <a:t> mutations increased the measured substitution rate 14-fold, and propelled the substitution of numerous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onymous</a:t>
            </a:r>
            <a:r>
              <a:rPr lang="en-US" sz="1200" kern="1200" dirty="0" smtClean="0">
                <a:solidFill>
                  <a:schemeClr val="tx1"/>
                </a:solidFill>
                <a:effectLst/>
                <a:latin typeface="+mn-lt"/>
                <a:ea typeface="+mn-ea"/>
                <a:cs typeface="+mn-cs"/>
              </a:rPr>
              <a:t> mutations on the same genetic background as the advantageous mutations, in an example of a process known as hitchhiking.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14</a:t>
            </a:fld>
            <a:endParaRPr lang="en-US"/>
          </a:p>
        </p:txBody>
      </p:sp>
    </p:spTree>
    <p:extLst>
      <p:ext uri="{BB962C8B-B14F-4D97-AF65-F5344CB8AC3E}">
        <p14:creationId xmlns:p14="http://schemas.microsoft.com/office/powerpoint/2010/main" val="106154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evolution of antibiotic resistance within </a:t>
            </a:r>
            <a:r>
              <a:rPr lang="en-US" sz="1200" kern="1200" dirty="0" err="1" smtClean="0">
                <a:solidFill>
                  <a:schemeClr val="tx1"/>
                </a:solidFill>
                <a:effectLst/>
                <a:latin typeface="+mn-lt"/>
                <a:ea typeface="+mn-ea"/>
                <a:cs typeface="+mn-cs"/>
              </a:rPr>
              <a:t>indivi</a:t>
            </a:r>
            <a:r>
              <a:rPr lang="en-US" sz="1200" kern="1200" dirty="0" smtClean="0">
                <a:solidFill>
                  <a:schemeClr val="tx1"/>
                </a:solidFill>
                <a:effectLst/>
                <a:latin typeface="+mn-lt"/>
                <a:ea typeface="+mn-ea"/>
                <a:cs typeface="+mn-cs"/>
              </a:rPr>
              <a:t>- dual hosts epitomizes the evolutionary principle of a selective sweep, as the survival advantage gained from the resistance-conferring gene (or mutation within a gene) in the presence of antibiotic treatment increases the </a:t>
            </a:r>
            <a:r>
              <a:rPr lang="en-US" sz="1200" kern="1200" dirty="0" err="1" smtClean="0">
                <a:solidFill>
                  <a:schemeClr val="tx1"/>
                </a:solidFill>
                <a:effectLst/>
                <a:latin typeface="+mn-lt"/>
                <a:ea typeface="+mn-ea"/>
                <a:cs typeface="+mn-cs"/>
              </a:rPr>
              <a:t>fre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quency</a:t>
            </a:r>
            <a:r>
              <a:rPr lang="en-US" sz="1200" kern="1200" dirty="0" smtClean="0">
                <a:solidFill>
                  <a:schemeClr val="tx1"/>
                </a:solidFill>
                <a:effectLst/>
                <a:latin typeface="+mn-lt"/>
                <a:ea typeface="+mn-ea"/>
                <a:cs typeface="+mn-cs"/>
              </a:rPr>
              <a:t> of the gene (or mutation) in the within-host population. Furthermore, horizontal gene transfer can accelerate the rate of spread of resistance-conferring genes that are carried by plasmids or other mobile elements.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15</a:t>
            </a:fld>
            <a:endParaRPr lang="en-US"/>
          </a:p>
        </p:txBody>
      </p:sp>
    </p:spTree>
    <p:extLst>
      <p:ext uri="{BB962C8B-B14F-4D97-AF65-F5344CB8AC3E}">
        <p14:creationId xmlns:p14="http://schemas.microsoft.com/office/powerpoint/2010/main" val="77897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evolution of antibiotic resistance within </a:t>
            </a:r>
            <a:r>
              <a:rPr lang="en-US" sz="1200" kern="1200" dirty="0" err="1" smtClean="0">
                <a:solidFill>
                  <a:schemeClr val="tx1"/>
                </a:solidFill>
                <a:effectLst/>
                <a:latin typeface="+mn-lt"/>
                <a:ea typeface="+mn-ea"/>
                <a:cs typeface="+mn-cs"/>
              </a:rPr>
              <a:t>indivi</a:t>
            </a:r>
            <a:r>
              <a:rPr lang="en-US" sz="1200" kern="1200" dirty="0" smtClean="0">
                <a:solidFill>
                  <a:schemeClr val="tx1"/>
                </a:solidFill>
                <a:effectLst/>
                <a:latin typeface="+mn-lt"/>
                <a:ea typeface="+mn-ea"/>
                <a:cs typeface="+mn-cs"/>
              </a:rPr>
              <a:t>- dual hosts epitomizes the evolutionary principle of a selective sweep, as the survival advantage gained from the resistance-conferring gene (or mutation within a gene) in the presence of antibiotic treatment increases the </a:t>
            </a:r>
            <a:r>
              <a:rPr lang="en-US" sz="1200" kern="1200" dirty="0" err="1" smtClean="0">
                <a:solidFill>
                  <a:schemeClr val="tx1"/>
                </a:solidFill>
                <a:effectLst/>
                <a:latin typeface="+mn-lt"/>
                <a:ea typeface="+mn-ea"/>
                <a:cs typeface="+mn-cs"/>
              </a:rPr>
              <a:t>fre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quency</a:t>
            </a:r>
            <a:r>
              <a:rPr lang="en-US" sz="1200" kern="1200" dirty="0" smtClean="0">
                <a:solidFill>
                  <a:schemeClr val="tx1"/>
                </a:solidFill>
                <a:effectLst/>
                <a:latin typeface="+mn-lt"/>
                <a:ea typeface="+mn-ea"/>
                <a:cs typeface="+mn-cs"/>
              </a:rPr>
              <a:t> of the gene (or mutation) in the within-host population. Furthermore, horizontal gene transfer can accelerate the rate of spread of resistance-conferring genes that are carried by plasmids or other mobile elements.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16</a:t>
            </a:fld>
            <a:endParaRPr lang="en-US"/>
          </a:p>
        </p:txBody>
      </p:sp>
    </p:spTree>
    <p:extLst>
      <p:ext uri="{BB962C8B-B14F-4D97-AF65-F5344CB8AC3E}">
        <p14:creationId xmlns:p14="http://schemas.microsoft.com/office/powerpoint/2010/main" val="153920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evolution of antibiotic resistance within </a:t>
            </a:r>
            <a:r>
              <a:rPr lang="en-US" sz="1200" kern="1200" dirty="0" err="1" smtClean="0">
                <a:solidFill>
                  <a:schemeClr val="tx1"/>
                </a:solidFill>
                <a:effectLst/>
                <a:latin typeface="+mn-lt"/>
                <a:ea typeface="+mn-ea"/>
                <a:cs typeface="+mn-cs"/>
              </a:rPr>
              <a:t>indivi</a:t>
            </a:r>
            <a:r>
              <a:rPr lang="en-US" sz="1200" kern="1200" dirty="0" smtClean="0">
                <a:solidFill>
                  <a:schemeClr val="tx1"/>
                </a:solidFill>
                <a:effectLst/>
                <a:latin typeface="+mn-lt"/>
                <a:ea typeface="+mn-ea"/>
                <a:cs typeface="+mn-cs"/>
              </a:rPr>
              <a:t>- dual hosts epitomizes the evolutionary principle of a selective sweep, as the survival advantage gained from the resistance-conferring gene (or mutation within a gene) in the presence of antibiotic treatment increases the </a:t>
            </a:r>
            <a:r>
              <a:rPr lang="en-US" sz="1200" kern="1200" dirty="0" err="1" smtClean="0">
                <a:solidFill>
                  <a:schemeClr val="tx1"/>
                </a:solidFill>
                <a:effectLst/>
                <a:latin typeface="+mn-lt"/>
                <a:ea typeface="+mn-ea"/>
                <a:cs typeface="+mn-cs"/>
              </a:rPr>
              <a:t>fre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quency</a:t>
            </a:r>
            <a:r>
              <a:rPr lang="en-US" sz="1200" kern="1200" dirty="0" smtClean="0">
                <a:solidFill>
                  <a:schemeClr val="tx1"/>
                </a:solidFill>
                <a:effectLst/>
                <a:latin typeface="+mn-lt"/>
                <a:ea typeface="+mn-ea"/>
                <a:cs typeface="+mn-cs"/>
              </a:rPr>
              <a:t> of the gene (or mutation) in the within-host population. Furthermore, horizontal gene transfer can accelerate the rate of spread of resistance-conferring genes that are carried by plasmids or other mobile elements. </a:t>
            </a:r>
            <a:endParaRPr lang="en-US" dirty="0" smtClean="0"/>
          </a:p>
          <a:p>
            <a:endParaRPr lang="en-US" dirty="0"/>
          </a:p>
        </p:txBody>
      </p:sp>
      <p:sp>
        <p:nvSpPr>
          <p:cNvPr id="4" name="Slide Number Placeholder 3"/>
          <p:cNvSpPr>
            <a:spLocks noGrp="1"/>
          </p:cNvSpPr>
          <p:nvPr>
            <p:ph type="sldNum" sz="quarter" idx="10"/>
          </p:nvPr>
        </p:nvSpPr>
        <p:spPr/>
        <p:txBody>
          <a:bodyPr/>
          <a:lstStyle/>
          <a:p>
            <a:fld id="{B5586768-AC53-F34C-B94B-0B6974B9079E}" type="slidenum">
              <a:rPr lang="en-US" smtClean="0"/>
              <a:t>17</a:t>
            </a:fld>
            <a:endParaRPr lang="en-US"/>
          </a:p>
        </p:txBody>
      </p:sp>
    </p:spTree>
    <p:extLst>
      <p:ext uri="{BB962C8B-B14F-4D97-AF65-F5344CB8AC3E}">
        <p14:creationId xmlns:p14="http://schemas.microsoft.com/office/powerpoint/2010/main" val="192028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F8FEF54-1157-A542-9756-49467838EEBD}" type="datetimeFigureOut">
              <a:rPr lang="en-US" smtClean="0"/>
              <a:t>10/17/16</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CDFCF021-24EA-5240-A9A1-62C46AB10DDF}" type="slidenum">
              <a:rPr lang="en-US" smtClean="0"/>
              <a:t>‹#›</a:t>
            </a:fld>
            <a:endParaRPr lang="en-US"/>
          </a:p>
        </p:txBody>
      </p:sp>
    </p:spTree>
    <p:extLst>
      <p:ext uri="{BB962C8B-B14F-4D97-AF65-F5344CB8AC3E}">
        <p14:creationId xmlns:p14="http://schemas.microsoft.com/office/powerpoint/2010/main" val="7021711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86778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122442511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96866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324741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9F8FEF54-1157-A542-9756-49467838EEB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117093081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9F8FEF54-1157-A542-9756-49467838EEBD}" type="datetimeFigureOut">
              <a:rPr lang="en-US" smtClean="0"/>
              <a:t>10/17/16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2939825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9F8FEF54-1157-A542-9756-49467838EEBD}" type="datetimeFigureOut">
              <a:rPr lang="en-US" smtClean="0"/>
              <a:t>10/17/16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175253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FEF54-1157-A542-9756-49467838EEBD}" type="datetimeFigureOut">
              <a:rPr lang="en-US" smtClean="0"/>
              <a:t>10/17/16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205759263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GB"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8" name="Date Placeholder 7"/>
          <p:cNvSpPr>
            <a:spLocks noGrp="1"/>
          </p:cNvSpPr>
          <p:nvPr>
            <p:ph type="dt" sz="half" idx="10"/>
          </p:nvPr>
        </p:nvSpPr>
        <p:spPr/>
        <p:txBody>
          <a:bodyPr/>
          <a:lstStyle/>
          <a:p>
            <a:fld id="{9F8FEF54-1157-A542-9756-49467838EEBD}" type="datetimeFigureOut">
              <a:rPr lang="en-US" smtClean="0"/>
              <a:t>10/17/16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6728" y="6227064"/>
            <a:ext cx="1463040" cy="256032"/>
          </a:xfrm>
        </p:spPr>
        <p:txBody>
          <a:bodyPr/>
          <a:lstStyle/>
          <a:p>
            <a:fld id="{CDFCF021-24EA-5240-A9A1-62C46AB10DDF}"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02151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9F8FEF54-1157-A542-9756-49467838EEBD}" type="datetimeFigureOut">
              <a:rPr lang="en-US" smtClean="0"/>
              <a:t>10/17/16</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CDFCF021-24EA-5240-A9A1-62C46AB10DDF}"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35362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F8FEF54-1157-A542-9756-49467838EEBD}" type="datetimeFigureOut">
              <a:rPr lang="en-US" smtClean="0"/>
              <a:t>10/17/16</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CDFCF021-24EA-5240-A9A1-62C46AB10DDF}" type="slidenum">
              <a:rPr lang="en-US" smtClean="0"/>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85185100"/>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7"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microsoft.com/office/2011/relationships/webextension" Target="../webextensions/webextension1.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Within-host evolution of bacterial pathogens</a:t>
            </a:r>
            <a:endParaRPr lang="en-US" sz="4000" dirty="0"/>
          </a:p>
        </p:txBody>
      </p:sp>
      <p:sp>
        <p:nvSpPr>
          <p:cNvPr id="3" name="Subtitle 2"/>
          <p:cNvSpPr>
            <a:spLocks noGrp="1"/>
          </p:cNvSpPr>
          <p:nvPr>
            <p:ph type="subTitle" idx="1"/>
          </p:nvPr>
        </p:nvSpPr>
        <p:spPr>
          <a:xfrm>
            <a:off x="1562100" y="4682062"/>
            <a:ext cx="9070848" cy="702738"/>
          </a:xfrm>
        </p:spPr>
        <p:txBody>
          <a:bodyPr>
            <a:normAutofit fontScale="92500" lnSpcReduction="20000"/>
          </a:bodyPr>
          <a:lstStyle/>
          <a:p>
            <a:r>
              <a:rPr lang="en-US" b="1" dirty="0" smtClean="0"/>
              <a:t>Danny Wilson</a:t>
            </a:r>
            <a:br>
              <a:rPr lang="en-US" b="1" dirty="0" smtClean="0"/>
            </a:br>
            <a:r>
              <a:rPr lang="en-US" dirty="0" smtClean="0"/>
              <a:t>Associate Professor and Sir Henry Dale Fellow</a:t>
            </a:r>
            <a:br>
              <a:rPr lang="en-US" dirty="0" smtClean="0"/>
            </a:br>
            <a:r>
              <a:rPr lang="en-US" dirty="0" smtClean="0"/>
              <a:t>Nuffield Department of Medicine, University of Oxford</a:t>
            </a:r>
            <a:endParaRPr lang="en-US" dirty="0"/>
          </a:p>
        </p:txBody>
      </p:sp>
    </p:spTree>
    <p:extLst>
      <p:ext uri="{BB962C8B-B14F-4D97-AF65-F5344CB8AC3E}">
        <p14:creationId xmlns:p14="http://schemas.microsoft.com/office/powerpoint/2010/main" val="23050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8667" y="359775"/>
            <a:ext cx="11435644" cy="6181179"/>
          </a:xfrm>
          <a:prstGeom prst="rect">
            <a:avLst/>
          </a:prstGeom>
        </p:spPr>
        <p:txBody>
          <a:bodyPr wrap="square">
            <a:spAutoFit/>
          </a:bodyPr>
          <a:lstStyle/>
          <a:p>
            <a:pPr>
              <a:spcAft>
                <a:spcPts val="100"/>
              </a:spcAft>
            </a:pPr>
            <a:r>
              <a:rPr lang="en-US" sz="1100" dirty="0"/>
              <a:t>Lieberman T. D. et al. Parallel bacterial evolution within multiple patients identifies candidate pathogenicity genes. Nat. Genet. 43 1275-1280 (2011)</a:t>
            </a:r>
          </a:p>
          <a:p>
            <a:pPr>
              <a:spcAft>
                <a:spcPts val="100"/>
              </a:spcAft>
            </a:pPr>
            <a:r>
              <a:rPr lang="en-US" sz="1100" dirty="0" err="1"/>
              <a:t>Marvig</a:t>
            </a:r>
            <a:r>
              <a:rPr lang="en-US" sz="1100" dirty="0"/>
              <a:t> R. L. </a:t>
            </a:r>
            <a:r>
              <a:rPr lang="en-US" sz="1100" dirty="0" err="1"/>
              <a:t>Johansenm</a:t>
            </a:r>
            <a:r>
              <a:rPr lang="en-US" sz="1100" dirty="0"/>
              <a:t> H. K. Molin S. &amp; </a:t>
            </a:r>
            <a:r>
              <a:rPr lang="en-US" sz="1100" dirty="0" err="1"/>
              <a:t>Jelsbak</a:t>
            </a:r>
            <a:r>
              <a:rPr lang="en-US" sz="1100" dirty="0"/>
              <a:t> L. Genome analysis of a transmissible lineage of Pseudomonas aeruginosa reveals </a:t>
            </a:r>
            <a:r>
              <a:rPr lang="en-US" sz="1100" dirty="0" err="1"/>
              <a:t>pathoadaptive</a:t>
            </a:r>
            <a:r>
              <a:rPr lang="en-US" sz="1100" dirty="0"/>
              <a:t> mutations and distinct evolutionary paths of </a:t>
            </a:r>
            <a:r>
              <a:rPr lang="en-US" sz="1100" dirty="0" err="1"/>
              <a:t>hypermutators</a:t>
            </a:r>
            <a:r>
              <a:rPr lang="en-US" sz="1100" dirty="0"/>
              <a:t>. </a:t>
            </a:r>
            <a:r>
              <a:rPr lang="en-US" sz="1100" dirty="0" err="1"/>
              <a:t>PLoS</a:t>
            </a:r>
            <a:r>
              <a:rPr lang="en-US" sz="1100" dirty="0"/>
              <a:t> Genet. 9 e1003741 (2013)</a:t>
            </a:r>
          </a:p>
          <a:p>
            <a:pPr>
              <a:spcAft>
                <a:spcPts val="100"/>
              </a:spcAft>
            </a:pPr>
            <a:r>
              <a:rPr lang="en-US" sz="1100" dirty="0"/>
              <a:t>Lieberman T. D. et al. Genetic variation of a bacterial pathogen within individuals with cystic fibrosis provides a record of selective pressures. Nat. Genet. 46 82-87 (2014)</a:t>
            </a:r>
          </a:p>
          <a:p>
            <a:pPr>
              <a:spcAft>
                <a:spcPts val="100"/>
              </a:spcAft>
            </a:pPr>
            <a:r>
              <a:rPr lang="en-US" sz="1100" dirty="0"/>
              <a:t>Comas I. et al. Whole-genome sequencing of rifampicin-resistant Mycobacterium tuberculosis strains identifies compensatory mutations in RNA polymerase genes. Nat. Genet. 44 106-110 (2012)</a:t>
            </a:r>
          </a:p>
          <a:p>
            <a:pPr>
              <a:spcAft>
                <a:spcPts val="100"/>
              </a:spcAft>
            </a:pPr>
            <a:r>
              <a:rPr lang="en-US" sz="1100" dirty="0" err="1"/>
              <a:t>Eldholm</a:t>
            </a:r>
            <a:r>
              <a:rPr lang="en-US" sz="1100" dirty="0"/>
              <a:t> V. et al. </a:t>
            </a:r>
            <a:r>
              <a:rPr lang="en-US" sz="1100" u="sng" dirty="0"/>
              <a:t>Evolution of extensively drug-resistant Mycobacterium tuberculosis from a susceptible ancestor in a single patient.</a:t>
            </a:r>
            <a:r>
              <a:rPr lang="en-US" sz="1100" dirty="0"/>
              <a:t> Genome Biol. 15 490 (2014)</a:t>
            </a:r>
          </a:p>
          <a:p>
            <a:pPr>
              <a:spcAft>
                <a:spcPts val="100"/>
              </a:spcAft>
            </a:pPr>
            <a:r>
              <a:rPr lang="en-US" sz="1100" dirty="0" err="1"/>
              <a:t>Toprak</a:t>
            </a:r>
            <a:r>
              <a:rPr lang="en-US" sz="1100" dirty="0"/>
              <a:t> E. et al. Evolutionary paths to antibiotic resistance under dynamically sustained drug selection. Nat. Genet. 44 101-105 (2012)</a:t>
            </a:r>
          </a:p>
          <a:p>
            <a:pPr>
              <a:spcAft>
                <a:spcPts val="100"/>
              </a:spcAft>
            </a:pPr>
            <a:r>
              <a:rPr lang="en-US" sz="1100" dirty="0"/>
              <a:t>Yang L. et al. Evolutionary dynamics of bacteria in a human host environment. Proc. Natl. Acad. Sci. U.S.A. 108 7481-7486 (2011)</a:t>
            </a:r>
          </a:p>
          <a:p>
            <a:pPr>
              <a:spcAft>
                <a:spcPts val="100"/>
              </a:spcAft>
            </a:pPr>
            <a:r>
              <a:rPr lang="en-US" sz="1100" dirty="0" err="1"/>
              <a:t>Dordel</a:t>
            </a:r>
            <a:r>
              <a:rPr lang="en-US" sz="1100" dirty="0"/>
              <a:t> J. et al. </a:t>
            </a:r>
            <a:r>
              <a:rPr lang="en-US" sz="1100" u="sng" dirty="0"/>
              <a:t>Novel determinants of antibiotic resistance: identification of mutated loci in highly methicillin-resistant subpopulations of methicillin-resistant Staphylococcus aureus</a:t>
            </a:r>
            <a:r>
              <a:rPr lang="en-US" sz="1100" dirty="0"/>
              <a:t>. </a:t>
            </a:r>
            <a:r>
              <a:rPr lang="en-US" sz="1100" dirty="0" err="1"/>
              <a:t>mBio</a:t>
            </a:r>
            <a:r>
              <a:rPr lang="en-US" sz="1100" dirty="0"/>
              <a:t> 5 e01000-12 (2014)</a:t>
            </a:r>
          </a:p>
          <a:p>
            <a:pPr>
              <a:spcAft>
                <a:spcPts val="100"/>
              </a:spcAft>
            </a:pPr>
            <a:r>
              <a:rPr lang="en-US" sz="1100" dirty="0"/>
              <a:t>Gao W. et al. Two novel point mutations in clinical Staphylococcus aureus reduce linezolid susceptibility and switch on the stringent response to promote persistent infection. </a:t>
            </a:r>
            <a:r>
              <a:rPr lang="en-US" sz="1100" dirty="0" err="1"/>
              <a:t>PLoS</a:t>
            </a:r>
            <a:r>
              <a:rPr lang="en-US" sz="1100" dirty="0"/>
              <a:t> </a:t>
            </a:r>
            <a:r>
              <a:rPr lang="en-US" sz="1100" dirty="0" err="1"/>
              <a:t>Pathog</a:t>
            </a:r>
            <a:r>
              <a:rPr lang="en-US" sz="1100" dirty="0"/>
              <a:t>. 6 e1000944 (2010)</a:t>
            </a:r>
          </a:p>
          <a:p>
            <a:pPr>
              <a:spcAft>
                <a:spcPts val="100"/>
              </a:spcAft>
            </a:pPr>
            <a:r>
              <a:rPr lang="en-US" sz="1100" dirty="0" err="1"/>
              <a:t>Mwangi</a:t>
            </a:r>
            <a:r>
              <a:rPr lang="en-US" sz="1100" dirty="0"/>
              <a:t> M. M. et al. </a:t>
            </a:r>
            <a:r>
              <a:rPr lang="en-US" sz="1100" u="sng" dirty="0"/>
              <a:t>Tracking the in vivo evolution of multidrug resistance in Staphylococcus aureus by whole-genome sequencing</a:t>
            </a:r>
            <a:r>
              <a:rPr lang="en-US" sz="1100" dirty="0"/>
              <a:t>. Proc. Natl. Acad. Sci. U.S.A. 104 9451-9456 (2007)</a:t>
            </a:r>
          </a:p>
          <a:p>
            <a:pPr>
              <a:spcAft>
                <a:spcPts val="100"/>
              </a:spcAft>
            </a:pPr>
            <a:r>
              <a:rPr lang="en-US" sz="1100" dirty="0" err="1"/>
              <a:t>Snitkin</a:t>
            </a:r>
            <a:r>
              <a:rPr lang="en-US" sz="1100" dirty="0"/>
              <a:t> S. et al. Genomic insights into the fate of </a:t>
            </a:r>
            <a:r>
              <a:rPr lang="en-US" sz="1100" dirty="0" err="1"/>
              <a:t>colistin</a:t>
            </a:r>
            <a:r>
              <a:rPr lang="en-US" sz="1100" dirty="0"/>
              <a:t> resistance and Acinetobacter </a:t>
            </a:r>
            <a:r>
              <a:rPr lang="en-US" sz="1100" dirty="0" err="1"/>
              <a:t>baumannii</a:t>
            </a:r>
            <a:r>
              <a:rPr lang="en-US" sz="1100" dirty="0"/>
              <a:t> during patient treatment. Genome Res. 23 1155-1162 (2013)</a:t>
            </a:r>
          </a:p>
          <a:p>
            <a:pPr>
              <a:spcAft>
                <a:spcPts val="100"/>
              </a:spcAft>
            </a:pPr>
            <a:r>
              <a:rPr lang="en-US" sz="1100" dirty="0"/>
              <a:t>Sydenham TV, </a:t>
            </a:r>
            <a:r>
              <a:rPr lang="en-US" sz="1100" dirty="0" err="1"/>
              <a:t>Sóki</a:t>
            </a:r>
            <a:r>
              <a:rPr lang="en-US" sz="1100" dirty="0"/>
              <a:t> J, </a:t>
            </a:r>
            <a:r>
              <a:rPr lang="en-US" sz="1100" dirty="0" err="1"/>
              <a:t>Hasman</a:t>
            </a:r>
            <a:r>
              <a:rPr lang="en-US" sz="1100" dirty="0"/>
              <a:t> H, Wang M, </a:t>
            </a:r>
            <a:r>
              <a:rPr lang="en-US" sz="1100" dirty="0" err="1"/>
              <a:t>Justesen</a:t>
            </a:r>
            <a:r>
              <a:rPr lang="en-US" sz="1100" dirty="0"/>
              <a:t> US: Identification of antimicrobial resistance genes in multidrug-resistant clinical </a:t>
            </a:r>
            <a:r>
              <a:rPr lang="en-US" sz="1100" dirty="0" err="1"/>
              <a:t>Bacteroides</a:t>
            </a:r>
            <a:r>
              <a:rPr lang="en-US" sz="1100" dirty="0"/>
              <a:t> </a:t>
            </a:r>
            <a:r>
              <a:rPr lang="en-US" sz="1100" dirty="0" err="1"/>
              <a:t>fragilis</a:t>
            </a:r>
            <a:r>
              <a:rPr lang="en-US" sz="1100" dirty="0"/>
              <a:t> isolates by whole genome shotgun sequencing. Anaerobe 2014, doi:10.1016/j.anaerobe.2014.10.009.</a:t>
            </a:r>
          </a:p>
          <a:p>
            <a:pPr>
              <a:spcAft>
                <a:spcPts val="100"/>
              </a:spcAft>
            </a:pPr>
            <a:r>
              <a:rPr lang="en-US" sz="1100" dirty="0"/>
              <a:t>Arias C. A. et al. Genetic basis for in vivo </a:t>
            </a:r>
            <a:r>
              <a:rPr lang="en-US" sz="1100" dirty="0" err="1"/>
              <a:t>daptomycin</a:t>
            </a:r>
            <a:r>
              <a:rPr lang="en-US" sz="1100" dirty="0"/>
              <a:t> resistance in enterococci. N. Engl. J. Med. 365 892-900 (2011)</a:t>
            </a:r>
          </a:p>
          <a:p>
            <a:pPr>
              <a:spcAft>
                <a:spcPts val="100"/>
              </a:spcAft>
            </a:pPr>
            <a:r>
              <a:rPr lang="en-US" sz="1100" dirty="0" err="1"/>
              <a:t>Cannatelli</a:t>
            </a:r>
            <a:r>
              <a:rPr lang="en-US" sz="1100" dirty="0"/>
              <a:t> A, Di Pilato V, </a:t>
            </a:r>
            <a:r>
              <a:rPr lang="en-US" sz="1100" dirty="0" err="1"/>
              <a:t>Giani</a:t>
            </a:r>
            <a:r>
              <a:rPr lang="en-US" sz="1100" dirty="0"/>
              <a:t> T, Arena F, </a:t>
            </a:r>
            <a:r>
              <a:rPr lang="en-US" sz="1100" dirty="0" err="1"/>
              <a:t>Ambretti</a:t>
            </a:r>
            <a:r>
              <a:rPr lang="en-US" sz="1100" dirty="0"/>
              <a:t> S, </a:t>
            </a:r>
            <a:r>
              <a:rPr lang="en-US" sz="1100" dirty="0" err="1"/>
              <a:t>Gaibani</a:t>
            </a:r>
            <a:r>
              <a:rPr lang="en-US" sz="1100" dirty="0"/>
              <a:t> P, </a:t>
            </a:r>
            <a:r>
              <a:rPr lang="en-US" sz="1100" dirty="0" err="1"/>
              <a:t>D’Andrea</a:t>
            </a:r>
            <a:r>
              <a:rPr lang="en-US" sz="1100" dirty="0"/>
              <a:t> MM, </a:t>
            </a:r>
            <a:r>
              <a:rPr lang="en-US" sz="1100" dirty="0" err="1"/>
              <a:t>Rossolini</a:t>
            </a:r>
            <a:r>
              <a:rPr lang="en-US" sz="1100" dirty="0"/>
              <a:t> GM: In vivo evolution to </a:t>
            </a:r>
            <a:r>
              <a:rPr lang="en-US" sz="1100" dirty="0" err="1"/>
              <a:t>colistin</a:t>
            </a:r>
            <a:r>
              <a:rPr lang="en-US" sz="1100" dirty="0"/>
              <a:t> resistance by </a:t>
            </a:r>
            <a:r>
              <a:rPr lang="en-US" sz="1100" dirty="0" err="1"/>
              <a:t>PmrB</a:t>
            </a:r>
            <a:r>
              <a:rPr lang="en-US" sz="1100" dirty="0"/>
              <a:t> sensor kinase mutation in KPC-producing </a:t>
            </a:r>
            <a:r>
              <a:rPr lang="en-US" sz="1100" dirty="0" err="1"/>
              <a:t>Klebsiella</a:t>
            </a:r>
            <a:r>
              <a:rPr lang="en-US" sz="1100" dirty="0"/>
              <a:t> pneumoniae is associated with low-dosage </a:t>
            </a:r>
            <a:r>
              <a:rPr lang="en-US" sz="1100" dirty="0" err="1"/>
              <a:t>colistin</a:t>
            </a:r>
            <a:r>
              <a:rPr lang="en-US" sz="1100" dirty="0"/>
              <a:t> treatment. </a:t>
            </a:r>
            <a:r>
              <a:rPr lang="en-US" sz="1100" dirty="0" err="1"/>
              <a:t>Antimicrob</a:t>
            </a:r>
            <a:r>
              <a:rPr lang="en-US" sz="1100" dirty="0"/>
              <a:t>. Agents </a:t>
            </a:r>
            <a:r>
              <a:rPr lang="en-US" sz="1100" dirty="0" err="1"/>
              <a:t>Chemother</a:t>
            </a:r>
            <a:r>
              <a:rPr lang="en-US" sz="1100" dirty="0"/>
              <a:t>. 2014, 58:4399–403.</a:t>
            </a:r>
          </a:p>
          <a:p>
            <a:pPr>
              <a:spcAft>
                <a:spcPts val="100"/>
              </a:spcAft>
            </a:pPr>
            <a:r>
              <a:rPr lang="en-US" sz="1100" dirty="0" err="1"/>
              <a:t>Espedido</a:t>
            </a:r>
            <a:r>
              <a:rPr lang="en-US" sz="1100" dirty="0"/>
              <a:t> B a, Steen J a, </a:t>
            </a:r>
            <a:r>
              <a:rPr lang="en-US" sz="1100" dirty="0" err="1"/>
              <a:t>Ziochos</a:t>
            </a:r>
            <a:r>
              <a:rPr lang="en-US" sz="1100" dirty="0"/>
              <a:t> H, </a:t>
            </a:r>
            <a:r>
              <a:rPr lang="en-US" sz="1100" dirty="0" err="1"/>
              <a:t>Grimmond</a:t>
            </a:r>
            <a:r>
              <a:rPr lang="en-US" sz="1100" dirty="0"/>
              <a:t> SM, Cooper M a, </a:t>
            </a:r>
            <a:r>
              <a:rPr lang="en-US" sz="1100" dirty="0" err="1"/>
              <a:t>Gosbell</a:t>
            </a:r>
            <a:r>
              <a:rPr lang="en-US" sz="1100" dirty="0"/>
              <a:t> IB, van Hal SJ, Jensen SO: Whole genome sequence analysis of the first Australian OXA-48-producing outbreak-associated </a:t>
            </a:r>
            <a:r>
              <a:rPr lang="en-US" sz="1100" dirty="0" err="1"/>
              <a:t>Klebsiella</a:t>
            </a:r>
            <a:r>
              <a:rPr lang="en-US" sz="1100" dirty="0"/>
              <a:t> pneumoniae isolates: the </a:t>
            </a:r>
            <a:r>
              <a:rPr lang="en-US" sz="1100" dirty="0" err="1"/>
              <a:t>resistome</a:t>
            </a:r>
            <a:r>
              <a:rPr lang="en-US" sz="1100" dirty="0"/>
              <a:t> and in vivo evolution. </a:t>
            </a:r>
            <a:r>
              <a:rPr lang="en-US" sz="1100" dirty="0" err="1"/>
              <a:t>PLoS</a:t>
            </a:r>
            <a:r>
              <a:rPr lang="en-US" sz="1100" dirty="0"/>
              <a:t> One 2013, 8:e59920.</a:t>
            </a:r>
          </a:p>
          <a:p>
            <a:pPr>
              <a:spcAft>
                <a:spcPts val="100"/>
              </a:spcAft>
            </a:pPr>
            <a:r>
              <a:rPr lang="en-US" sz="1100" dirty="0" err="1"/>
              <a:t>Afonso</a:t>
            </a:r>
            <a:r>
              <a:rPr lang="en-US" sz="1100" dirty="0"/>
              <a:t> Guerra-</a:t>
            </a:r>
            <a:r>
              <a:rPr lang="en-US" sz="1100" dirty="0" err="1"/>
              <a:t>Assuno</a:t>
            </a:r>
            <a:r>
              <a:rPr lang="en-US" sz="1100" dirty="0"/>
              <a:t> J. et al. Relapse or reinfection with tuberculosis: a whole genome sequencing approach in a large population-based cohort with high HIV prevalence and active follow-up. J. Infect. Dis. </a:t>
            </a:r>
            <a:r>
              <a:rPr lang="en-US" sz="1100" dirty="0" err="1"/>
              <a:t>Pii</a:t>
            </a:r>
            <a:r>
              <a:rPr lang="en-US" sz="1100" dirty="0"/>
              <a:t>: jiu574 (2014)</a:t>
            </a:r>
          </a:p>
          <a:p>
            <a:pPr>
              <a:spcAft>
                <a:spcPts val="100"/>
              </a:spcAft>
            </a:pPr>
            <a:r>
              <a:rPr lang="en-US" sz="1100" dirty="0"/>
              <a:t>Clark T. G. et al. Elucidating emergence and transmission of multidrug-resistant tuberculosis in treatment experienced patients by whole genome sequencing. </a:t>
            </a:r>
            <a:r>
              <a:rPr lang="en-US" sz="1100" dirty="0" err="1"/>
              <a:t>PloS</a:t>
            </a:r>
            <a:r>
              <a:rPr lang="en-US" sz="1100" dirty="0"/>
              <a:t> ONE 8 e83012 (2013)</a:t>
            </a:r>
          </a:p>
          <a:p>
            <a:pPr>
              <a:spcAft>
                <a:spcPts val="100"/>
              </a:spcAft>
            </a:pPr>
            <a:r>
              <a:rPr lang="en-US" sz="1100" dirty="0" err="1"/>
              <a:t>Fahrat</a:t>
            </a:r>
            <a:r>
              <a:rPr lang="en-US" sz="1100" dirty="0"/>
              <a:t> M. R. et al. Genomic analysis identifies targets of convergent positive selection in drug-resistant Mycobacterium tuberculosis. Nat. Genet. 45 1183-1189 (2013)</a:t>
            </a:r>
          </a:p>
          <a:p>
            <a:pPr>
              <a:spcAft>
                <a:spcPts val="100"/>
              </a:spcAft>
            </a:pPr>
            <a:r>
              <a:rPr lang="en-US" sz="1100" dirty="0"/>
              <a:t>Ford C. B. et al. Mycobacterium tuberculosis mutation rate estimates from different lineages predict substantial differences in the emergence of drug-resistant tuberculosis. Nat. Genet. 45 784-790 (2013)</a:t>
            </a:r>
          </a:p>
          <a:p>
            <a:pPr>
              <a:spcAft>
                <a:spcPts val="100"/>
              </a:spcAft>
            </a:pPr>
            <a:r>
              <a:rPr lang="en-US" sz="1100" dirty="0"/>
              <a:t>Saunders N. J. et al. Deep resequencing of serial sputum isolates of Mycobacterium tuberculosis during therapeutic failure due to poor compliance reveals stepwise mutation of key resistance genes on an otherwise stable genetic background. J. Infect. 62 212-217 (2011)</a:t>
            </a:r>
          </a:p>
          <a:p>
            <a:pPr>
              <a:spcAft>
                <a:spcPts val="100"/>
              </a:spcAft>
            </a:pPr>
            <a:r>
              <a:rPr lang="en-US" sz="1100" dirty="0"/>
              <a:t>Sun G. et al. Dynamic population changes in Mycobacterium tuberculosis during acquisition and fixation of drug resistance in patients. J. Infect. Dis. 206 1724-1733 (2012)</a:t>
            </a:r>
          </a:p>
          <a:p>
            <a:pPr>
              <a:spcAft>
                <a:spcPts val="100"/>
              </a:spcAft>
            </a:pPr>
            <a:r>
              <a:rPr lang="en-US" sz="1100" dirty="0"/>
              <a:t>Wong A. &amp; </a:t>
            </a:r>
            <a:r>
              <a:rPr lang="en-US" sz="1100" dirty="0" err="1"/>
              <a:t>Kassen</a:t>
            </a:r>
            <a:r>
              <a:rPr lang="en-US" sz="1100" dirty="0"/>
              <a:t> R. Parallel evolution and local differentiation in quinolone resistance in Pseudomonas aeruginosa. Microbiology 157 937-944 (2011)</a:t>
            </a:r>
          </a:p>
          <a:p>
            <a:pPr>
              <a:spcAft>
                <a:spcPts val="100"/>
              </a:spcAft>
            </a:pPr>
            <a:r>
              <a:rPr lang="en-US" sz="1100" dirty="0"/>
              <a:t>Ba X. et al. Novel mutations in penicillin-binding protein genes in clinical Staphylococcus aureus isolates that are methicillin resistant on susceptibility testing but lack the </a:t>
            </a:r>
            <a:r>
              <a:rPr lang="en-US" sz="1100" dirty="0" err="1"/>
              <a:t>mec</a:t>
            </a:r>
            <a:r>
              <a:rPr lang="en-US" sz="1100" dirty="0"/>
              <a:t> gene. J. </a:t>
            </a:r>
            <a:r>
              <a:rPr lang="en-US" sz="1100" dirty="0" err="1"/>
              <a:t>Antimicrob</a:t>
            </a:r>
            <a:r>
              <a:rPr lang="en-US" sz="1100" dirty="0"/>
              <a:t>. </a:t>
            </a:r>
            <a:r>
              <a:rPr lang="en-US" sz="1100" dirty="0" err="1"/>
              <a:t>Chemother</a:t>
            </a:r>
            <a:r>
              <a:rPr lang="en-US" sz="1100" dirty="0"/>
              <a:t>. 69 594-597 (2014)</a:t>
            </a:r>
          </a:p>
          <a:p>
            <a:pPr>
              <a:spcAft>
                <a:spcPts val="100"/>
              </a:spcAft>
            </a:pPr>
            <a:r>
              <a:rPr lang="en-US" sz="1100" dirty="0" err="1"/>
              <a:t>Howden</a:t>
            </a:r>
            <a:r>
              <a:rPr lang="en-US" sz="1100" dirty="0"/>
              <a:t> B. P. et al. </a:t>
            </a:r>
            <a:r>
              <a:rPr lang="en-US" sz="1100" u="sng" dirty="0"/>
              <a:t>Evolution of multidrug resistance during Staphylococcus aureus infection involves mutation of the essential two component regulator </a:t>
            </a:r>
            <a:r>
              <a:rPr lang="en-US" sz="1100" u="sng" dirty="0" err="1"/>
              <a:t>WalKR</a:t>
            </a:r>
            <a:r>
              <a:rPr lang="en-US" sz="1100" dirty="0"/>
              <a:t>. </a:t>
            </a:r>
            <a:r>
              <a:rPr lang="en-US" sz="1100" dirty="0" err="1"/>
              <a:t>PLoS</a:t>
            </a:r>
            <a:r>
              <a:rPr lang="en-US" sz="1100" dirty="0"/>
              <a:t> </a:t>
            </a:r>
            <a:r>
              <a:rPr lang="en-US" sz="1100" dirty="0" err="1"/>
              <a:t>Pathog</a:t>
            </a:r>
            <a:r>
              <a:rPr lang="en-US" sz="1100" dirty="0"/>
              <a:t>. 7 e1002359 (2011)</a:t>
            </a:r>
          </a:p>
          <a:p>
            <a:pPr>
              <a:spcAft>
                <a:spcPts val="100"/>
              </a:spcAft>
            </a:pPr>
            <a:r>
              <a:rPr lang="en-US" sz="1100" dirty="0"/>
              <a:t>Kim S. Lieberman T. D. &amp; </a:t>
            </a:r>
            <a:r>
              <a:rPr lang="en-US" sz="1100" dirty="0" err="1"/>
              <a:t>Kishony</a:t>
            </a:r>
            <a:r>
              <a:rPr lang="en-US" sz="1100" dirty="0"/>
              <a:t> R. Alternating antibiotic treatments constrain evolutionary paths to multidrug resistance. Proc. Natl. Acad. Sci. U.S.A. 111 14494-14499 (2014)</a:t>
            </a:r>
          </a:p>
          <a:p>
            <a:pPr>
              <a:spcAft>
                <a:spcPts val="100"/>
              </a:spcAft>
            </a:pPr>
            <a:r>
              <a:rPr lang="en-US" sz="1100" dirty="0"/>
              <a:t>Peleg A. Y. et al. Whole genome characterization of the mechanisms of </a:t>
            </a:r>
            <a:r>
              <a:rPr lang="en-US" sz="1100" dirty="0" err="1"/>
              <a:t>daptomycin</a:t>
            </a:r>
            <a:r>
              <a:rPr lang="en-US" sz="1100" dirty="0"/>
              <a:t> resistance in clinical and laboratory derived isolates of Staphylococcus aureus. </a:t>
            </a:r>
            <a:r>
              <a:rPr lang="en-US" sz="1100" dirty="0" err="1"/>
              <a:t>PLoS</a:t>
            </a:r>
            <a:r>
              <a:rPr lang="en-US" sz="1100" dirty="0"/>
              <a:t> ONE 7 e28316 (2012)</a:t>
            </a:r>
          </a:p>
          <a:p>
            <a:pPr>
              <a:spcAft>
                <a:spcPts val="100"/>
              </a:spcAft>
            </a:pPr>
            <a:r>
              <a:rPr lang="en-US" sz="1100" dirty="0"/>
              <a:t>van Hal S. J. et al. In vivo evolution of antimicrobial resistance in a series of Staphylococcus aureus patient isolates: the entire picture or a cautionary tale? J. </a:t>
            </a:r>
            <a:r>
              <a:rPr lang="en-US" sz="1100" dirty="0" err="1"/>
              <a:t>Antimicrob</a:t>
            </a:r>
            <a:r>
              <a:rPr lang="en-US" sz="1100" dirty="0"/>
              <a:t>. </a:t>
            </a:r>
            <a:r>
              <a:rPr lang="en-US" sz="1100" dirty="0" err="1"/>
              <a:t>Chemother</a:t>
            </a:r>
            <a:r>
              <a:rPr lang="en-US" sz="1100" dirty="0"/>
              <a:t>. 69 363-367 (2014)</a:t>
            </a:r>
          </a:p>
        </p:txBody>
      </p:sp>
    </p:spTree>
    <p:extLst>
      <p:ext uri="{BB962C8B-B14F-4D97-AF65-F5344CB8AC3E}">
        <p14:creationId xmlns:p14="http://schemas.microsoft.com/office/powerpoint/2010/main" val="1730286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2167" y="731662"/>
            <a:ext cx="6781800" cy="1917700"/>
          </a:xfrm>
          <a:prstGeom prst="rect">
            <a:avLst/>
          </a:prstGeom>
          <a:solidFill>
            <a:schemeClr val="bg1"/>
          </a:solidFill>
        </p:spPr>
      </p:pic>
      <p:pic>
        <p:nvPicPr>
          <p:cNvPr id="5" name="Picture 4"/>
          <p:cNvPicPr>
            <a:picLocks noChangeAspect="1"/>
          </p:cNvPicPr>
          <p:nvPr/>
        </p:nvPicPr>
        <p:blipFill>
          <a:blip r:embed="rId4"/>
          <a:stretch>
            <a:fillRect/>
          </a:stretch>
        </p:blipFill>
        <p:spPr>
          <a:xfrm>
            <a:off x="7281333" y="1601194"/>
            <a:ext cx="4437239" cy="2120608"/>
          </a:xfrm>
          <a:prstGeom prst="rect">
            <a:avLst/>
          </a:prstGeom>
          <a:solidFill>
            <a:schemeClr val="bg1"/>
          </a:solidFill>
        </p:spPr>
      </p:pic>
      <p:pic>
        <p:nvPicPr>
          <p:cNvPr id="6" name="Picture 5"/>
          <p:cNvPicPr>
            <a:picLocks noChangeAspect="1"/>
          </p:cNvPicPr>
          <p:nvPr/>
        </p:nvPicPr>
        <p:blipFill>
          <a:blip r:embed="rId5"/>
          <a:stretch>
            <a:fillRect/>
          </a:stretch>
        </p:blipFill>
        <p:spPr>
          <a:xfrm rot="16200000" flipH="1" flipV="1">
            <a:off x="4956999" y="-701977"/>
            <a:ext cx="2309045" cy="11365088"/>
          </a:xfrm>
          <a:prstGeom prst="rect">
            <a:avLst/>
          </a:prstGeom>
          <a:solidFill>
            <a:schemeClr val="bg1"/>
          </a:solidFill>
        </p:spPr>
      </p:pic>
      <p:sp>
        <p:nvSpPr>
          <p:cNvPr id="7" name="TextBox 6"/>
          <p:cNvSpPr txBox="1"/>
          <p:nvPr/>
        </p:nvSpPr>
        <p:spPr>
          <a:xfrm rot="18000000">
            <a:off x="5339645" y="3896077"/>
            <a:ext cx="702436" cy="369332"/>
          </a:xfrm>
          <a:prstGeom prst="rect">
            <a:avLst/>
          </a:prstGeom>
          <a:noFill/>
        </p:spPr>
        <p:txBody>
          <a:bodyPr wrap="none" rtlCol="0">
            <a:spAutoFit/>
          </a:bodyPr>
          <a:lstStyle/>
          <a:p>
            <a:r>
              <a:rPr lang="en-US" smtClean="0"/>
              <a:t>blaR1</a:t>
            </a:r>
            <a:endParaRPr lang="en-US"/>
          </a:p>
        </p:txBody>
      </p:sp>
      <p:sp>
        <p:nvSpPr>
          <p:cNvPr id="8" name="TextBox 7"/>
          <p:cNvSpPr txBox="1"/>
          <p:nvPr/>
        </p:nvSpPr>
        <p:spPr>
          <a:xfrm rot="18000000">
            <a:off x="6042014" y="3867855"/>
            <a:ext cx="641073" cy="369332"/>
          </a:xfrm>
          <a:prstGeom prst="rect">
            <a:avLst/>
          </a:prstGeom>
          <a:noFill/>
        </p:spPr>
        <p:txBody>
          <a:bodyPr wrap="none" rtlCol="0">
            <a:spAutoFit/>
          </a:bodyPr>
          <a:lstStyle/>
          <a:p>
            <a:r>
              <a:rPr lang="en-US" dirty="0" err="1" smtClean="0"/>
              <a:t>rpoB</a:t>
            </a:r>
            <a:endParaRPr lang="en-US" dirty="0"/>
          </a:p>
        </p:txBody>
      </p:sp>
      <p:sp>
        <p:nvSpPr>
          <p:cNvPr id="9" name="TextBox 8"/>
          <p:cNvSpPr txBox="1"/>
          <p:nvPr/>
        </p:nvSpPr>
        <p:spPr>
          <a:xfrm rot="18000000">
            <a:off x="6424235" y="3867856"/>
            <a:ext cx="644279" cy="369332"/>
          </a:xfrm>
          <a:prstGeom prst="rect">
            <a:avLst/>
          </a:prstGeom>
          <a:noFill/>
        </p:spPr>
        <p:txBody>
          <a:bodyPr wrap="none" rtlCol="0">
            <a:spAutoFit/>
          </a:bodyPr>
          <a:lstStyle/>
          <a:p>
            <a:r>
              <a:rPr lang="en-US" dirty="0" err="1" smtClean="0"/>
              <a:t>rpoC</a:t>
            </a:r>
            <a:endParaRPr lang="en-US" dirty="0"/>
          </a:p>
        </p:txBody>
      </p:sp>
      <p:sp>
        <p:nvSpPr>
          <p:cNvPr id="10" name="TextBox 9"/>
          <p:cNvSpPr txBox="1"/>
          <p:nvPr/>
        </p:nvSpPr>
        <p:spPr>
          <a:xfrm rot="18000000">
            <a:off x="5674000" y="3913012"/>
            <a:ext cx="609462" cy="369332"/>
          </a:xfrm>
          <a:prstGeom prst="rect">
            <a:avLst/>
          </a:prstGeom>
          <a:noFill/>
        </p:spPr>
        <p:txBody>
          <a:bodyPr wrap="none" rtlCol="0">
            <a:spAutoFit/>
          </a:bodyPr>
          <a:lstStyle/>
          <a:p>
            <a:r>
              <a:rPr lang="en-US" dirty="0" err="1" smtClean="0"/>
              <a:t>vraR</a:t>
            </a:r>
            <a:endParaRPr lang="en-US" dirty="0"/>
          </a:p>
        </p:txBody>
      </p:sp>
      <p:sp>
        <p:nvSpPr>
          <p:cNvPr id="11" name="TextBox 10"/>
          <p:cNvSpPr txBox="1"/>
          <p:nvPr/>
        </p:nvSpPr>
        <p:spPr>
          <a:xfrm rot="18000000">
            <a:off x="7816585" y="4697589"/>
            <a:ext cx="647934" cy="369332"/>
          </a:xfrm>
          <a:prstGeom prst="rect">
            <a:avLst/>
          </a:prstGeom>
          <a:noFill/>
        </p:spPr>
        <p:txBody>
          <a:bodyPr wrap="none" rtlCol="0">
            <a:spAutoFit/>
          </a:bodyPr>
          <a:lstStyle/>
          <a:p>
            <a:r>
              <a:rPr lang="en-US" dirty="0" err="1" smtClean="0"/>
              <a:t>yycH</a:t>
            </a:r>
            <a:endParaRPr lang="en-US" dirty="0"/>
          </a:p>
        </p:txBody>
      </p:sp>
      <p:sp>
        <p:nvSpPr>
          <p:cNvPr id="2" name="Rectangle 1"/>
          <p:cNvSpPr/>
          <p:nvPr/>
        </p:nvSpPr>
        <p:spPr>
          <a:xfrm>
            <a:off x="5787340" y="4803495"/>
            <a:ext cx="1354238" cy="185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05651" y="4791920"/>
            <a:ext cx="312516" cy="196769"/>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20492" y="2536786"/>
            <a:ext cx="312516" cy="196769"/>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895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 classic selective </a:t>
            </a:r>
            <a:r>
              <a:rPr lang="en-US" dirty="0" smtClean="0"/>
              <a:t>sweep</a:t>
            </a:r>
            <a:endParaRPr lang="en-US" dirty="0"/>
          </a:p>
        </p:txBody>
      </p:sp>
      <p:grpSp>
        <p:nvGrpSpPr>
          <p:cNvPr id="12" name="Group 11"/>
          <p:cNvGrpSpPr/>
          <p:nvPr/>
        </p:nvGrpSpPr>
        <p:grpSpPr>
          <a:xfrm>
            <a:off x="3810000" y="1752600"/>
            <a:ext cx="4572000" cy="4572000"/>
            <a:chOff x="3810000" y="1752600"/>
            <a:chExt cx="4572000" cy="4572000"/>
          </a:xfrm>
        </p:grpSpPr>
        <p:pic>
          <p:nvPicPr>
            <p:cNvPr id="4" name="Picture 3"/>
            <p:cNvPicPr>
              <a:picLocks noChangeAspect="1"/>
            </p:cNvPicPr>
            <p:nvPr/>
          </p:nvPicPr>
          <p:blipFill>
            <a:blip r:embed="rId2"/>
            <a:stretch>
              <a:fillRect/>
            </a:stretch>
          </p:blipFill>
          <p:spPr>
            <a:xfrm>
              <a:off x="3810000" y="1752600"/>
              <a:ext cx="4572000" cy="4572000"/>
            </a:xfrm>
            <a:prstGeom prst="rect">
              <a:avLst/>
            </a:prstGeom>
            <a:solidFill>
              <a:schemeClr val="bg1"/>
            </a:solidFill>
          </p:spPr>
        </p:pic>
        <p:sp>
          <p:nvSpPr>
            <p:cNvPr id="5" name="5-Point Star 4"/>
            <p:cNvSpPr/>
            <p:nvPr/>
          </p:nvSpPr>
          <p:spPr>
            <a:xfrm>
              <a:off x="5041900" y="5156199"/>
              <a:ext cx="226291" cy="22109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30436" y="4422371"/>
              <a:ext cx="1252266" cy="307777"/>
            </a:xfrm>
            <a:prstGeom prst="rect">
              <a:avLst/>
            </a:prstGeom>
            <a:noFill/>
          </p:spPr>
          <p:txBody>
            <a:bodyPr wrap="none" rtlCol="0">
              <a:spAutoFit/>
            </a:bodyPr>
            <a:lstStyle/>
            <a:p>
              <a:r>
                <a:rPr lang="en-US" sz="1400" dirty="0" smtClean="0"/>
                <a:t>Mutation arises</a:t>
              </a:r>
              <a:endParaRPr lang="en-US" sz="1400" dirty="0"/>
            </a:p>
          </p:txBody>
        </p:sp>
        <p:cxnSp>
          <p:nvCxnSpPr>
            <p:cNvPr id="8" name="Straight Arrow Connector 7"/>
            <p:cNvCxnSpPr/>
            <p:nvPr/>
          </p:nvCxnSpPr>
          <p:spPr>
            <a:xfrm>
              <a:off x="5148405" y="4705656"/>
              <a:ext cx="3260" cy="3725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53891" y="2826327"/>
              <a:ext cx="1367875" cy="523220"/>
            </a:xfrm>
            <a:prstGeom prst="rect">
              <a:avLst/>
            </a:prstGeom>
            <a:noFill/>
          </p:spPr>
          <p:txBody>
            <a:bodyPr wrap="none" rtlCol="0">
              <a:spAutoFit/>
            </a:bodyPr>
            <a:lstStyle/>
            <a:p>
              <a:r>
                <a:rPr lang="en-US" sz="1400" dirty="0" smtClean="0"/>
                <a:t>100% </a:t>
              </a:r>
              <a:r>
                <a:rPr lang="en-US" sz="1400" smtClean="0"/>
                <a:t>growth </a:t>
              </a:r>
              <a:br>
                <a:rPr lang="en-US" sz="1400" smtClean="0"/>
              </a:br>
              <a:r>
                <a:rPr lang="en-US" sz="1400" smtClean="0"/>
                <a:t>advantage/week</a:t>
              </a:r>
              <a:endParaRPr lang="en-US" sz="1400" dirty="0"/>
            </a:p>
          </p:txBody>
        </p:sp>
        <p:sp>
          <p:nvSpPr>
            <p:cNvPr id="11" name="TextBox 10"/>
            <p:cNvSpPr txBox="1"/>
            <p:nvPr/>
          </p:nvSpPr>
          <p:spPr>
            <a:xfrm>
              <a:off x="6765635" y="3209637"/>
              <a:ext cx="1367875" cy="523220"/>
            </a:xfrm>
            <a:prstGeom prst="rect">
              <a:avLst/>
            </a:prstGeom>
            <a:noFill/>
          </p:spPr>
          <p:txBody>
            <a:bodyPr wrap="none" rtlCol="0">
              <a:spAutoFit/>
            </a:bodyPr>
            <a:lstStyle/>
            <a:p>
              <a:r>
                <a:rPr lang="en-US" sz="1400" smtClean="0">
                  <a:solidFill>
                    <a:srgbClr val="FF0000"/>
                  </a:solidFill>
                </a:rPr>
                <a:t>80</a:t>
              </a:r>
              <a:r>
                <a:rPr lang="en-US" sz="1400" dirty="0" smtClean="0">
                  <a:solidFill>
                    <a:srgbClr val="FF0000"/>
                  </a:solidFill>
                </a:rPr>
                <a:t>% </a:t>
              </a:r>
              <a:r>
                <a:rPr lang="en-US" sz="1400" smtClean="0">
                  <a:solidFill>
                    <a:srgbClr val="FF0000"/>
                  </a:solidFill>
                </a:rPr>
                <a:t>growth </a:t>
              </a:r>
              <a:br>
                <a:rPr lang="en-US" sz="1400" smtClean="0">
                  <a:solidFill>
                    <a:srgbClr val="FF0000"/>
                  </a:solidFill>
                </a:rPr>
              </a:br>
              <a:r>
                <a:rPr lang="en-US" sz="1400" smtClean="0">
                  <a:solidFill>
                    <a:srgbClr val="FF0000"/>
                  </a:solidFill>
                </a:rPr>
                <a:t>advantage/week</a:t>
              </a:r>
              <a:endParaRPr lang="en-US" sz="1400" dirty="0">
                <a:solidFill>
                  <a:srgbClr val="FF0000"/>
                </a:solidFill>
              </a:endParaRPr>
            </a:p>
          </p:txBody>
        </p:sp>
      </p:grpSp>
    </p:spTree>
    <p:extLst>
      <p:ext uri="{BB962C8B-B14F-4D97-AF65-F5344CB8AC3E}">
        <p14:creationId xmlns:p14="http://schemas.microsoft.com/office/powerpoint/2010/main" val="1470153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Random genetic drift: adding stochasticity</a:t>
            </a:r>
            <a:endParaRPr lang="en-US" dirty="0"/>
          </a:p>
        </p:txBody>
      </p:sp>
      <p:pic>
        <p:nvPicPr>
          <p:cNvPr id="3" name="Picture 2"/>
          <p:cNvPicPr>
            <a:picLocks noChangeAspect="1"/>
          </p:cNvPicPr>
          <p:nvPr/>
        </p:nvPicPr>
        <p:blipFill>
          <a:blip r:embed="rId2"/>
          <a:stretch>
            <a:fillRect/>
          </a:stretch>
        </p:blipFill>
        <p:spPr>
          <a:xfrm>
            <a:off x="3810000" y="1744883"/>
            <a:ext cx="4572000" cy="4572000"/>
          </a:xfrm>
          <a:prstGeom prst="rect">
            <a:avLst/>
          </a:prstGeom>
          <a:solidFill>
            <a:schemeClr val="bg1"/>
          </a:solidFill>
        </p:spPr>
      </p:pic>
      <p:sp>
        <p:nvSpPr>
          <p:cNvPr id="7" name="TextBox 6"/>
          <p:cNvSpPr txBox="1"/>
          <p:nvPr/>
        </p:nvSpPr>
        <p:spPr>
          <a:xfrm>
            <a:off x="8611565" y="2141316"/>
            <a:ext cx="2893670" cy="1477328"/>
          </a:xfrm>
          <a:prstGeom prst="rect">
            <a:avLst/>
          </a:prstGeom>
          <a:noFill/>
        </p:spPr>
        <p:txBody>
          <a:bodyPr wrap="square" rtlCol="0">
            <a:spAutoFit/>
          </a:bodyPr>
          <a:lstStyle/>
          <a:p>
            <a:r>
              <a:rPr lang="en-US" dirty="0" smtClean="0"/>
              <a:t>Probability of substitution is just 2% because even beneficial mutations are vulnerable to </a:t>
            </a:r>
            <a:r>
              <a:rPr lang="en-US" smtClean="0"/>
              <a:t>stochasticity at low frequencies.</a:t>
            </a:r>
            <a:endParaRPr lang="en-US" dirty="0"/>
          </a:p>
        </p:txBody>
      </p:sp>
      <p:sp>
        <p:nvSpPr>
          <p:cNvPr id="13" name="TextBox 12"/>
          <p:cNvSpPr txBox="1"/>
          <p:nvPr/>
        </p:nvSpPr>
        <p:spPr>
          <a:xfrm>
            <a:off x="8601919" y="3914172"/>
            <a:ext cx="2893670" cy="1754326"/>
          </a:xfrm>
          <a:prstGeom prst="rect">
            <a:avLst/>
          </a:prstGeom>
          <a:noFill/>
        </p:spPr>
        <p:txBody>
          <a:bodyPr wrap="square" rtlCol="0">
            <a:spAutoFit/>
          </a:bodyPr>
          <a:lstStyle/>
          <a:p>
            <a:r>
              <a:rPr lang="en-US" dirty="0" smtClean="0"/>
              <a:t>Even in a large population, a mutant that produces an additional </a:t>
            </a:r>
            <a:r>
              <a:rPr lang="en-US" i="1" dirty="0" smtClean="0"/>
              <a:t>s</a:t>
            </a:r>
            <a:r>
              <a:rPr lang="en-US" dirty="0" smtClean="0"/>
              <a:t> offspring per generation only has a substitution probability of 2</a:t>
            </a:r>
            <a:r>
              <a:rPr lang="en-US" i="1" dirty="0" smtClean="0"/>
              <a:t>s </a:t>
            </a:r>
            <a:r>
              <a:rPr lang="en-US" dirty="0" smtClean="0"/>
              <a:t>at most</a:t>
            </a:r>
            <a:r>
              <a:rPr lang="en-US" i="1" dirty="0" smtClean="0"/>
              <a:t>.</a:t>
            </a:r>
            <a:endParaRPr lang="en-US" dirty="0"/>
          </a:p>
        </p:txBody>
      </p:sp>
      <p:sp>
        <p:nvSpPr>
          <p:cNvPr id="9" name="TextBox 8"/>
          <p:cNvSpPr txBox="1"/>
          <p:nvPr/>
        </p:nvSpPr>
        <p:spPr>
          <a:xfrm>
            <a:off x="5625296" y="1921397"/>
            <a:ext cx="1071127" cy="369332"/>
          </a:xfrm>
          <a:prstGeom prst="rect">
            <a:avLst/>
          </a:prstGeom>
          <a:noFill/>
        </p:spPr>
        <p:txBody>
          <a:bodyPr wrap="none" rtlCol="0">
            <a:spAutoFit/>
          </a:bodyPr>
          <a:lstStyle/>
          <a:p>
            <a:r>
              <a:rPr lang="en-US" i="1" smtClean="0"/>
              <a:t>N </a:t>
            </a:r>
            <a:r>
              <a:rPr lang="en-US" smtClean="0"/>
              <a:t>= 1000</a:t>
            </a:r>
            <a:endParaRPr lang="en-US" dirty="0"/>
          </a:p>
        </p:txBody>
      </p:sp>
      <p:sp>
        <p:nvSpPr>
          <p:cNvPr id="15" name="5-Point Star 14"/>
          <p:cNvSpPr/>
          <p:nvPr/>
        </p:nvSpPr>
        <p:spPr>
          <a:xfrm>
            <a:off x="4574064" y="5124300"/>
            <a:ext cx="226291" cy="22109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4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3454" y="404988"/>
            <a:ext cx="5385462" cy="2282726"/>
          </a:xfrm>
          <a:prstGeom prst="rect">
            <a:avLst/>
          </a:prstGeom>
          <a:solidFill>
            <a:schemeClr val="bg1"/>
          </a:solidFill>
        </p:spPr>
      </p:pic>
      <p:pic>
        <p:nvPicPr>
          <p:cNvPr id="5" name="Picture 4"/>
          <p:cNvPicPr>
            <a:picLocks noChangeAspect="1"/>
          </p:cNvPicPr>
          <p:nvPr/>
        </p:nvPicPr>
        <p:blipFill>
          <a:blip r:embed="rId4"/>
          <a:stretch>
            <a:fillRect/>
          </a:stretch>
        </p:blipFill>
        <p:spPr>
          <a:xfrm>
            <a:off x="5779206" y="830105"/>
            <a:ext cx="6007100" cy="2819400"/>
          </a:xfrm>
          <a:prstGeom prst="rect">
            <a:avLst/>
          </a:prstGeom>
          <a:solidFill>
            <a:schemeClr val="bg1"/>
          </a:solidFill>
        </p:spPr>
      </p:pic>
      <p:pic>
        <p:nvPicPr>
          <p:cNvPr id="6" name="Picture 5"/>
          <p:cNvPicPr>
            <a:picLocks noChangeAspect="1"/>
          </p:cNvPicPr>
          <p:nvPr/>
        </p:nvPicPr>
        <p:blipFill>
          <a:blip r:embed="rId5"/>
          <a:stretch>
            <a:fillRect/>
          </a:stretch>
        </p:blipFill>
        <p:spPr>
          <a:xfrm>
            <a:off x="421921" y="3514643"/>
            <a:ext cx="6927146" cy="2922846"/>
          </a:xfrm>
          <a:prstGeom prst="rect">
            <a:avLst/>
          </a:prstGeom>
          <a:solidFill>
            <a:schemeClr val="bg1"/>
          </a:solidFill>
        </p:spPr>
      </p:pic>
      <p:pic>
        <p:nvPicPr>
          <p:cNvPr id="7" name="Picture 6"/>
          <p:cNvPicPr>
            <a:picLocks noChangeAspect="1"/>
          </p:cNvPicPr>
          <p:nvPr/>
        </p:nvPicPr>
        <p:blipFill>
          <a:blip r:embed="rId6"/>
          <a:stretch>
            <a:fillRect/>
          </a:stretch>
        </p:blipFill>
        <p:spPr>
          <a:xfrm>
            <a:off x="7326489" y="3520016"/>
            <a:ext cx="3048000" cy="2730500"/>
          </a:xfrm>
          <a:prstGeom prst="rect">
            <a:avLst/>
          </a:prstGeom>
          <a:solidFill>
            <a:schemeClr val="bg1"/>
          </a:solidFill>
        </p:spPr>
      </p:pic>
      <p:sp>
        <p:nvSpPr>
          <p:cNvPr id="2" name="TextBox 1"/>
          <p:cNvSpPr txBox="1"/>
          <p:nvPr/>
        </p:nvSpPr>
        <p:spPr>
          <a:xfrm>
            <a:off x="11019099" y="2592730"/>
            <a:ext cx="457176" cy="184666"/>
          </a:xfrm>
          <a:prstGeom prst="rect">
            <a:avLst/>
          </a:prstGeom>
          <a:noFill/>
        </p:spPr>
        <p:txBody>
          <a:bodyPr wrap="none" rtlCol="0">
            <a:spAutoFit/>
          </a:bodyPr>
          <a:lstStyle/>
          <a:p>
            <a:r>
              <a:rPr lang="en-US" sz="600" b="1" dirty="0" smtClean="0">
                <a:solidFill>
                  <a:schemeClr val="bg1"/>
                </a:solidFill>
                <a:latin typeface="Arial" charset="0"/>
                <a:ea typeface="Arial" charset="0"/>
                <a:cs typeface="Arial" charset="0"/>
              </a:rPr>
              <a:t>Months</a:t>
            </a:r>
            <a:endParaRPr lang="en-US" sz="6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91627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Clonal Interference</a:t>
            </a:r>
            <a:endParaRPr lang="en-US" dirty="0"/>
          </a:p>
        </p:txBody>
      </p:sp>
      <p:pic>
        <p:nvPicPr>
          <p:cNvPr id="34" name="Picture 33"/>
          <p:cNvPicPr>
            <a:picLocks noChangeAspect="1"/>
          </p:cNvPicPr>
          <p:nvPr/>
        </p:nvPicPr>
        <p:blipFill>
          <a:blip r:embed="rId3"/>
          <a:stretch>
            <a:fillRect/>
          </a:stretch>
        </p:blipFill>
        <p:spPr>
          <a:xfrm>
            <a:off x="1631950" y="1670345"/>
            <a:ext cx="8928100" cy="4559300"/>
          </a:xfrm>
          <a:prstGeom prst="rect">
            <a:avLst/>
          </a:prstGeom>
          <a:solidFill>
            <a:schemeClr val="bg1"/>
          </a:solidFill>
        </p:spPr>
      </p:pic>
      <p:sp>
        <p:nvSpPr>
          <p:cNvPr id="35" name="5-Point Star 34"/>
          <p:cNvSpPr/>
          <p:nvPr/>
        </p:nvSpPr>
        <p:spPr>
          <a:xfrm>
            <a:off x="3572726" y="4654280"/>
            <a:ext cx="226291" cy="221095"/>
          </a:xfrm>
          <a:prstGeom prst="star5">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422569" y="4867188"/>
            <a:ext cx="226291" cy="22109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3182760" y="4997178"/>
            <a:ext cx="226291" cy="221095"/>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2886925" y="5030797"/>
            <a:ext cx="226291" cy="22109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2557473" y="5037521"/>
            <a:ext cx="226291" cy="221095"/>
          </a:xfrm>
          <a:prstGeom prst="star5">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616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Clonal Interference</a:t>
            </a:r>
            <a:endParaRPr lang="en-US" dirty="0"/>
          </a:p>
        </p:txBody>
      </p:sp>
      <p:pic>
        <p:nvPicPr>
          <p:cNvPr id="1026" name="Picture 2" descr="ttp://cdn.iopscience.com/images/1742-5468/2013/01/P01009/Full/jstat444555f3_online.jpg"/>
          <p:cNvPicPr>
            <a:picLocks noChangeAspect="1" noChangeArrowheads="1"/>
          </p:cNvPicPr>
          <p:nvPr/>
        </p:nvPicPr>
        <p:blipFill rotWithShape="1">
          <a:blip r:embed="rId3">
            <a:extLst>
              <a:ext uri="{28A0092B-C50C-407E-A947-70E740481C1C}">
                <a14:useLocalDpi xmlns:a14="http://schemas.microsoft.com/office/drawing/2010/main" val="0"/>
              </a:ext>
            </a:extLst>
          </a:blip>
          <a:srcRect b="53262"/>
          <a:stretch/>
        </p:blipFill>
        <p:spPr bwMode="auto">
          <a:xfrm>
            <a:off x="3761772" y="4120587"/>
            <a:ext cx="4733925" cy="15047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tp://cdn.iopscience.com/images/1742-5468/2013/01/P01009/Full/jstat444555f3_online.jpg"/>
          <p:cNvPicPr>
            <a:picLocks noChangeAspect="1" noChangeArrowheads="1"/>
          </p:cNvPicPr>
          <p:nvPr/>
        </p:nvPicPr>
        <p:blipFill rotWithShape="1">
          <a:blip r:embed="rId3">
            <a:extLst>
              <a:ext uri="{28A0092B-C50C-407E-A947-70E740481C1C}">
                <a14:useLocalDpi xmlns:a14="http://schemas.microsoft.com/office/drawing/2010/main" val="0"/>
              </a:ext>
            </a:extLst>
          </a:blip>
          <a:srcRect t="53509" b="-1"/>
          <a:stretch/>
        </p:blipFill>
        <p:spPr bwMode="auto">
          <a:xfrm>
            <a:off x="3763701" y="2349661"/>
            <a:ext cx="4733925" cy="14967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6223" y="6215605"/>
            <a:ext cx="3655168" cy="246221"/>
          </a:xfrm>
          <a:prstGeom prst="rect">
            <a:avLst/>
          </a:prstGeom>
          <a:noFill/>
        </p:spPr>
        <p:txBody>
          <a:bodyPr wrap="none" rtlCol="0">
            <a:spAutoFit/>
          </a:bodyPr>
          <a:lstStyle/>
          <a:p>
            <a:r>
              <a:rPr lang="en-US" sz="1000" dirty="0" err="1" smtClean="0"/>
              <a:t>Rouzine</a:t>
            </a:r>
            <a:r>
              <a:rPr lang="en-US" sz="1000" dirty="0" smtClean="0"/>
              <a:t>, I M and Weinberger, L S (2013) </a:t>
            </a:r>
            <a:r>
              <a:rPr lang="en-US" sz="1000" i="1" dirty="0" smtClean="0"/>
              <a:t>Journal of Statistical Mechanics</a:t>
            </a:r>
            <a:r>
              <a:rPr lang="en-US" sz="1000" dirty="0" smtClean="0"/>
              <a:t> </a:t>
            </a:r>
            <a:endParaRPr lang="en-US" sz="1000" dirty="0"/>
          </a:p>
        </p:txBody>
      </p:sp>
    </p:spTree>
    <p:extLst>
      <p:ext uri="{BB962C8B-B14F-4D97-AF65-F5344CB8AC3E}">
        <p14:creationId xmlns:p14="http://schemas.microsoft.com/office/powerpoint/2010/main" val="9025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Clonal Interference</a:t>
            </a:r>
            <a:endParaRPr lang="en-US" dirty="0"/>
          </a:p>
        </p:txBody>
      </p:sp>
      <p:pic>
        <p:nvPicPr>
          <p:cNvPr id="2050" name="Picture 2" descr="ttp://www.genetics.org/content/genetics/200/2/619/F1.large.jpg?width=800&amp;height=600&amp;carousel=1"/>
          <p:cNvPicPr>
            <a:picLocks noChangeAspect="1" noChangeArrowheads="1"/>
          </p:cNvPicPr>
          <p:nvPr/>
        </p:nvPicPr>
        <p:blipFill rotWithShape="1">
          <a:blip r:embed="rId3">
            <a:extLst>
              <a:ext uri="{28A0092B-C50C-407E-A947-70E740481C1C}">
                <a14:useLocalDpi xmlns:a14="http://schemas.microsoft.com/office/drawing/2010/main" val="0"/>
              </a:ext>
            </a:extLst>
          </a:blip>
          <a:srcRect b="55649"/>
          <a:stretch/>
        </p:blipFill>
        <p:spPr bwMode="auto">
          <a:xfrm>
            <a:off x="474560" y="1837702"/>
            <a:ext cx="11057980" cy="3961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49924" y="6157732"/>
            <a:ext cx="4354205" cy="276999"/>
          </a:xfrm>
          <a:prstGeom prst="rect">
            <a:avLst/>
          </a:prstGeom>
          <a:noFill/>
        </p:spPr>
        <p:txBody>
          <a:bodyPr wrap="none" rtlCol="0">
            <a:spAutoFit/>
          </a:bodyPr>
          <a:lstStyle/>
          <a:p>
            <a:r>
              <a:rPr lang="en-US" sz="1200" dirty="0" err="1" smtClean="0"/>
              <a:t>Maddamsetti</a:t>
            </a:r>
            <a:r>
              <a:rPr lang="en-US" sz="1200" dirty="0" smtClean="0"/>
              <a:t>, R, </a:t>
            </a:r>
            <a:r>
              <a:rPr lang="en-US" sz="1200" dirty="0" err="1" smtClean="0"/>
              <a:t>Lenski</a:t>
            </a:r>
            <a:r>
              <a:rPr lang="en-US" sz="1200" dirty="0" smtClean="0"/>
              <a:t>, R E, Barrick, J E (2015) </a:t>
            </a:r>
            <a:r>
              <a:rPr lang="en-US" sz="1200" i="1" dirty="0" smtClean="0"/>
              <a:t>Genetics</a:t>
            </a:r>
            <a:r>
              <a:rPr lang="en-US" sz="1200" dirty="0" smtClean="0"/>
              <a:t> 200: 619-631</a:t>
            </a:r>
            <a:endParaRPr lang="en-US" sz="1200" dirty="0"/>
          </a:p>
        </p:txBody>
      </p:sp>
    </p:spTree>
    <p:extLst>
      <p:ext uri="{BB962C8B-B14F-4D97-AF65-F5344CB8AC3E}">
        <p14:creationId xmlns:p14="http://schemas.microsoft.com/office/powerpoint/2010/main" val="1647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400" y="438150"/>
            <a:ext cx="6096000" cy="1792224"/>
          </a:xfrm>
          <a:prstGeom prst="rect">
            <a:avLst/>
          </a:prstGeom>
          <a:solidFill>
            <a:schemeClr val="bg1"/>
          </a:solidFill>
        </p:spPr>
      </p:pic>
      <p:pic>
        <p:nvPicPr>
          <p:cNvPr id="5" name="Picture 4"/>
          <p:cNvPicPr>
            <a:picLocks noChangeAspect="1"/>
          </p:cNvPicPr>
          <p:nvPr/>
        </p:nvPicPr>
        <p:blipFill>
          <a:blip r:embed="rId4"/>
          <a:stretch>
            <a:fillRect/>
          </a:stretch>
        </p:blipFill>
        <p:spPr>
          <a:xfrm>
            <a:off x="6591301" y="439687"/>
            <a:ext cx="5207000" cy="6004847"/>
          </a:xfrm>
          <a:prstGeom prst="rect">
            <a:avLst/>
          </a:prstGeom>
          <a:solidFill>
            <a:schemeClr val="bg1"/>
          </a:solidFill>
          <a:ln>
            <a:noFill/>
          </a:ln>
        </p:spPr>
      </p:pic>
      <p:pic>
        <p:nvPicPr>
          <p:cNvPr id="6" name="Picture 5"/>
          <p:cNvPicPr>
            <a:picLocks noChangeAspect="1"/>
          </p:cNvPicPr>
          <p:nvPr/>
        </p:nvPicPr>
        <p:blipFill>
          <a:blip r:embed="rId5"/>
          <a:stretch>
            <a:fillRect/>
          </a:stretch>
        </p:blipFill>
        <p:spPr>
          <a:xfrm>
            <a:off x="387350" y="3708400"/>
            <a:ext cx="6161617" cy="2603500"/>
          </a:xfrm>
          <a:prstGeom prst="rect">
            <a:avLst/>
          </a:prstGeom>
          <a:solidFill>
            <a:schemeClr val="bg1"/>
          </a:solidFill>
        </p:spPr>
      </p:pic>
    </p:spTree>
    <p:extLst>
      <p:ext uri="{BB962C8B-B14F-4D97-AF65-F5344CB8AC3E}">
        <p14:creationId xmlns:p14="http://schemas.microsoft.com/office/powerpoint/2010/main" val="492107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Pleiotropy</a:t>
            </a:r>
            <a:endParaRPr lang="en-US" dirty="0"/>
          </a:p>
        </p:txBody>
      </p:sp>
      <p:sp>
        <p:nvSpPr>
          <p:cNvPr id="4" name="Rectangle 3"/>
          <p:cNvSpPr/>
          <p:nvPr/>
        </p:nvSpPr>
        <p:spPr>
          <a:xfrm>
            <a:off x="4942390" y="1967696"/>
            <a:ext cx="2245489" cy="1169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Substitution in </a:t>
            </a:r>
            <a:r>
              <a:rPr lang="en-US" sz="2000" b="1" i="1" dirty="0" err="1" smtClean="0"/>
              <a:t>walkR</a:t>
            </a:r>
            <a:endParaRPr lang="en-US" sz="2000" b="1" i="1" dirty="0"/>
          </a:p>
        </p:txBody>
      </p:sp>
      <p:sp>
        <p:nvSpPr>
          <p:cNvPr id="5" name="Rectangle 4"/>
          <p:cNvSpPr/>
          <p:nvPr/>
        </p:nvSpPr>
        <p:spPr>
          <a:xfrm>
            <a:off x="2617807" y="3775276"/>
            <a:ext cx="2245489" cy="1169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Reduced vancomycin sensitivity</a:t>
            </a:r>
            <a:endParaRPr lang="en-US" sz="2000" b="1" dirty="0"/>
          </a:p>
        </p:txBody>
      </p:sp>
      <p:sp>
        <p:nvSpPr>
          <p:cNvPr id="6" name="Rectangle 5"/>
          <p:cNvSpPr/>
          <p:nvPr/>
        </p:nvSpPr>
        <p:spPr>
          <a:xfrm>
            <a:off x="7272759" y="3696182"/>
            <a:ext cx="2245489" cy="1169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Reduced </a:t>
            </a:r>
            <a:r>
              <a:rPr lang="en-US" sz="2000" b="1" dirty="0" err="1" smtClean="0"/>
              <a:t>daptomycin</a:t>
            </a:r>
            <a:r>
              <a:rPr lang="en-US" sz="2000" b="1" dirty="0" smtClean="0"/>
              <a:t> sensitivity</a:t>
            </a:r>
            <a:endParaRPr lang="en-US" sz="2000" b="1" dirty="0"/>
          </a:p>
        </p:txBody>
      </p:sp>
      <p:sp>
        <p:nvSpPr>
          <p:cNvPr id="7" name="TextBox 6"/>
          <p:cNvSpPr txBox="1"/>
          <p:nvPr/>
        </p:nvSpPr>
        <p:spPr>
          <a:xfrm>
            <a:off x="5220180" y="1469982"/>
            <a:ext cx="1706236" cy="461665"/>
          </a:xfrm>
          <a:prstGeom prst="rect">
            <a:avLst/>
          </a:prstGeom>
          <a:noFill/>
        </p:spPr>
        <p:txBody>
          <a:bodyPr wrap="none" rtlCol="0">
            <a:spAutoFit/>
          </a:bodyPr>
          <a:lstStyle/>
          <a:p>
            <a:pPr algn="ctr"/>
            <a:r>
              <a:rPr lang="en-US" sz="2400" b="1" dirty="0" smtClean="0"/>
              <a:t>One variant</a:t>
            </a:r>
            <a:endParaRPr lang="en-US" sz="2400" b="1" dirty="0"/>
          </a:p>
        </p:txBody>
      </p:sp>
      <p:sp>
        <p:nvSpPr>
          <p:cNvPr id="8" name="TextBox 7"/>
          <p:cNvSpPr txBox="1"/>
          <p:nvPr/>
        </p:nvSpPr>
        <p:spPr>
          <a:xfrm>
            <a:off x="2895601" y="5013765"/>
            <a:ext cx="6506653" cy="461665"/>
          </a:xfrm>
          <a:prstGeom prst="rect">
            <a:avLst/>
          </a:prstGeom>
          <a:noFill/>
        </p:spPr>
        <p:txBody>
          <a:bodyPr wrap="none" rtlCol="0">
            <a:spAutoFit/>
          </a:bodyPr>
          <a:lstStyle/>
          <a:p>
            <a:pPr algn="ctr"/>
            <a:r>
              <a:rPr lang="en-US" sz="2400" b="1" dirty="0" smtClean="0"/>
              <a:t>Multiple phenotypic effects, e.g. cross-resistance</a:t>
            </a:r>
            <a:endParaRPr lang="en-US" sz="2400" b="1" dirty="0"/>
          </a:p>
        </p:txBody>
      </p:sp>
      <p:cxnSp>
        <p:nvCxnSpPr>
          <p:cNvPr id="10" name="Straight Arrow Connector 9"/>
          <p:cNvCxnSpPr/>
          <p:nvPr/>
        </p:nvCxnSpPr>
        <p:spPr>
          <a:xfrm flipH="1">
            <a:off x="4942390" y="3298785"/>
            <a:ext cx="370390" cy="3588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634223" y="3289140"/>
            <a:ext cx="370390" cy="3588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815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Within-Host Evolution of </a:t>
            </a:r>
            <a:br>
              <a:rPr lang="en-US" dirty="0" smtClean="0"/>
            </a:br>
            <a:r>
              <a:rPr lang="en-US" dirty="0" smtClean="0"/>
              <a:t>Bacterial Pathogens</a:t>
            </a:r>
            <a:endParaRPr lang="en-US" dirty="0"/>
          </a:p>
        </p:txBody>
      </p:sp>
      <p:sp>
        <p:nvSpPr>
          <p:cNvPr id="3" name="Content Placeholder 2"/>
          <p:cNvSpPr>
            <a:spLocks noGrp="1"/>
          </p:cNvSpPr>
          <p:nvPr>
            <p:ph idx="1"/>
          </p:nvPr>
        </p:nvSpPr>
        <p:spPr/>
        <p:txBody>
          <a:bodyPr>
            <a:normAutofit/>
          </a:bodyPr>
          <a:lstStyle/>
          <a:p>
            <a:r>
              <a:rPr lang="en-US" dirty="0" smtClean="0"/>
              <a:t>What does evolution have to do with anything? (Harvard video)</a:t>
            </a:r>
          </a:p>
          <a:p>
            <a:r>
              <a:rPr lang="en-US" dirty="0" smtClean="0"/>
              <a:t>Evolution within patients</a:t>
            </a:r>
            <a:endParaRPr lang="en-US" dirty="0" smtClean="0"/>
          </a:p>
          <a:p>
            <a:pPr lvl="1"/>
            <a:r>
              <a:rPr lang="en-US" dirty="0" smtClean="0"/>
              <a:t>Bacterial evolutionary rates</a:t>
            </a:r>
            <a:endParaRPr lang="en-US" dirty="0" smtClean="0"/>
          </a:p>
          <a:p>
            <a:pPr lvl="1"/>
            <a:r>
              <a:rPr lang="en-US" dirty="0" smtClean="0"/>
              <a:t>Selective sweeps</a:t>
            </a:r>
          </a:p>
          <a:p>
            <a:pPr lvl="1"/>
            <a:r>
              <a:rPr lang="en-US" dirty="0" smtClean="0"/>
              <a:t>Clonal interference</a:t>
            </a:r>
          </a:p>
          <a:p>
            <a:pPr lvl="1"/>
            <a:r>
              <a:rPr lang="en-US" dirty="0" smtClean="0"/>
              <a:t>Pleiotropy</a:t>
            </a:r>
          </a:p>
          <a:p>
            <a:pPr lvl="1"/>
            <a:r>
              <a:rPr lang="en-US" dirty="0" smtClean="0"/>
              <a:t>Convergent evolution</a:t>
            </a:r>
          </a:p>
          <a:p>
            <a:pPr lvl="1"/>
            <a:r>
              <a:rPr lang="en-US" dirty="0" err="1" smtClean="0"/>
              <a:t>Heteroresistance</a:t>
            </a:r>
            <a:endParaRPr lang="en-US" dirty="0" smtClean="0"/>
          </a:p>
          <a:p>
            <a:r>
              <a:rPr lang="en-US" dirty="0"/>
              <a:t>Methods for detecting variation in the host</a:t>
            </a:r>
          </a:p>
          <a:p>
            <a:pPr lvl="1"/>
            <a:r>
              <a:rPr lang="en-US" dirty="0"/>
              <a:t>Mapping</a:t>
            </a:r>
          </a:p>
          <a:p>
            <a:pPr lvl="1"/>
            <a:r>
              <a:rPr lang="en-US" dirty="0" smtClean="0"/>
              <a:t>Assembly</a:t>
            </a:r>
            <a:endParaRPr lang="en-US" dirty="0"/>
          </a:p>
        </p:txBody>
      </p:sp>
    </p:spTree>
    <p:extLst>
      <p:ext uri="{BB962C8B-B14F-4D97-AF65-F5344CB8AC3E}">
        <p14:creationId xmlns:p14="http://schemas.microsoft.com/office/powerpoint/2010/main" val="1736299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6400" y="1862437"/>
            <a:ext cx="6619433" cy="3491569"/>
          </a:xfrm>
          <a:prstGeom prst="rect">
            <a:avLst/>
          </a:prstGeom>
        </p:spPr>
      </p:pic>
      <p:grpSp>
        <p:nvGrpSpPr>
          <p:cNvPr id="9" name="Group 8"/>
          <p:cNvGrpSpPr/>
          <p:nvPr/>
        </p:nvGrpSpPr>
        <p:grpSpPr>
          <a:xfrm>
            <a:off x="12412132" y="381000"/>
            <a:ext cx="2720003" cy="5981700"/>
            <a:chOff x="12412132" y="381000"/>
            <a:chExt cx="2720003" cy="5981700"/>
          </a:xfrm>
        </p:grpSpPr>
        <p:pic>
          <p:nvPicPr>
            <p:cNvPr id="6" name="Picture 5"/>
            <p:cNvPicPr>
              <a:picLocks noChangeAspect="1"/>
            </p:cNvPicPr>
            <p:nvPr/>
          </p:nvPicPr>
          <p:blipFill>
            <a:blip r:embed="rId4"/>
            <a:stretch>
              <a:fillRect/>
            </a:stretch>
          </p:blipFill>
          <p:spPr>
            <a:xfrm flipV="1">
              <a:off x="12412132" y="381000"/>
              <a:ext cx="2720003" cy="5981700"/>
            </a:xfrm>
            <a:prstGeom prst="rect">
              <a:avLst/>
            </a:prstGeom>
            <a:solidFill>
              <a:schemeClr val="bg1"/>
            </a:solidFill>
          </p:spPr>
        </p:pic>
        <p:pic>
          <p:nvPicPr>
            <p:cNvPr id="7" name="Picture 6"/>
            <p:cNvPicPr>
              <a:picLocks noChangeAspect="1"/>
            </p:cNvPicPr>
            <p:nvPr/>
          </p:nvPicPr>
          <p:blipFill>
            <a:blip r:embed="rId5"/>
            <a:stretch>
              <a:fillRect/>
            </a:stretch>
          </p:blipFill>
          <p:spPr>
            <a:xfrm>
              <a:off x="12452350" y="5384800"/>
              <a:ext cx="1155700" cy="482600"/>
            </a:xfrm>
            <a:prstGeom prst="rect">
              <a:avLst/>
            </a:prstGeom>
          </p:spPr>
        </p:pic>
      </p:grpSp>
      <p:pic>
        <p:nvPicPr>
          <p:cNvPr id="8" name="Picture 7"/>
          <p:cNvPicPr>
            <a:picLocks noChangeAspect="1"/>
          </p:cNvPicPr>
          <p:nvPr/>
        </p:nvPicPr>
        <p:blipFill>
          <a:blip r:embed="rId6"/>
          <a:stretch>
            <a:fillRect/>
          </a:stretch>
        </p:blipFill>
        <p:spPr>
          <a:xfrm>
            <a:off x="7708900" y="438149"/>
            <a:ext cx="4051300" cy="5995271"/>
          </a:xfrm>
          <a:prstGeom prst="rect">
            <a:avLst/>
          </a:prstGeom>
          <a:solidFill>
            <a:schemeClr val="bg1"/>
          </a:solidFill>
        </p:spPr>
      </p:pic>
      <p:pic>
        <p:nvPicPr>
          <p:cNvPr id="10" name="Picture 9"/>
          <p:cNvPicPr>
            <a:picLocks noChangeAspect="1"/>
          </p:cNvPicPr>
          <p:nvPr/>
        </p:nvPicPr>
        <p:blipFill>
          <a:blip r:embed="rId7"/>
          <a:stretch>
            <a:fillRect/>
          </a:stretch>
        </p:blipFill>
        <p:spPr>
          <a:xfrm>
            <a:off x="5727700" y="444500"/>
            <a:ext cx="3022600" cy="1281582"/>
          </a:xfrm>
          <a:prstGeom prst="rect">
            <a:avLst/>
          </a:prstGeom>
          <a:solidFill>
            <a:schemeClr val="bg1"/>
          </a:solidFill>
        </p:spPr>
      </p:pic>
    </p:spTree>
    <p:extLst>
      <p:ext uri="{BB962C8B-B14F-4D97-AF65-F5344CB8AC3E}">
        <p14:creationId xmlns:p14="http://schemas.microsoft.com/office/powerpoint/2010/main" val="1244404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Convergent or parallel evolution</a:t>
            </a:r>
            <a:endParaRPr lang="en-US" dirty="0"/>
          </a:p>
        </p:txBody>
      </p:sp>
      <p:sp>
        <p:nvSpPr>
          <p:cNvPr id="3" name="Content Placeholder 2"/>
          <p:cNvSpPr>
            <a:spLocks noGrp="1"/>
          </p:cNvSpPr>
          <p:nvPr>
            <p:ph idx="1"/>
          </p:nvPr>
        </p:nvSpPr>
        <p:spPr/>
        <p:txBody>
          <a:bodyPr/>
          <a:lstStyle/>
          <a:p>
            <a:r>
              <a:rPr lang="en-US" dirty="0" smtClean="0"/>
              <a:t>If selection is sufficiently strong, and the range of adaptations limited (a small ‘target size’), might expect to see the same adaptations arising independently</a:t>
            </a:r>
          </a:p>
          <a:p>
            <a:endParaRPr lang="en-US" dirty="0"/>
          </a:p>
          <a:p>
            <a:r>
              <a:rPr lang="en-US" dirty="0" smtClean="0"/>
              <a:t>This is highly improbable by chance because of the low mutation rate in bacteria. The observation of parallel or convergent evolution therefore constitutes strong evidence for adaptation.</a:t>
            </a:r>
          </a:p>
          <a:p>
            <a:endParaRPr lang="en-US" dirty="0"/>
          </a:p>
        </p:txBody>
      </p:sp>
    </p:spTree>
    <p:extLst>
      <p:ext uri="{BB962C8B-B14F-4D97-AF65-F5344CB8AC3E}">
        <p14:creationId xmlns:p14="http://schemas.microsoft.com/office/powerpoint/2010/main" val="901376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3700" y="401175"/>
            <a:ext cx="4943108" cy="1543372"/>
          </a:xfrm>
          <a:prstGeom prst="rect">
            <a:avLst/>
          </a:prstGeom>
          <a:solidFill>
            <a:schemeClr val="bg1"/>
          </a:solidFill>
        </p:spPr>
      </p:pic>
      <p:pic>
        <p:nvPicPr>
          <p:cNvPr id="5" name="Picture 4"/>
          <p:cNvPicPr>
            <a:picLocks noChangeAspect="1"/>
          </p:cNvPicPr>
          <p:nvPr/>
        </p:nvPicPr>
        <p:blipFill>
          <a:blip r:embed="rId4"/>
          <a:stretch>
            <a:fillRect/>
          </a:stretch>
        </p:blipFill>
        <p:spPr>
          <a:xfrm>
            <a:off x="2663142" y="2502013"/>
            <a:ext cx="6179916" cy="3953686"/>
          </a:xfrm>
          <a:prstGeom prst="rect">
            <a:avLst/>
          </a:prstGeom>
          <a:solidFill>
            <a:schemeClr val="bg1"/>
          </a:solidFill>
        </p:spPr>
      </p:pic>
      <p:pic>
        <p:nvPicPr>
          <p:cNvPr id="6" name="Picture 5"/>
          <p:cNvPicPr>
            <a:picLocks noChangeAspect="1"/>
          </p:cNvPicPr>
          <p:nvPr/>
        </p:nvPicPr>
        <p:blipFill>
          <a:blip r:embed="rId5"/>
          <a:stretch>
            <a:fillRect/>
          </a:stretch>
        </p:blipFill>
        <p:spPr>
          <a:xfrm>
            <a:off x="5351925" y="408651"/>
            <a:ext cx="6438900" cy="2082800"/>
          </a:xfrm>
          <a:prstGeom prst="rect">
            <a:avLst/>
          </a:prstGeom>
          <a:solidFill>
            <a:schemeClr val="bg1"/>
          </a:solidFill>
        </p:spPr>
      </p:pic>
    </p:spTree>
    <p:extLst>
      <p:ext uri="{BB962C8B-B14F-4D97-AF65-F5344CB8AC3E}">
        <p14:creationId xmlns:p14="http://schemas.microsoft.com/office/powerpoint/2010/main" val="1687428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Heteroresistance</a:t>
            </a:r>
            <a:endParaRPr lang="en-US" dirty="0"/>
          </a:p>
        </p:txBody>
      </p:sp>
      <p:sp>
        <p:nvSpPr>
          <p:cNvPr id="3" name="Content Placeholder 2"/>
          <p:cNvSpPr>
            <a:spLocks noGrp="1"/>
          </p:cNvSpPr>
          <p:nvPr>
            <p:ph idx="1"/>
          </p:nvPr>
        </p:nvSpPr>
        <p:spPr/>
        <p:txBody>
          <a:bodyPr/>
          <a:lstStyle/>
          <a:p>
            <a:r>
              <a:rPr lang="en-US" dirty="0" smtClean="0"/>
              <a:t>Although the mutation rate is low, ~10</a:t>
            </a:r>
            <a:r>
              <a:rPr lang="en-US" baseline="30000" dirty="0" smtClean="0"/>
              <a:t>-9</a:t>
            </a:r>
            <a:r>
              <a:rPr lang="en-US" dirty="0" smtClean="0"/>
              <a:t> per generation, a large enough within-host population will inevitably </a:t>
            </a:r>
            <a:r>
              <a:rPr lang="en-US" dirty="0" err="1" smtClean="0"/>
              <a:t>harbour</a:t>
            </a:r>
            <a:r>
              <a:rPr lang="en-US" dirty="0" smtClean="0"/>
              <a:t> mutants</a:t>
            </a:r>
          </a:p>
          <a:p>
            <a:endParaRPr lang="en-US" dirty="0"/>
          </a:p>
          <a:p>
            <a:r>
              <a:rPr lang="en-US" dirty="0" smtClean="0"/>
              <a:t>If the target size for selection is large, the opportunity for adaptation may be considerable. For example, if any of 1000 mutations across the genome can induce high-level methicillin resistance via the stringent stress response, then any large enough MRSA culture, e.g. 10</a:t>
            </a:r>
            <a:r>
              <a:rPr lang="en-US" baseline="30000" dirty="0" smtClean="0"/>
              <a:t>6</a:t>
            </a:r>
            <a:r>
              <a:rPr lang="en-US" dirty="0" smtClean="0"/>
              <a:t> cells, will contain a highly resistant mutant.</a:t>
            </a:r>
          </a:p>
          <a:p>
            <a:endParaRPr lang="en-US" dirty="0"/>
          </a:p>
          <a:p>
            <a:r>
              <a:rPr lang="en-US" dirty="0" smtClean="0"/>
              <a:t>Since the mutant almost certainly exists albeit at low frequency, it can be readily selected for by increasing the antibiotic concentration.</a:t>
            </a:r>
            <a:endParaRPr lang="en-US" dirty="0"/>
          </a:p>
        </p:txBody>
      </p:sp>
    </p:spTree>
    <p:extLst>
      <p:ext uri="{BB962C8B-B14F-4D97-AF65-F5344CB8AC3E}">
        <p14:creationId xmlns:p14="http://schemas.microsoft.com/office/powerpoint/2010/main" val="999888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a:t>
            </a:r>
            <a:r>
              <a:rPr lang="en-US" dirty="0" err="1" smtClean="0"/>
              <a:t>favouring</a:t>
            </a:r>
            <a:r>
              <a:rPr lang="en-US" dirty="0" smtClean="0"/>
              <a:t> within-host adaptation</a:t>
            </a:r>
            <a:endParaRPr lang="en-US" dirty="0"/>
          </a:p>
        </p:txBody>
      </p:sp>
      <p:sp>
        <p:nvSpPr>
          <p:cNvPr id="3" name="Content Placeholder 2"/>
          <p:cNvSpPr>
            <a:spLocks noGrp="1"/>
          </p:cNvSpPr>
          <p:nvPr>
            <p:ph idx="1"/>
          </p:nvPr>
        </p:nvSpPr>
        <p:spPr/>
        <p:txBody>
          <a:bodyPr/>
          <a:lstStyle/>
          <a:p>
            <a:r>
              <a:rPr lang="en-US" dirty="0" smtClean="0"/>
              <a:t>High mutation rate</a:t>
            </a:r>
          </a:p>
          <a:p>
            <a:endParaRPr lang="en-US" dirty="0"/>
          </a:p>
          <a:p>
            <a:r>
              <a:rPr lang="en-US" dirty="0" smtClean="0"/>
              <a:t>Large population size</a:t>
            </a:r>
          </a:p>
          <a:p>
            <a:endParaRPr lang="en-US" dirty="0"/>
          </a:p>
          <a:p>
            <a:r>
              <a:rPr lang="en-US" dirty="0" smtClean="0"/>
              <a:t>Strong selective advantage of the mutant</a:t>
            </a:r>
          </a:p>
          <a:p>
            <a:endParaRPr lang="en-US" dirty="0"/>
          </a:p>
          <a:p>
            <a:r>
              <a:rPr lang="en-US" dirty="0" smtClean="0"/>
              <a:t>Many potentially beneficial mutations (large target for selection)</a:t>
            </a:r>
          </a:p>
          <a:p>
            <a:endParaRPr lang="en-US" dirty="0"/>
          </a:p>
        </p:txBody>
      </p:sp>
    </p:spTree>
    <p:extLst>
      <p:ext uri="{BB962C8B-B14F-4D97-AF65-F5344CB8AC3E}">
        <p14:creationId xmlns:p14="http://schemas.microsoft.com/office/powerpoint/2010/main" val="938319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Variant discovery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61745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1752600" y="390643"/>
            <a:ext cx="1600200" cy="134620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a:srcRect/>
          <a:stretch>
            <a:fillRect/>
          </a:stretch>
        </p:blipFill>
        <p:spPr bwMode="auto">
          <a:xfrm>
            <a:off x="4838700" y="455269"/>
            <a:ext cx="1676400" cy="1139825"/>
          </a:xfrm>
          <a:prstGeom prst="rect">
            <a:avLst/>
          </a:prstGeom>
          <a:noFill/>
          <a:ln w="9525">
            <a:noFill/>
            <a:miter lim="800000"/>
            <a:headEnd/>
            <a:tailEnd/>
          </a:ln>
          <a:effectLst/>
        </p:spPr>
      </p:pic>
      <p:pic>
        <p:nvPicPr>
          <p:cNvPr id="14340" name="Picture 4"/>
          <p:cNvPicPr>
            <a:picLocks noChangeAspect="1" noChangeArrowheads="1"/>
          </p:cNvPicPr>
          <p:nvPr/>
        </p:nvPicPr>
        <p:blipFill>
          <a:blip r:embed="rId5"/>
          <a:srcRect/>
          <a:stretch>
            <a:fillRect/>
          </a:stretch>
        </p:blipFill>
        <p:spPr bwMode="auto">
          <a:xfrm>
            <a:off x="7809664" y="532434"/>
            <a:ext cx="1412325" cy="1176698"/>
          </a:xfrm>
          <a:prstGeom prst="rect">
            <a:avLst/>
          </a:prstGeom>
          <a:noFill/>
          <a:ln w="9525">
            <a:noFill/>
            <a:miter lim="800000"/>
            <a:headEnd/>
            <a:tailEnd/>
          </a:ln>
          <a:effectLst/>
        </p:spPr>
      </p:pic>
      <p:pic>
        <p:nvPicPr>
          <p:cNvPr id="14341" name="Picture 5"/>
          <p:cNvPicPr>
            <a:picLocks noChangeAspect="1" noChangeArrowheads="1"/>
          </p:cNvPicPr>
          <p:nvPr/>
        </p:nvPicPr>
        <p:blipFill>
          <a:blip r:embed="rId6"/>
          <a:srcRect/>
          <a:stretch>
            <a:fillRect/>
          </a:stretch>
        </p:blipFill>
        <p:spPr bwMode="auto">
          <a:xfrm>
            <a:off x="9104314" y="536232"/>
            <a:ext cx="1563687" cy="1176337"/>
          </a:xfrm>
          <a:prstGeom prst="rect">
            <a:avLst/>
          </a:prstGeom>
          <a:noFill/>
          <a:ln w="9525">
            <a:noFill/>
            <a:miter lim="800000"/>
            <a:headEnd/>
            <a:tailEnd/>
          </a:ln>
          <a:effectLst/>
        </p:spPr>
      </p:pic>
      <p:sp>
        <p:nvSpPr>
          <p:cNvPr id="14343" name="Rectangle 7"/>
          <p:cNvSpPr>
            <a:spLocks noChangeArrowheads="1"/>
          </p:cNvSpPr>
          <p:nvPr/>
        </p:nvSpPr>
        <p:spPr bwMode="auto">
          <a:xfrm>
            <a:off x="1752600" y="1750669"/>
            <a:ext cx="1600200" cy="396875"/>
          </a:xfrm>
          <a:prstGeom prst="rect">
            <a:avLst/>
          </a:prstGeom>
          <a:noFill/>
          <a:ln w="9525">
            <a:noFill/>
            <a:miter lim="800000"/>
            <a:headEnd/>
            <a:tailEnd/>
          </a:ln>
          <a:effectLst/>
        </p:spPr>
        <p:txBody>
          <a:bodyPr>
            <a:prstTxWarp prst="textNoShape">
              <a:avLst/>
            </a:prstTxWarp>
            <a:spAutoFit/>
          </a:bodyPr>
          <a:lstStyle/>
          <a:p>
            <a:pPr algn="ctr"/>
            <a:r>
              <a:rPr lang="en-US" sz="2000" b="1"/>
              <a:t>Sample</a:t>
            </a:r>
          </a:p>
        </p:txBody>
      </p:sp>
      <p:sp>
        <p:nvSpPr>
          <p:cNvPr id="14344" name="Rectangle 8"/>
          <p:cNvSpPr>
            <a:spLocks noChangeArrowheads="1"/>
          </p:cNvSpPr>
          <p:nvPr/>
        </p:nvSpPr>
        <p:spPr bwMode="auto">
          <a:xfrm>
            <a:off x="4724400" y="1598269"/>
            <a:ext cx="1905000" cy="701675"/>
          </a:xfrm>
          <a:prstGeom prst="rect">
            <a:avLst/>
          </a:prstGeom>
          <a:noFill/>
          <a:ln w="9525">
            <a:noFill/>
            <a:miter lim="800000"/>
            <a:headEnd/>
            <a:tailEnd/>
          </a:ln>
          <a:effectLst/>
        </p:spPr>
        <p:txBody>
          <a:bodyPr>
            <a:prstTxWarp prst="textNoShape">
              <a:avLst/>
            </a:prstTxWarp>
            <a:spAutoFit/>
          </a:bodyPr>
          <a:lstStyle/>
          <a:p>
            <a:pPr algn="ctr"/>
            <a:r>
              <a:rPr lang="en-US" sz="2000" b="1"/>
              <a:t>Illumina Sequencing</a:t>
            </a:r>
          </a:p>
        </p:txBody>
      </p:sp>
      <p:sp>
        <p:nvSpPr>
          <p:cNvPr id="14345" name="Rectangle 9"/>
          <p:cNvSpPr>
            <a:spLocks noChangeArrowheads="1"/>
          </p:cNvSpPr>
          <p:nvPr/>
        </p:nvSpPr>
        <p:spPr bwMode="auto">
          <a:xfrm>
            <a:off x="7848600" y="1750669"/>
            <a:ext cx="2819400" cy="396875"/>
          </a:xfrm>
          <a:prstGeom prst="rect">
            <a:avLst/>
          </a:prstGeom>
          <a:noFill/>
          <a:ln w="9525">
            <a:noFill/>
            <a:miter lim="800000"/>
            <a:headEnd/>
            <a:tailEnd/>
          </a:ln>
          <a:effectLst/>
        </p:spPr>
        <p:txBody>
          <a:bodyPr>
            <a:prstTxWarp prst="textNoShape">
              <a:avLst/>
            </a:prstTxWarp>
            <a:spAutoFit/>
          </a:bodyPr>
          <a:lstStyle/>
          <a:p>
            <a:pPr algn="ctr"/>
            <a:r>
              <a:rPr lang="en-US" sz="2000" b="1"/>
              <a:t>Quality Control</a:t>
            </a:r>
          </a:p>
        </p:txBody>
      </p:sp>
      <p:sp>
        <p:nvSpPr>
          <p:cNvPr id="14346" name="Line 10"/>
          <p:cNvSpPr>
            <a:spLocks noChangeShapeType="1"/>
          </p:cNvSpPr>
          <p:nvPr/>
        </p:nvSpPr>
        <p:spPr bwMode="auto">
          <a:xfrm>
            <a:off x="3581400" y="1064868"/>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14348" name="Line 12"/>
          <p:cNvSpPr>
            <a:spLocks noChangeShapeType="1"/>
          </p:cNvSpPr>
          <p:nvPr/>
        </p:nvSpPr>
        <p:spPr bwMode="auto">
          <a:xfrm>
            <a:off x="6705600" y="1064868"/>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pic>
        <p:nvPicPr>
          <p:cNvPr id="14350" name="Picture 14"/>
          <p:cNvPicPr>
            <a:picLocks noChangeAspect="1" noChangeArrowheads="1"/>
          </p:cNvPicPr>
          <p:nvPr/>
        </p:nvPicPr>
        <p:blipFill>
          <a:blip r:embed="rId7"/>
          <a:srcRect/>
          <a:stretch>
            <a:fillRect/>
          </a:stretch>
        </p:blipFill>
        <p:spPr bwMode="auto">
          <a:xfrm>
            <a:off x="3479800" y="2574401"/>
            <a:ext cx="5232400" cy="3484563"/>
          </a:xfrm>
          <a:prstGeom prst="rect">
            <a:avLst/>
          </a:prstGeom>
          <a:noFill/>
          <a:ln w="9525">
            <a:noFill/>
            <a:miter lim="800000"/>
            <a:headEnd/>
            <a:tailEnd/>
          </a:ln>
          <a:effectLst/>
        </p:spPr>
      </p:pic>
      <p:sp>
        <p:nvSpPr>
          <p:cNvPr id="14351" name="Line 15"/>
          <p:cNvSpPr>
            <a:spLocks noChangeShapeType="1"/>
          </p:cNvSpPr>
          <p:nvPr/>
        </p:nvSpPr>
        <p:spPr bwMode="auto">
          <a:xfrm>
            <a:off x="1981200" y="42508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14352" name="Rectangle 16"/>
          <p:cNvSpPr>
            <a:spLocks noChangeArrowheads="1"/>
          </p:cNvSpPr>
          <p:nvPr/>
        </p:nvSpPr>
        <p:spPr bwMode="auto">
          <a:xfrm>
            <a:off x="4686300" y="6155801"/>
            <a:ext cx="2819400" cy="396875"/>
          </a:xfrm>
          <a:prstGeom prst="rect">
            <a:avLst/>
          </a:prstGeom>
          <a:noFill/>
          <a:ln w="9525">
            <a:noFill/>
            <a:miter lim="800000"/>
            <a:headEnd/>
            <a:tailEnd/>
          </a:ln>
          <a:effectLst/>
        </p:spPr>
        <p:txBody>
          <a:bodyPr>
            <a:prstTxWarp prst="textNoShape">
              <a:avLst/>
            </a:prstTxWarp>
            <a:spAutoFit/>
          </a:bodyPr>
          <a:lstStyle/>
          <a:p>
            <a:pPr algn="ctr"/>
            <a:r>
              <a:rPr lang="en-US" sz="2000" b="1"/>
              <a:t>THE PIPELINE</a:t>
            </a:r>
          </a:p>
        </p:txBody>
      </p:sp>
    </p:spTree>
    <p:extLst>
      <p:ext uri="{BB962C8B-B14F-4D97-AF65-F5344CB8AC3E}">
        <p14:creationId xmlns:p14="http://schemas.microsoft.com/office/powerpoint/2010/main" val="1902130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062714" y="2974694"/>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67063" y="2976623"/>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054997" y="3939251"/>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68993" y="3939251"/>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066572" y="5837499"/>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540674" y="410130"/>
            <a:ext cx="7110653" cy="6037740"/>
            <a:chOff x="2357438" y="223838"/>
            <a:chExt cx="7596187" cy="6450013"/>
          </a:xfrm>
        </p:grpSpPr>
        <p:sp>
          <p:nvSpPr>
            <p:cNvPr id="13314" name="TextBox 3"/>
            <p:cNvSpPr txBox="1">
              <a:spLocks noChangeArrowheads="1"/>
            </p:cNvSpPr>
            <p:nvPr/>
          </p:nvSpPr>
          <p:spPr bwMode="auto">
            <a:xfrm>
              <a:off x="3904742" y="223838"/>
              <a:ext cx="4501578" cy="361671"/>
            </a:xfrm>
            <a:prstGeom prst="rect">
              <a:avLst/>
            </a:prstGeom>
            <a:noFill/>
            <a:ln w="9525">
              <a:noFill/>
              <a:miter lim="800000"/>
              <a:headEnd/>
              <a:tailEnd/>
            </a:ln>
          </p:spPr>
          <p:txBody>
            <a:bodyPr wrap="none">
              <a:prstTxWarp prst="textNoShape">
                <a:avLst/>
              </a:prstTxWarp>
              <a:spAutoFit/>
            </a:bodyPr>
            <a:lstStyle/>
            <a:p>
              <a:r>
                <a:rPr lang="en-US" sz="1600" dirty="0">
                  <a:latin typeface="Arial" charset="0"/>
                  <a:ea typeface="Arial" charset="0"/>
                  <a:cs typeface="Arial" charset="0"/>
                </a:rPr>
                <a:t>Filtering workflow via GATK: possible stages</a:t>
              </a:r>
            </a:p>
          </p:txBody>
        </p:sp>
        <p:sp>
          <p:nvSpPr>
            <p:cNvPr id="5" name="Frame 4"/>
            <p:cNvSpPr/>
            <p:nvPr/>
          </p:nvSpPr>
          <p:spPr>
            <a:xfrm>
              <a:off x="3963988" y="881064"/>
              <a:ext cx="1693862"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Target regions for local realignment</a:t>
              </a:r>
            </a:p>
          </p:txBody>
        </p:sp>
        <p:sp>
          <p:nvSpPr>
            <p:cNvPr id="7" name="Frame 6"/>
            <p:cNvSpPr/>
            <p:nvPr/>
          </p:nvSpPr>
          <p:spPr>
            <a:xfrm>
              <a:off x="6108701" y="881064"/>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Local realignment</a:t>
              </a:r>
            </a:p>
          </p:txBody>
        </p:sp>
        <p:sp>
          <p:nvSpPr>
            <p:cNvPr id="8" name="Frame 7"/>
            <p:cNvSpPr/>
            <p:nvPr/>
          </p:nvSpPr>
          <p:spPr>
            <a:xfrm>
              <a:off x="8259763" y="881064"/>
              <a:ext cx="1693862"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Fix mate pairs for realigned reads</a:t>
              </a:r>
            </a:p>
          </p:txBody>
        </p:sp>
        <p:sp>
          <p:nvSpPr>
            <p:cNvPr id="9" name="Frame 8"/>
            <p:cNvSpPr/>
            <p:nvPr/>
          </p:nvSpPr>
          <p:spPr>
            <a:xfrm>
              <a:off x="3963988" y="1919289"/>
              <a:ext cx="1693862"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Calculate covariates for recalibration</a:t>
              </a:r>
            </a:p>
          </p:txBody>
        </p:sp>
        <p:sp>
          <p:nvSpPr>
            <p:cNvPr id="10" name="Frame 9"/>
            <p:cNvSpPr/>
            <p:nvPr/>
          </p:nvSpPr>
          <p:spPr>
            <a:xfrm>
              <a:off x="6108701" y="1919289"/>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Perform recalibration</a:t>
              </a:r>
            </a:p>
          </p:txBody>
        </p:sp>
        <p:sp>
          <p:nvSpPr>
            <p:cNvPr id="12" name="Frame 11"/>
            <p:cNvSpPr/>
            <p:nvPr/>
          </p:nvSpPr>
          <p:spPr>
            <a:xfrm>
              <a:off x="3963988" y="2952751"/>
              <a:ext cx="1693863" cy="663576"/>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Read clipping</a:t>
              </a:r>
            </a:p>
          </p:txBody>
        </p:sp>
        <p:sp>
          <p:nvSpPr>
            <p:cNvPr id="13" name="Frame 12"/>
            <p:cNvSpPr/>
            <p:nvPr/>
          </p:nvSpPr>
          <p:spPr>
            <a:xfrm>
              <a:off x="6108701" y="2952751"/>
              <a:ext cx="1693863" cy="663576"/>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u="sng" dirty="0">
                  <a:solidFill>
                    <a:schemeClr val="tx1"/>
                  </a:solidFill>
                  <a:latin typeface="Arial" charset="0"/>
                  <a:ea typeface="Arial" charset="0"/>
                  <a:cs typeface="Arial" charset="0"/>
                </a:rPr>
                <a:t>Assess </a:t>
              </a:r>
              <a:r>
                <a:rPr lang="en-US" sz="1150" u="sng" dirty="0" err="1">
                  <a:solidFill>
                    <a:schemeClr val="tx1"/>
                  </a:solidFill>
                  <a:latin typeface="Arial" charset="0"/>
                  <a:ea typeface="Arial" charset="0"/>
                  <a:cs typeface="Arial" charset="0"/>
                </a:rPr>
                <a:t>callability</a:t>
              </a:r>
              <a:r>
                <a:rPr lang="en-US" sz="1150" u="sng" dirty="0">
                  <a:solidFill>
                    <a:schemeClr val="tx1"/>
                  </a:solidFill>
                  <a:latin typeface="Arial" charset="0"/>
                  <a:ea typeface="Arial" charset="0"/>
                  <a:cs typeface="Arial" charset="0"/>
                </a:rPr>
                <a:t> (coverage, </a:t>
              </a:r>
              <a:r>
                <a:rPr lang="en-US" sz="1150" u="sng" dirty="0" err="1">
                  <a:solidFill>
                    <a:schemeClr val="tx1"/>
                  </a:solidFill>
                  <a:latin typeface="Arial" charset="0"/>
                  <a:ea typeface="Arial" charset="0"/>
                  <a:cs typeface="Arial" charset="0"/>
                </a:rPr>
                <a:t>mapQ</a:t>
              </a:r>
              <a:r>
                <a:rPr lang="en-US" sz="1150" u="sng" dirty="0">
                  <a:solidFill>
                    <a:schemeClr val="tx1"/>
                  </a:solidFill>
                  <a:latin typeface="Arial" charset="0"/>
                  <a:ea typeface="Arial" charset="0"/>
                  <a:cs typeface="Arial" charset="0"/>
                </a:rPr>
                <a:t>)</a:t>
              </a:r>
            </a:p>
          </p:txBody>
        </p:sp>
        <p:sp>
          <p:nvSpPr>
            <p:cNvPr id="14" name="Frame 13"/>
            <p:cNvSpPr/>
            <p:nvPr/>
          </p:nvSpPr>
          <p:spPr>
            <a:xfrm>
              <a:off x="3963988" y="3986214"/>
              <a:ext cx="1693862"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u="sng" dirty="0">
                  <a:solidFill>
                    <a:schemeClr val="tx1"/>
                  </a:solidFill>
                  <a:latin typeface="Arial" charset="0"/>
                  <a:ea typeface="Arial" charset="0"/>
                  <a:cs typeface="Arial" charset="0"/>
                </a:rPr>
                <a:t>Call </a:t>
              </a:r>
              <a:r>
                <a:rPr lang="en-US" sz="1150" u="sng" dirty="0" err="1">
                  <a:solidFill>
                    <a:schemeClr val="tx1"/>
                  </a:solidFill>
                  <a:latin typeface="Arial" charset="0"/>
                  <a:ea typeface="Arial" charset="0"/>
                  <a:cs typeface="Arial" charset="0"/>
                </a:rPr>
                <a:t>SNPs</a:t>
              </a:r>
              <a:endParaRPr lang="en-US" sz="1150" u="sng" dirty="0">
                <a:solidFill>
                  <a:schemeClr val="tx1"/>
                </a:solidFill>
                <a:latin typeface="Arial" charset="0"/>
                <a:ea typeface="Arial" charset="0"/>
                <a:cs typeface="Arial" charset="0"/>
              </a:endParaRPr>
            </a:p>
            <a:p>
              <a:pPr algn="ctr">
                <a:defRPr/>
              </a:pPr>
              <a:r>
                <a:rPr lang="en-US" sz="1150" u="sng" dirty="0">
                  <a:solidFill>
                    <a:schemeClr val="tx1"/>
                  </a:solidFill>
                  <a:latin typeface="Arial" charset="0"/>
                  <a:ea typeface="Arial" charset="0"/>
                  <a:cs typeface="Arial" charset="0"/>
                </a:rPr>
                <a:t>(</a:t>
              </a:r>
              <a:r>
                <a:rPr lang="en-US" sz="1150" u="sng" dirty="0" err="1">
                  <a:solidFill>
                    <a:schemeClr val="tx1"/>
                  </a:solidFill>
                  <a:latin typeface="Arial" charset="0"/>
                  <a:ea typeface="Arial" charset="0"/>
                  <a:cs typeface="Arial" charset="0"/>
                </a:rPr>
                <a:t>Maq</a:t>
              </a:r>
              <a:r>
                <a:rPr lang="en-US" sz="1150" u="sng" dirty="0">
                  <a:solidFill>
                    <a:schemeClr val="tx1"/>
                  </a:solidFill>
                  <a:latin typeface="Arial" charset="0"/>
                  <a:ea typeface="Arial" charset="0"/>
                  <a:cs typeface="Arial" charset="0"/>
                </a:rPr>
                <a:t>, Broad Single/Multi)</a:t>
              </a:r>
            </a:p>
          </p:txBody>
        </p:sp>
        <p:sp>
          <p:nvSpPr>
            <p:cNvPr id="15" name="Frame 14"/>
            <p:cNvSpPr/>
            <p:nvPr/>
          </p:nvSpPr>
          <p:spPr>
            <a:xfrm>
              <a:off x="6108701" y="3986214"/>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Call short </a:t>
              </a:r>
              <a:r>
                <a:rPr lang="en-US" sz="1150" dirty="0" err="1">
                  <a:solidFill>
                    <a:schemeClr val="tx1"/>
                  </a:solidFill>
                  <a:latin typeface="Arial" charset="0"/>
                  <a:ea typeface="Arial" charset="0"/>
                  <a:cs typeface="Arial" charset="0"/>
                </a:rPr>
                <a:t>INDELs</a:t>
              </a:r>
              <a:endParaRPr lang="en-US" sz="1150" dirty="0">
                <a:solidFill>
                  <a:schemeClr val="tx1"/>
                </a:solidFill>
                <a:latin typeface="Arial" charset="0"/>
                <a:ea typeface="Arial" charset="0"/>
                <a:cs typeface="Arial" charset="0"/>
              </a:endParaRPr>
            </a:p>
          </p:txBody>
        </p:sp>
        <p:sp>
          <p:nvSpPr>
            <p:cNvPr id="16" name="Frame 15"/>
            <p:cNvSpPr/>
            <p:nvPr/>
          </p:nvSpPr>
          <p:spPr>
            <a:xfrm>
              <a:off x="3963988" y="5008564"/>
              <a:ext cx="1693862" cy="661987"/>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Variant quality score recalibration</a:t>
              </a:r>
            </a:p>
          </p:txBody>
        </p:sp>
        <p:sp>
          <p:nvSpPr>
            <p:cNvPr id="18" name="Frame 17"/>
            <p:cNvSpPr/>
            <p:nvPr/>
          </p:nvSpPr>
          <p:spPr>
            <a:xfrm>
              <a:off x="6108701" y="5008564"/>
              <a:ext cx="1693863" cy="661987"/>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u="sng" dirty="0">
                  <a:solidFill>
                    <a:schemeClr val="tx1"/>
                  </a:solidFill>
                  <a:latin typeface="Arial" charset="0"/>
                  <a:ea typeface="Arial" charset="0"/>
                  <a:cs typeface="Arial" charset="0"/>
                </a:rPr>
                <a:t>Variant annotator</a:t>
              </a:r>
            </a:p>
            <a:p>
              <a:pPr algn="ctr">
                <a:defRPr/>
              </a:pPr>
              <a:r>
                <a:rPr lang="en-US" sz="1150" u="sng" dirty="0">
                  <a:solidFill>
                    <a:schemeClr val="tx1"/>
                  </a:solidFill>
                  <a:latin typeface="Arial" charset="0"/>
                  <a:ea typeface="Arial" charset="0"/>
                  <a:cs typeface="Arial" charset="0"/>
                </a:rPr>
                <a:t>(or BAMSTATS)</a:t>
              </a:r>
            </a:p>
          </p:txBody>
        </p:sp>
        <p:sp>
          <p:nvSpPr>
            <p:cNvPr id="19" name="Frame 18"/>
            <p:cNvSpPr/>
            <p:nvPr/>
          </p:nvSpPr>
          <p:spPr>
            <a:xfrm>
              <a:off x="3963988" y="6010276"/>
              <a:ext cx="1693862"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u="sng" dirty="0">
                  <a:solidFill>
                    <a:schemeClr val="tx1"/>
                  </a:solidFill>
                  <a:latin typeface="Arial" charset="0"/>
                  <a:ea typeface="Arial" charset="0"/>
                  <a:cs typeface="Arial" charset="0"/>
                </a:rPr>
                <a:t>Variant filtration</a:t>
              </a:r>
            </a:p>
          </p:txBody>
        </p:sp>
        <p:sp>
          <p:nvSpPr>
            <p:cNvPr id="21" name="Frame 20"/>
            <p:cNvSpPr/>
            <p:nvPr/>
          </p:nvSpPr>
          <p:spPr>
            <a:xfrm>
              <a:off x="2357438" y="881064"/>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INDEL ALIGNMENT</a:t>
              </a:r>
            </a:p>
          </p:txBody>
        </p:sp>
        <p:sp>
          <p:nvSpPr>
            <p:cNvPr id="22" name="Frame 21"/>
            <p:cNvSpPr/>
            <p:nvPr/>
          </p:nvSpPr>
          <p:spPr>
            <a:xfrm>
              <a:off x="2357438" y="1919289"/>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RE-CALIBRATION</a:t>
              </a:r>
            </a:p>
          </p:txBody>
        </p:sp>
        <p:sp>
          <p:nvSpPr>
            <p:cNvPr id="23" name="Frame 22"/>
            <p:cNvSpPr/>
            <p:nvPr/>
          </p:nvSpPr>
          <p:spPr>
            <a:xfrm>
              <a:off x="2357438" y="2952751"/>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PRE-CALLING</a:t>
              </a:r>
            </a:p>
          </p:txBody>
        </p:sp>
        <p:sp>
          <p:nvSpPr>
            <p:cNvPr id="24" name="Frame 23"/>
            <p:cNvSpPr/>
            <p:nvPr/>
          </p:nvSpPr>
          <p:spPr>
            <a:xfrm>
              <a:off x="2357438" y="3986214"/>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CALLING</a:t>
              </a:r>
            </a:p>
          </p:txBody>
        </p:sp>
        <p:sp>
          <p:nvSpPr>
            <p:cNvPr id="25" name="Frame 24"/>
            <p:cNvSpPr/>
            <p:nvPr/>
          </p:nvSpPr>
          <p:spPr>
            <a:xfrm>
              <a:off x="2357438" y="5008564"/>
              <a:ext cx="1295400" cy="661987"/>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PRE-FILTERING</a:t>
              </a:r>
            </a:p>
          </p:txBody>
        </p:sp>
        <p:sp>
          <p:nvSpPr>
            <p:cNvPr id="26" name="Frame 25"/>
            <p:cNvSpPr/>
            <p:nvPr/>
          </p:nvSpPr>
          <p:spPr>
            <a:xfrm>
              <a:off x="2357438" y="6010276"/>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FILTERING</a:t>
              </a:r>
            </a:p>
          </p:txBody>
        </p:sp>
        <p:cxnSp>
          <p:nvCxnSpPr>
            <p:cNvPr id="29" name="Elbow Connector 28"/>
            <p:cNvCxnSpPr>
              <a:stCxn id="8" idx="2"/>
              <a:endCxn id="9" idx="0"/>
            </p:cNvCxnSpPr>
            <p:nvPr/>
          </p:nvCxnSpPr>
          <p:spPr>
            <a:xfrm rot="5400000">
              <a:off x="6772276" y="-415925"/>
              <a:ext cx="374650" cy="42957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10" idx="2"/>
              <a:endCxn id="12" idx="0"/>
            </p:cNvCxnSpPr>
            <p:nvPr/>
          </p:nvCxnSpPr>
          <p:spPr>
            <a:xfrm rot="5400000">
              <a:off x="5698333" y="1696245"/>
              <a:ext cx="369887" cy="21431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13" idx="2"/>
              <a:endCxn id="14" idx="0"/>
            </p:cNvCxnSpPr>
            <p:nvPr/>
          </p:nvCxnSpPr>
          <p:spPr>
            <a:xfrm rot="5400000">
              <a:off x="5698332" y="2729707"/>
              <a:ext cx="369888" cy="21431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15" idx="2"/>
              <a:endCxn id="16" idx="0"/>
            </p:cNvCxnSpPr>
            <p:nvPr/>
          </p:nvCxnSpPr>
          <p:spPr>
            <a:xfrm rot="5400000">
              <a:off x="5703889" y="3757614"/>
              <a:ext cx="358775" cy="21431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8" idx="2"/>
              <a:endCxn id="19" idx="0"/>
            </p:cNvCxnSpPr>
            <p:nvPr/>
          </p:nvCxnSpPr>
          <p:spPr>
            <a:xfrm rot="5400000">
              <a:off x="5713414" y="4768851"/>
              <a:ext cx="339725" cy="21431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5" idx="3"/>
              <a:endCxn id="7" idx="1"/>
            </p:cNvCxnSpPr>
            <p:nvPr/>
          </p:nvCxnSpPr>
          <p:spPr>
            <a:xfrm>
              <a:off x="5657850" y="1212850"/>
              <a:ext cx="4508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7" idx="3"/>
              <a:endCxn id="8" idx="1"/>
            </p:cNvCxnSpPr>
            <p:nvPr/>
          </p:nvCxnSpPr>
          <p:spPr>
            <a:xfrm>
              <a:off x="7802563" y="1212850"/>
              <a:ext cx="457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9" idx="3"/>
              <a:endCxn id="10" idx="1"/>
            </p:cNvCxnSpPr>
            <p:nvPr/>
          </p:nvCxnSpPr>
          <p:spPr>
            <a:xfrm>
              <a:off x="5657850" y="2251075"/>
              <a:ext cx="4508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2" idx="3"/>
              <a:endCxn id="13" idx="1"/>
            </p:cNvCxnSpPr>
            <p:nvPr/>
          </p:nvCxnSpPr>
          <p:spPr>
            <a:xfrm>
              <a:off x="5657850" y="3284539"/>
              <a:ext cx="45085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4" idx="3"/>
              <a:endCxn id="15" idx="1"/>
            </p:cNvCxnSpPr>
            <p:nvPr/>
          </p:nvCxnSpPr>
          <p:spPr>
            <a:xfrm>
              <a:off x="5657850" y="4318000"/>
              <a:ext cx="4508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6" idx="3"/>
              <a:endCxn id="18" idx="1"/>
            </p:cNvCxnSpPr>
            <p:nvPr/>
          </p:nvCxnSpPr>
          <p:spPr>
            <a:xfrm>
              <a:off x="5657850" y="5338764"/>
              <a:ext cx="45085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176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43" grpId="0" animBg="1"/>
      <p:bldP spid="45"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6078638" y="1008926"/>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67063" y="1981200"/>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053068" y="1981200"/>
            <a:ext cx="1562583" cy="61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517524" y="374096"/>
            <a:ext cx="7156952" cy="6040359"/>
            <a:chOff x="2357438" y="223839"/>
            <a:chExt cx="7600951" cy="6415087"/>
          </a:xfrm>
        </p:grpSpPr>
        <p:sp>
          <p:nvSpPr>
            <p:cNvPr id="13314" name="TextBox 3"/>
            <p:cNvSpPr txBox="1">
              <a:spLocks noChangeArrowheads="1"/>
            </p:cNvSpPr>
            <p:nvPr/>
          </p:nvSpPr>
          <p:spPr bwMode="auto">
            <a:xfrm>
              <a:off x="4256959" y="223839"/>
              <a:ext cx="3801909" cy="359557"/>
            </a:xfrm>
            <a:prstGeom prst="rect">
              <a:avLst/>
            </a:prstGeom>
            <a:noFill/>
            <a:ln w="9525">
              <a:noFill/>
              <a:miter lim="800000"/>
              <a:headEnd/>
              <a:tailEnd/>
            </a:ln>
          </p:spPr>
          <p:txBody>
            <a:bodyPr wrap="none">
              <a:prstTxWarp prst="textNoShape">
                <a:avLst/>
              </a:prstTxWarp>
              <a:spAutoFit/>
            </a:bodyPr>
            <a:lstStyle/>
            <a:p>
              <a:r>
                <a:rPr lang="en-US" sz="1600">
                  <a:latin typeface="Arial" charset="0"/>
                  <a:ea typeface="Arial" charset="0"/>
                  <a:cs typeface="Arial" charset="0"/>
                </a:rPr>
                <a:t>De novo sequencing: possible stages</a:t>
              </a:r>
            </a:p>
          </p:txBody>
        </p:sp>
        <p:sp>
          <p:nvSpPr>
            <p:cNvPr id="5" name="Frame 4"/>
            <p:cNvSpPr/>
            <p:nvPr/>
          </p:nvSpPr>
          <p:spPr>
            <a:xfrm>
              <a:off x="3963988" y="881064"/>
              <a:ext cx="1693862"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VELVET OPTIMIZER</a:t>
              </a:r>
            </a:p>
          </p:txBody>
        </p:sp>
        <p:sp>
          <p:nvSpPr>
            <p:cNvPr id="7" name="Frame 6"/>
            <p:cNvSpPr/>
            <p:nvPr/>
          </p:nvSpPr>
          <p:spPr>
            <a:xfrm>
              <a:off x="6108701" y="881064"/>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VELVET ASSEMBLY</a:t>
              </a:r>
            </a:p>
          </p:txBody>
        </p:sp>
        <p:sp>
          <p:nvSpPr>
            <p:cNvPr id="9" name="Frame 8"/>
            <p:cNvSpPr/>
            <p:nvPr/>
          </p:nvSpPr>
          <p:spPr>
            <a:xfrm>
              <a:off x="6108701" y="1920876"/>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BLAST OR WEB INTERFACE</a:t>
              </a:r>
            </a:p>
          </p:txBody>
        </p:sp>
        <p:sp>
          <p:nvSpPr>
            <p:cNvPr id="10" name="Frame 9"/>
            <p:cNvSpPr/>
            <p:nvPr/>
          </p:nvSpPr>
          <p:spPr>
            <a:xfrm>
              <a:off x="3965576" y="1920876"/>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MULTIPLE ALIGNMENT</a:t>
              </a:r>
            </a:p>
          </p:txBody>
        </p:sp>
        <p:sp>
          <p:nvSpPr>
            <p:cNvPr id="12" name="Frame 11"/>
            <p:cNvSpPr/>
            <p:nvPr/>
          </p:nvSpPr>
          <p:spPr>
            <a:xfrm>
              <a:off x="6108701" y="2954339"/>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CONTIG ALIGNMENT</a:t>
              </a:r>
            </a:p>
          </p:txBody>
        </p:sp>
        <p:sp>
          <p:nvSpPr>
            <p:cNvPr id="13" name="Frame 12"/>
            <p:cNvSpPr/>
            <p:nvPr/>
          </p:nvSpPr>
          <p:spPr>
            <a:xfrm>
              <a:off x="3965576" y="2954339"/>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ANNOTATE NOVEL REGIONS</a:t>
              </a:r>
            </a:p>
          </p:txBody>
        </p:sp>
        <p:sp>
          <p:nvSpPr>
            <p:cNvPr id="14" name="Frame 13"/>
            <p:cNvSpPr/>
            <p:nvPr/>
          </p:nvSpPr>
          <p:spPr>
            <a:xfrm>
              <a:off x="3963988" y="3986214"/>
              <a:ext cx="1693862"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ALIGNED ANNOTATED CONTIGS</a:t>
              </a:r>
            </a:p>
          </p:txBody>
        </p:sp>
        <p:sp>
          <p:nvSpPr>
            <p:cNvPr id="16" name="Frame 15"/>
            <p:cNvSpPr/>
            <p:nvPr/>
          </p:nvSpPr>
          <p:spPr>
            <a:xfrm>
              <a:off x="3963988" y="5008564"/>
              <a:ext cx="1693862" cy="661987"/>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INTERFACE</a:t>
              </a:r>
            </a:p>
          </p:txBody>
        </p:sp>
        <p:sp>
          <p:nvSpPr>
            <p:cNvPr id="19" name="Frame 18"/>
            <p:cNvSpPr/>
            <p:nvPr/>
          </p:nvSpPr>
          <p:spPr>
            <a:xfrm>
              <a:off x="8264526" y="884239"/>
              <a:ext cx="1693863" cy="663575"/>
            </a:xfrm>
            <a:prstGeom prst="frame">
              <a:avLst>
                <a:gd name="adj1" fmla="val 264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QUALITY QUANTIFICATION</a:t>
              </a:r>
            </a:p>
          </p:txBody>
        </p:sp>
        <p:sp>
          <p:nvSpPr>
            <p:cNvPr id="21" name="Frame 20"/>
            <p:cNvSpPr/>
            <p:nvPr/>
          </p:nvSpPr>
          <p:spPr>
            <a:xfrm>
              <a:off x="2357438" y="881064"/>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ASSEMBLY</a:t>
              </a:r>
            </a:p>
          </p:txBody>
        </p:sp>
        <p:sp>
          <p:nvSpPr>
            <p:cNvPr id="22" name="Frame 21"/>
            <p:cNvSpPr/>
            <p:nvPr/>
          </p:nvSpPr>
          <p:spPr>
            <a:xfrm>
              <a:off x="2357438" y="1919289"/>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DIRECT QUERIES</a:t>
              </a:r>
            </a:p>
          </p:txBody>
        </p:sp>
        <p:sp>
          <p:nvSpPr>
            <p:cNvPr id="23" name="Frame 22"/>
            <p:cNvSpPr/>
            <p:nvPr/>
          </p:nvSpPr>
          <p:spPr>
            <a:xfrm>
              <a:off x="2357438" y="2952751"/>
              <a:ext cx="1295400" cy="663575"/>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ANNOTATION</a:t>
              </a:r>
            </a:p>
          </p:txBody>
        </p:sp>
        <p:sp>
          <p:nvSpPr>
            <p:cNvPr id="25" name="Frame 24"/>
            <p:cNvSpPr/>
            <p:nvPr/>
          </p:nvSpPr>
          <p:spPr>
            <a:xfrm>
              <a:off x="2357438" y="5008564"/>
              <a:ext cx="1295400" cy="661987"/>
            </a:xfrm>
            <a:prstGeom prst="frame">
              <a:avLst>
                <a:gd name="adj1" fmla="val 2641"/>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AUTOMATED QUERIES</a:t>
              </a:r>
            </a:p>
          </p:txBody>
        </p:sp>
        <p:cxnSp>
          <p:nvCxnSpPr>
            <p:cNvPr id="29" name="Elbow Connector 28"/>
            <p:cNvCxnSpPr>
              <a:stCxn id="19" idx="2"/>
              <a:endCxn id="9" idx="3"/>
            </p:cNvCxnSpPr>
            <p:nvPr/>
          </p:nvCxnSpPr>
          <p:spPr>
            <a:xfrm rot="5400000">
              <a:off x="8104982" y="1245395"/>
              <a:ext cx="704850" cy="130968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19" idx="2"/>
              <a:endCxn id="12" idx="3"/>
            </p:cNvCxnSpPr>
            <p:nvPr/>
          </p:nvCxnSpPr>
          <p:spPr>
            <a:xfrm rot="5400000">
              <a:off x="7588251" y="1762126"/>
              <a:ext cx="1738312" cy="130968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13" idx="2"/>
              <a:endCxn id="14" idx="0"/>
            </p:cNvCxnSpPr>
            <p:nvPr/>
          </p:nvCxnSpPr>
          <p:spPr>
            <a:xfrm rot="5400000">
              <a:off x="4628357" y="3801270"/>
              <a:ext cx="368300" cy="158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14" idx="2"/>
              <a:endCxn id="16" idx="0"/>
            </p:cNvCxnSpPr>
            <p:nvPr/>
          </p:nvCxnSpPr>
          <p:spPr>
            <a:xfrm rot="5400000">
              <a:off x="4631532" y="4828382"/>
              <a:ext cx="358775" cy="15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5" idx="3"/>
              <a:endCxn id="7" idx="1"/>
            </p:cNvCxnSpPr>
            <p:nvPr/>
          </p:nvCxnSpPr>
          <p:spPr>
            <a:xfrm>
              <a:off x="5657850" y="1212850"/>
              <a:ext cx="4508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9" idx="1"/>
              <a:endCxn id="10" idx="3"/>
            </p:cNvCxnSpPr>
            <p:nvPr/>
          </p:nvCxnSpPr>
          <p:spPr>
            <a:xfrm rot="10800000">
              <a:off x="5659438" y="2252664"/>
              <a:ext cx="449262"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2" idx="1"/>
              <a:endCxn id="13" idx="3"/>
            </p:cNvCxnSpPr>
            <p:nvPr/>
          </p:nvCxnSpPr>
          <p:spPr>
            <a:xfrm rot="10800000">
              <a:off x="5659438" y="3286125"/>
              <a:ext cx="4492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14" idx="3"/>
              <a:endCxn id="12" idx="2"/>
            </p:cNvCxnSpPr>
            <p:nvPr/>
          </p:nvCxnSpPr>
          <p:spPr>
            <a:xfrm flipV="1">
              <a:off x="5657850" y="3617914"/>
              <a:ext cx="1296988" cy="70008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7802563" y="1214439"/>
              <a:ext cx="45085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4" name="Frame 83"/>
            <p:cNvSpPr/>
            <p:nvPr/>
          </p:nvSpPr>
          <p:spPr>
            <a:xfrm>
              <a:off x="2492375" y="5976939"/>
              <a:ext cx="1295400" cy="661987"/>
            </a:xfrm>
            <a:prstGeom prst="frame">
              <a:avLst>
                <a:gd name="adj1" fmla="val 2641"/>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Protein-coding sequences</a:t>
              </a:r>
              <a:br>
                <a:rPr lang="en-US" sz="1150" dirty="0">
                  <a:solidFill>
                    <a:schemeClr val="tx1"/>
                  </a:solidFill>
                  <a:latin typeface="Arial" charset="0"/>
                  <a:ea typeface="Arial" charset="0"/>
                  <a:cs typeface="Arial" charset="0"/>
                </a:rPr>
              </a:br>
              <a:r>
                <a:rPr lang="en-US" sz="1150" dirty="0">
                  <a:solidFill>
                    <a:schemeClr val="tx1"/>
                  </a:solidFill>
                  <a:latin typeface="Arial" charset="0"/>
                  <a:ea typeface="Arial" charset="0"/>
                  <a:cs typeface="Arial" charset="0"/>
                </a:rPr>
                <a:t>(core/pathway)</a:t>
              </a:r>
            </a:p>
          </p:txBody>
        </p:sp>
        <p:sp>
          <p:nvSpPr>
            <p:cNvPr id="85" name="Frame 84"/>
            <p:cNvSpPr/>
            <p:nvPr/>
          </p:nvSpPr>
          <p:spPr>
            <a:xfrm>
              <a:off x="4162425" y="5976939"/>
              <a:ext cx="1295400" cy="661987"/>
            </a:xfrm>
            <a:prstGeom prst="frame">
              <a:avLst>
                <a:gd name="adj1" fmla="val 2641"/>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50" dirty="0">
                  <a:solidFill>
                    <a:schemeClr val="tx1"/>
                  </a:solidFill>
                  <a:latin typeface="Arial" charset="0"/>
                  <a:ea typeface="Arial" charset="0"/>
                  <a:cs typeface="Arial" charset="0"/>
                </a:rPr>
                <a:t>Mobile element copy number</a:t>
              </a:r>
            </a:p>
          </p:txBody>
        </p:sp>
        <p:sp>
          <p:nvSpPr>
            <p:cNvPr id="86" name="Frame 85"/>
            <p:cNvSpPr/>
            <p:nvPr/>
          </p:nvSpPr>
          <p:spPr>
            <a:xfrm>
              <a:off x="5781675" y="5976939"/>
              <a:ext cx="1295400" cy="661987"/>
            </a:xfrm>
            <a:prstGeom prst="frame">
              <a:avLst>
                <a:gd name="adj1" fmla="val 2641"/>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solidFill>
                    <a:schemeClr val="tx1"/>
                  </a:solidFill>
                  <a:latin typeface="Arial" charset="0"/>
                  <a:ea typeface="Arial" charset="0"/>
                  <a:cs typeface="Arial" charset="0"/>
                </a:rPr>
                <a:t>Accessory gene presence</a:t>
              </a:r>
              <a:r>
                <a:rPr lang="en-US" sz="1100" dirty="0" smtClean="0">
                  <a:solidFill>
                    <a:schemeClr val="tx1"/>
                  </a:solidFill>
                  <a:latin typeface="Arial" charset="0"/>
                  <a:ea typeface="Arial" charset="0"/>
                  <a:cs typeface="Arial" charset="0"/>
                </a:rPr>
                <a:t>/</a:t>
              </a:r>
              <a:br>
                <a:rPr lang="en-US" sz="1100" dirty="0" smtClean="0">
                  <a:solidFill>
                    <a:schemeClr val="tx1"/>
                  </a:solidFill>
                  <a:latin typeface="Arial" charset="0"/>
                  <a:ea typeface="Arial" charset="0"/>
                  <a:cs typeface="Arial" charset="0"/>
                </a:rPr>
              </a:br>
              <a:r>
                <a:rPr lang="en-US" sz="1100" dirty="0" smtClean="0">
                  <a:solidFill>
                    <a:schemeClr val="tx1"/>
                  </a:solidFill>
                  <a:latin typeface="Arial" charset="0"/>
                  <a:ea typeface="Arial" charset="0"/>
                  <a:cs typeface="Arial" charset="0"/>
                </a:rPr>
                <a:t>absence</a:t>
              </a:r>
              <a:endParaRPr lang="en-US" sz="1100" dirty="0">
                <a:solidFill>
                  <a:schemeClr val="tx1"/>
                </a:solidFill>
                <a:latin typeface="Arial" charset="0"/>
                <a:ea typeface="Arial" charset="0"/>
                <a:cs typeface="Arial" charset="0"/>
              </a:endParaRPr>
            </a:p>
          </p:txBody>
        </p:sp>
        <p:cxnSp>
          <p:nvCxnSpPr>
            <p:cNvPr id="90" name="Straight Arrow Connector 89"/>
            <p:cNvCxnSpPr>
              <a:stCxn id="16" idx="2"/>
            </p:cNvCxnSpPr>
            <p:nvPr/>
          </p:nvCxnSpPr>
          <p:spPr>
            <a:xfrm rot="5400000">
              <a:off x="4146550" y="5311775"/>
              <a:ext cx="306388" cy="1023938"/>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5" idx="0"/>
            </p:cNvCxnSpPr>
            <p:nvPr/>
          </p:nvCxnSpPr>
          <p:spPr>
            <a:xfrm rot="5400000">
              <a:off x="4657726" y="5821364"/>
              <a:ext cx="307975" cy="3175"/>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4810125" y="5670550"/>
              <a:ext cx="971550" cy="306388"/>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215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r>
              <a:rPr lang="en-US"/>
              <a:t>What Mapping Is</a:t>
            </a:r>
          </a:p>
        </p:txBody>
      </p:sp>
      <p:sp>
        <p:nvSpPr>
          <p:cNvPr id="52227" name="Rectangle 3"/>
          <p:cNvSpPr>
            <a:spLocks noGrp="1"/>
          </p:cNvSpPr>
          <p:nvPr>
            <p:ph type="body" idx="1"/>
          </p:nvPr>
        </p:nvSpPr>
        <p:spPr/>
        <p:txBody>
          <a:bodyPr>
            <a:normAutofit lnSpcReduction="10000"/>
          </a:bodyPr>
          <a:lstStyle/>
          <a:p>
            <a:pPr>
              <a:lnSpc>
                <a:spcPct val="90000"/>
              </a:lnSpc>
            </a:pPr>
            <a:r>
              <a:rPr lang="en-US" sz="2800" dirty="0"/>
              <a:t>Take a high-quality, complete genome typically </a:t>
            </a:r>
            <a:r>
              <a:rPr lang="en-US" sz="2800" dirty="0" smtClean="0"/>
              <a:t>‘capillary’ </a:t>
            </a:r>
            <a:r>
              <a:rPr lang="en-US" sz="2800" dirty="0"/>
              <a:t>sequenced as the reference.</a:t>
            </a:r>
          </a:p>
          <a:p>
            <a:pPr>
              <a:lnSpc>
                <a:spcPct val="90000"/>
              </a:lnSpc>
            </a:pPr>
            <a:r>
              <a:rPr lang="en-US" sz="2800" dirty="0"/>
              <a:t>For each </a:t>
            </a:r>
            <a:r>
              <a:rPr lang="en-US" sz="2800" dirty="0" smtClean="0"/>
              <a:t>150bp </a:t>
            </a:r>
            <a:r>
              <a:rPr lang="en-US" sz="2800" dirty="0"/>
              <a:t>read, find the best match in </a:t>
            </a:r>
            <a:r>
              <a:rPr lang="en-US" sz="2800" dirty="0" smtClean="0"/>
              <a:t>this </a:t>
            </a:r>
            <a:r>
              <a:rPr lang="en-US" sz="2800" dirty="0"/>
              <a:t>reference genome.</a:t>
            </a:r>
          </a:p>
          <a:p>
            <a:pPr>
              <a:lnSpc>
                <a:spcPct val="90000"/>
              </a:lnSpc>
            </a:pPr>
            <a:r>
              <a:rPr lang="en-US" sz="2800" dirty="0"/>
              <a:t>Repeat 3 million times.</a:t>
            </a:r>
          </a:p>
          <a:p>
            <a:pPr>
              <a:lnSpc>
                <a:spcPct val="90000"/>
              </a:lnSpc>
            </a:pPr>
            <a:r>
              <a:rPr lang="en-US" sz="2800" dirty="0"/>
              <a:t>Assumes that differences relative to the reference sequence are minor</a:t>
            </a:r>
          </a:p>
          <a:p>
            <a:pPr lvl="1">
              <a:lnSpc>
                <a:spcPct val="90000"/>
              </a:lnSpc>
            </a:pPr>
            <a:r>
              <a:rPr lang="en-US" sz="2400" dirty="0"/>
              <a:t>Not too many divergent nucleotides within a </a:t>
            </a:r>
            <a:r>
              <a:rPr lang="en-US" sz="2400" dirty="0" smtClean="0"/>
              <a:t>150bp </a:t>
            </a:r>
            <a:r>
              <a:rPr lang="en-US" sz="2400" dirty="0"/>
              <a:t>window</a:t>
            </a:r>
          </a:p>
          <a:p>
            <a:pPr lvl="1">
              <a:lnSpc>
                <a:spcPct val="90000"/>
              </a:lnSpc>
            </a:pPr>
            <a:r>
              <a:rPr lang="en-US" sz="2400" dirty="0"/>
              <a:t>Not too many short </a:t>
            </a:r>
            <a:r>
              <a:rPr lang="en-US" sz="2400" dirty="0" err="1"/>
              <a:t>indels</a:t>
            </a:r>
            <a:r>
              <a:rPr lang="en-US" sz="2400" dirty="0"/>
              <a:t> within the window</a:t>
            </a:r>
          </a:p>
          <a:p>
            <a:pPr lvl="1">
              <a:lnSpc>
                <a:spcPct val="90000"/>
              </a:lnSpc>
            </a:pPr>
            <a:r>
              <a:rPr lang="en-US" sz="2400" dirty="0"/>
              <a:t>No major inversions, translocations or </a:t>
            </a:r>
            <a:r>
              <a:rPr lang="en-US" sz="2400" dirty="0" err="1"/>
              <a:t>indels</a:t>
            </a:r>
            <a:endParaRPr lang="en-US" sz="2400" dirty="0"/>
          </a:p>
          <a:p>
            <a:pPr>
              <a:lnSpc>
                <a:spcPct val="90000"/>
              </a:lnSpc>
            </a:pPr>
            <a:r>
              <a:rPr lang="en-US" sz="2800" dirty="0"/>
              <a:t>Unreliable in repetitive regions</a:t>
            </a:r>
          </a:p>
        </p:txBody>
      </p:sp>
    </p:spTree>
    <p:extLst>
      <p:ext uri="{BB962C8B-B14F-4D97-AF65-F5344CB8AC3E}">
        <p14:creationId xmlns:p14="http://schemas.microsoft.com/office/powerpoint/2010/main" val="2114205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evolution have to do with anything?</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p:cNvGraphicFramePr>
                <a:graphicFrameLocks noGrp="1"/>
              </p:cNvGraphicFramePr>
              <p:nvPr>
                <p:ph idx="1"/>
                <p:extLst>
                  <p:ext uri="{D42A27DB-BD31-4B8C-83A1-F6EECF244321}">
                    <p14:modId xmlns:p14="http://schemas.microsoft.com/office/powerpoint/2010/main" val="831349898"/>
                  </p:ext>
                </p:extLst>
              </p:nvPr>
            </p:nvGraphicFramePr>
            <p:xfrm>
              <a:off x="2587978" y="2103438"/>
              <a:ext cx="7016044" cy="3932237"/>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p:cNvPicPr>
                <a:picLocks noGrp="1" noRot="1" noChangeAspect="1" noMove="1" noResize="1" noEditPoints="1" noAdjustHandles="1" noChangeArrowheads="1" noChangeShapeType="1"/>
              </p:cNvPicPr>
              <p:nvPr/>
            </p:nvPicPr>
            <p:blipFill>
              <a:blip r:embed="rId3"/>
              <a:stretch>
                <a:fillRect/>
              </a:stretch>
            </p:blipFill>
            <p:spPr>
              <a:xfrm>
                <a:off x="2587978" y="2103438"/>
                <a:ext cx="7016044" cy="3932237"/>
              </a:xfrm>
              <a:prstGeom prst="rect">
                <a:avLst/>
              </a:prstGeom>
            </p:spPr>
          </p:pic>
        </mc:Fallback>
      </mc:AlternateContent>
    </p:spTree>
    <p:extLst>
      <p:ext uri="{BB962C8B-B14F-4D97-AF65-F5344CB8AC3E}">
        <p14:creationId xmlns:p14="http://schemas.microsoft.com/office/powerpoint/2010/main" val="10770131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r>
              <a:rPr lang="en-US"/>
              <a:t>What Mapping Is</a:t>
            </a:r>
          </a:p>
        </p:txBody>
      </p:sp>
      <p:sp>
        <p:nvSpPr>
          <p:cNvPr id="54275" name="Rectangle 3"/>
          <p:cNvSpPr>
            <a:spLocks noGrp="1"/>
          </p:cNvSpPr>
          <p:nvPr>
            <p:ph type="body" idx="1"/>
          </p:nvPr>
        </p:nvSpPr>
        <p:spPr/>
        <p:txBody>
          <a:bodyPr/>
          <a:lstStyle/>
          <a:p>
            <a:pPr>
              <a:lnSpc>
                <a:spcPct val="90000"/>
              </a:lnSpc>
            </a:pPr>
            <a:r>
              <a:rPr lang="en-US" sz="2800"/>
              <a:t>Like trying to do a jigsaw puzzle, but the pieces in the box are different to on the front</a:t>
            </a:r>
          </a:p>
        </p:txBody>
      </p:sp>
      <p:pic>
        <p:nvPicPr>
          <p:cNvPr id="54276" name="Picture 4"/>
          <p:cNvPicPr>
            <a:picLocks noChangeAspect="1" noChangeArrowheads="1"/>
          </p:cNvPicPr>
          <p:nvPr/>
        </p:nvPicPr>
        <p:blipFill>
          <a:blip r:embed="rId3"/>
          <a:srcRect/>
          <a:stretch>
            <a:fillRect/>
          </a:stretch>
        </p:blipFill>
        <p:spPr bwMode="auto">
          <a:xfrm>
            <a:off x="6934200" y="2895600"/>
            <a:ext cx="2959100" cy="2019300"/>
          </a:xfrm>
          <a:prstGeom prst="rect">
            <a:avLst/>
          </a:prstGeom>
          <a:noFill/>
          <a:ln w="9525">
            <a:noFill/>
            <a:miter lim="800000"/>
            <a:headEnd/>
            <a:tailEnd/>
          </a:ln>
          <a:effectLst/>
        </p:spPr>
      </p:pic>
      <p:sp>
        <p:nvSpPr>
          <p:cNvPr id="54277" name="Line 5"/>
          <p:cNvSpPr>
            <a:spLocks noChangeShapeType="1"/>
          </p:cNvSpPr>
          <p:nvPr/>
        </p:nvSpPr>
        <p:spPr bwMode="auto">
          <a:xfrm>
            <a:off x="5448300" y="3886200"/>
            <a:ext cx="1295400" cy="0"/>
          </a:xfrm>
          <a:prstGeom prst="line">
            <a:avLst/>
          </a:prstGeom>
          <a:noFill/>
          <a:ln w="57150">
            <a:solidFill>
              <a:schemeClr val="tx1"/>
            </a:solidFill>
            <a:round/>
            <a:headEnd type="triangle" w="lg" len="lg"/>
            <a:tailEnd type="triangle" w="lg" len="lg"/>
          </a:ln>
          <a:effectLst/>
        </p:spPr>
        <p:txBody>
          <a:bodyPr wrap="none" anchor="ctr">
            <a:prstTxWarp prst="textNoShape">
              <a:avLst/>
            </a:prstTxWarp>
          </a:bodyPr>
          <a:lstStyle/>
          <a:p>
            <a:endParaRPr lang="en-US"/>
          </a:p>
        </p:txBody>
      </p:sp>
      <p:pic>
        <p:nvPicPr>
          <p:cNvPr id="54278" name="Picture 6"/>
          <p:cNvPicPr>
            <a:picLocks noChangeAspect="1" noChangeArrowheads="1"/>
          </p:cNvPicPr>
          <p:nvPr/>
        </p:nvPicPr>
        <p:blipFill>
          <a:blip r:embed="rId4"/>
          <a:srcRect l="8755" t="14612" r="10945" b="11690"/>
          <a:stretch>
            <a:fillRect/>
          </a:stretch>
        </p:blipFill>
        <p:spPr bwMode="auto">
          <a:xfrm>
            <a:off x="2286000" y="2895600"/>
            <a:ext cx="2971800" cy="1981200"/>
          </a:xfrm>
          <a:prstGeom prst="rect">
            <a:avLst/>
          </a:prstGeom>
          <a:noFill/>
          <a:ln w="9525">
            <a:noFill/>
            <a:miter lim="800000"/>
            <a:headEnd/>
            <a:tailEnd/>
          </a:ln>
          <a:effectLst/>
        </p:spPr>
      </p:pic>
    </p:spTree>
    <p:extLst>
      <p:ext uri="{BB962C8B-B14F-4D97-AF65-F5344CB8AC3E}">
        <p14:creationId xmlns:p14="http://schemas.microsoft.com/office/powerpoint/2010/main" val="271252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p:cNvPicPr>
            <a:picLocks noChangeAspect="1" noChangeArrowheads="1"/>
          </p:cNvPicPr>
          <p:nvPr/>
        </p:nvPicPr>
        <p:blipFill>
          <a:blip r:embed="rId3"/>
          <a:srcRect/>
          <a:stretch>
            <a:fillRect/>
          </a:stretch>
        </p:blipFill>
        <p:spPr bwMode="auto">
          <a:xfrm>
            <a:off x="5305426" y="2438401"/>
            <a:ext cx="1579563" cy="1281113"/>
          </a:xfrm>
          <a:prstGeom prst="rect">
            <a:avLst/>
          </a:prstGeom>
          <a:noFill/>
          <a:ln w="9525">
            <a:noFill/>
            <a:miter lim="800000"/>
            <a:headEnd/>
            <a:tailEnd/>
          </a:ln>
          <a:effectLst/>
        </p:spPr>
      </p:pic>
      <p:sp>
        <p:nvSpPr>
          <p:cNvPr id="37901" name="Line 13"/>
          <p:cNvSpPr>
            <a:spLocks noChangeShapeType="1"/>
          </p:cNvSpPr>
          <p:nvPr/>
        </p:nvSpPr>
        <p:spPr bwMode="auto">
          <a:xfrm>
            <a:off x="7010400" y="3048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37902" name="Rectangle 14"/>
          <p:cNvSpPr>
            <a:spLocks noChangeArrowheads="1"/>
          </p:cNvSpPr>
          <p:nvPr/>
        </p:nvSpPr>
        <p:spPr bwMode="auto">
          <a:xfrm>
            <a:off x="8191486" y="2819401"/>
            <a:ext cx="1697067" cy="646331"/>
          </a:xfrm>
          <a:prstGeom prst="rect">
            <a:avLst/>
          </a:prstGeom>
          <a:noFill/>
          <a:ln w="9525">
            <a:noFill/>
            <a:miter lim="800000"/>
            <a:headEnd/>
            <a:tailEnd/>
          </a:ln>
          <a:effectLst/>
        </p:spPr>
        <p:txBody>
          <a:bodyPr wrap="none">
            <a:prstTxWarp prst="textNoShape">
              <a:avLst/>
            </a:prstTxWarp>
            <a:spAutoFit/>
          </a:bodyPr>
          <a:lstStyle/>
          <a:p>
            <a:pPr algn="ctr"/>
            <a:r>
              <a:rPr lang="en-US"/>
              <a:t>Putative Variants</a:t>
            </a:r>
            <a:br>
              <a:rPr lang="en-US"/>
            </a:br>
            <a:r>
              <a:rPr lang="en-US"/>
              <a:t>(VCF)</a:t>
            </a:r>
          </a:p>
        </p:txBody>
      </p:sp>
      <p:sp>
        <p:nvSpPr>
          <p:cNvPr id="37903" name="Rectangle 15"/>
          <p:cNvSpPr>
            <a:spLocks noChangeArrowheads="1"/>
          </p:cNvSpPr>
          <p:nvPr/>
        </p:nvSpPr>
        <p:spPr bwMode="auto">
          <a:xfrm>
            <a:off x="4267200" y="3717926"/>
            <a:ext cx="3733800" cy="701675"/>
          </a:xfrm>
          <a:prstGeom prst="rect">
            <a:avLst/>
          </a:prstGeom>
          <a:noFill/>
          <a:ln w="9525">
            <a:noFill/>
            <a:miter lim="800000"/>
            <a:headEnd/>
            <a:tailEnd/>
          </a:ln>
          <a:effectLst/>
        </p:spPr>
        <p:txBody>
          <a:bodyPr>
            <a:prstTxWarp prst="textNoShape">
              <a:avLst/>
            </a:prstTxWarp>
            <a:spAutoFit/>
          </a:bodyPr>
          <a:lstStyle/>
          <a:p>
            <a:pPr algn="ctr"/>
            <a:r>
              <a:rPr lang="en-US" sz="2000"/>
              <a:t>Call Variants</a:t>
            </a:r>
            <a:br>
              <a:rPr lang="en-US" sz="2000"/>
            </a:br>
            <a:r>
              <a:rPr lang="en-US" sz="2000"/>
              <a:t>(Samtools/GATK)</a:t>
            </a:r>
          </a:p>
        </p:txBody>
      </p:sp>
      <p:sp>
        <p:nvSpPr>
          <p:cNvPr id="37904" name="Line 16"/>
          <p:cNvSpPr>
            <a:spLocks noChangeShapeType="1"/>
          </p:cNvSpPr>
          <p:nvPr/>
        </p:nvSpPr>
        <p:spPr bwMode="auto">
          <a:xfrm>
            <a:off x="4267200" y="3048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pic>
        <p:nvPicPr>
          <p:cNvPr id="37905" name="Picture 17"/>
          <p:cNvPicPr>
            <a:picLocks noChangeAspect="1" noChangeArrowheads="1"/>
          </p:cNvPicPr>
          <p:nvPr/>
        </p:nvPicPr>
        <p:blipFill>
          <a:blip r:embed="rId3"/>
          <a:srcRect/>
          <a:stretch>
            <a:fillRect/>
          </a:stretch>
        </p:blipFill>
        <p:spPr bwMode="auto">
          <a:xfrm>
            <a:off x="5305426" y="4539201"/>
            <a:ext cx="1579563" cy="1281113"/>
          </a:xfrm>
          <a:prstGeom prst="rect">
            <a:avLst/>
          </a:prstGeom>
          <a:noFill/>
          <a:ln w="9525">
            <a:noFill/>
            <a:miter lim="800000"/>
            <a:headEnd/>
            <a:tailEnd/>
          </a:ln>
          <a:effectLst/>
        </p:spPr>
      </p:pic>
      <p:sp>
        <p:nvSpPr>
          <p:cNvPr id="37906" name="Line 18"/>
          <p:cNvSpPr>
            <a:spLocks noChangeShapeType="1"/>
          </p:cNvSpPr>
          <p:nvPr/>
        </p:nvSpPr>
        <p:spPr bwMode="auto">
          <a:xfrm>
            <a:off x="7010400" y="51488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37907" name="Rectangle 19"/>
          <p:cNvSpPr>
            <a:spLocks noChangeArrowheads="1"/>
          </p:cNvSpPr>
          <p:nvPr/>
        </p:nvSpPr>
        <p:spPr bwMode="auto">
          <a:xfrm>
            <a:off x="8053958" y="4920201"/>
            <a:ext cx="2134046" cy="646331"/>
          </a:xfrm>
          <a:prstGeom prst="rect">
            <a:avLst/>
          </a:prstGeom>
          <a:noFill/>
          <a:ln w="9525">
            <a:noFill/>
            <a:miter lim="800000"/>
            <a:headEnd/>
            <a:tailEnd/>
          </a:ln>
          <a:effectLst/>
        </p:spPr>
        <p:txBody>
          <a:bodyPr wrap="none">
            <a:prstTxWarp prst="textNoShape">
              <a:avLst/>
            </a:prstTxWarp>
            <a:spAutoFit/>
          </a:bodyPr>
          <a:lstStyle/>
          <a:p>
            <a:pPr algn="ctr"/>
            <a:r>
              <a:rPr lang="en-US"/>
              <a:t>High Quality Variants</a:t>
            </a:r>
            <a:br>
              <a:rPr lang="en-US"/>
            </a:br>
            <a:r>
              <a:rPr lang="en-US"/>
              <a:t>(VCF)</a:t>
            </a:r>
          </a:p>
        </p:txBody>
      </p:sp>
      <p:sp>
        <p:nvSpPr>
          <p:cNvPr id="37908" name="Rectangle 20"/>
          <p:cNvSpPr>
            <a:spLocks noChangeArrowheads="1"/>
          </p:cNvSpPr>
          <p:nvPr/>
        </p:nvSpPr>
        <p:spPr bwMode="auto">
          <a:xfrm>
            <a:off x="4267200" y="5818726"/>
            <a:ext cx="3733800" cy="701675"/>
          </a:xfrm>
          <a:prstGeom prst="rect">
            <a:avLst/>
          </a:prstGeom>
          <a:noFill/>
          <a:ln w="9525">
            <a:noFill/>
            <a:miter lim="800000"/>
            <a:headEnd/>
            <a:tailEnd/>
          </a:ln>
          <a:effectLst/>
        </p:spPr>
        <p:txBody>
          <a:bodyPr>
            <a:prstTxWarp prst="textNoShape">
              <a:avLst/>
            </a:prstTxWarp>
            <a:spAutoFit/>
          </a:bodyPr>
          <a:lstStyle/>
          <a:p>
            <a:pPr algn="ctr"/>
            <a:r>
              <a:rPr lang="en-US" sz="2000"/>
              <a:t>Mask Dubious Variants</a:t>
            </a:r>
            <a:br>
              <a:rPr lang="en-US" sz="2000"/>
            </a:br>
            <a:r>
              <a:rPr lang="en-US" sz="2000"/>
              <a:t>(various methods)</a:t>
            </a:r>
          </a:p>
        </p:txBody>
      </p:sp>
      <p:sp>
        <p:nvSpPr>
          <p:cNvPr id="37909" name="Line 21"/>
          <p:cNvSpPr>
            <a:spLocks noChangeShapeType="1"/>
          </p:cNvSpPr>
          <p:nvPr/>
        </p:nvSpPr>
        <p:spPr bwMode="auto">
          <a:xfrm>
            <a:off x="4267200" y="51488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pic>
        <p:nvPicPr>
          <p:cNvPr id="17" name="Picture 22"/>
          <p:cNvPicPr>
            <a:picLocks noChangeAspect="1" noChangeArrowheads="1"/>
          </p:cNvPicPr>
          <p:nvPr/>
        </p:nvPicPr>
        <p:blipFill>
          <a:blip r:embed="rId3"/>
          <a:srcRect/>
          <a:stretch>
            <a:fillRect/>
          </a:stretch>
        </p:blipFill>
        <p:spPr bwMode="auto">
          <a:xfrm>
            <a:off x="5305426" y="389682"/>
            <a:ext cx="1579563" cy="1281113"/>
          </a:xfrm>
          <a:prstGeom prst="rect">
            <a:avLst/>
          </a:prstGeom>
          <a:noFill/>
          <a:ln w="9525">
            <a:noFill/>
            <a:miter lim="800000"/>
            <a:headEnd/>
            <a:tailEnd/>
          </a:ln>
          <a:effectLst/>
        </p:spPr>
      </p:pic>
      <p:sp>
        <p:nvSpPr>
          <p:cNvPr id="18" name="Rectangle 24"/>
          <p:cNvSpPr>
            <a:spLocks noChangeArrowheads="1"/>
          </p:cNvSpPr>
          <p:nvPr/>
        </p:nvSpPr>
        <p:spPr bwMode="auto">
          <a:xfrm>
            <a:off x="1981200" y="1013569"/>
            <a:ext cx="1941878" cy="369332"/>
          </a:xfrm>
          <a:prstGeom prst="rect">
            <a:avLst/>
          </a:prstGeom>
          <a:noFill/>
          <a:ln w="9525">
            <a:noFill/>
            <a:miter lim="800000"/>
            <a:headEnd/>
            <a:tailEnd/>
          </a:ln>
          <a:effectLst/>
        </p:spPr>
        <p:txBody>
          <a:bodyPr wrap="none">
            <a:prstTxWarp prst="textNoShape">
              <a:avLst/>
            </a:prstTxWarp>
            <a:spAutoFit/>
          </a:bodyPr>
          <a:lstStyle/>
          <a:p>
            <a:r>
              <a:rPr lang="en-US"/>
              <a:t>Reference (FASTA)</a:t>
            </a:r>
          </a:p>
        </p:txBody>
      </p:sp>
      <p:sp>
        <p:nvSpPr>
          <p:cNvPr id="19" name="Rectangle 25"/>
          <p:cNvSpPr>
            <a:spLocks noChangeArrowheads="1"/>
          </p:cNvSpPr>
          <p:nvPr/>
        </p:nvSpPr>
        <p:spPr bwMode="auto">
          <a:xfrm>
            <a:off x="2209800" y="708769"/>
            <a:ext cx="1610762" cy="369332"/>
          </a:xfrm>
          <a:prstGeom prst="rect">
            <a:avLst/>
          </a:prstGeom>
          <a:noFill/>
          <a:ln w="9525">
            <a:noFill/>
            <a:miter lim="800000"/>
            <a:headEnd/>
            <a:tailEnd/>
          </a:ln>
          <a:effectLst/>
        </p:spPr>
        <p:txBody>
          <a:bodyPr wrap="none">
            <a:prstTxWarp prst="textNoShape">
              <a:avLst/>
            </a:prstTxWarp>
            <a:spAutoFit/>
          </a:bodyPr>
          <a:lstStyle/>
          <a:p>
            <a:r>
              <a:rPr lang="en-US"/>
              <a:t>Reads (FASTQ)</a:t>
            </a:r>
          </a:p>
        </p:txBody>
      </p:sp>
      <p:sp>
        <p:nvSpPr>
          <p:cNvPr id="20" name="Line 26"/>
          <p:cNvSpPr>
            <a:spLocks noChangeShapeType="1"/>
          </p:cNvSpPr>
          <p:nvPr/>
        </p:nvSpPr>
        <p:spPr bwMode="auto">
          <a:xfrm>
            <a:off x="4267200" y="999281"/>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21" name="Line 27"/>
          <p:cNvSpPr>
            <a:spLocks noChangeShapeType="1"/>
          </p:cNvSpPr>
          <p:nvPr/>
        </p:nvSpPr>
        <p:spPr bwMode="auto">
          <a:xfrm>
            <a:off x="7010400" y="999281"/>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22" name="Rectangle 28"/>
          <p:cNvSpPr>
            <a:spLocks noChangeArrowheads="1"/>
          </p:cNvSpPr>
          <p:nvPr/>
        </p:nvSpPr>
        <p:spPr bwMode="auto">
          <a:xfrm>
            <a:off x="8179838" y="770682"/>
            <a:ext cx="1466363" cy="646331"/>
          </a:xfrm>
          <a:prstGeom prst="rect">
            <a:avLst/>
          </a:prstGeom>
          <a:noFill/>
          <a:ln w="9525">
            <a:noFill/>
            <a:miter lim="800000"/>
            <a:headEnd/>
            <a:tailEnd/>
          </a:ln>
          <a:effectLst/>
        </p:spPr>
        <p:txBody>
          <a:bodyPr wrap="none">
            <a:prstTxWarp prst="textNoShape">
              <a:avLst/>
            </a:prstTxWarp>
            <a:spAutoFit/>
          </a:bodyPr>
          <a:lstStyle/>
          <a:p>
            <a:pPr algn="ctr"/>
            <a:r>
              <a:rPr lang="en-US"/>
              <a:t>Aligned Reads</a:t>
            </a:r>
            <a:br>
              <a:rPr lang="en-US"/>
            </a:br>
            <a:r>
              <a:rPr lang="en-US"/>
              <a:t>(BAM)</a:t>
            </a:r>
          </a:p>
        </p:txBody>
      </p:sp>
      <p:sp>
        <p:nvSpPr>
          <p:cNvPr id="23" name="Rectangle 30"/>
          <p:cNvSpPr>
            <a:spLocks noChangeArrowheads="1"/>
          </p:cNvSpPr>
          <p:nvPr/>
        </p:nvSpPr>
        <p:spPr bwMode="auto">
          <a:xfrm>
            <a:off x="5334000" y="1669207"/>
            <a:ext cx="1524000" cy="701675"/>
          </a:xfrm>
          <a:prstGeom prst="rect">
            <a:avLst/>
          </a:prstGeom>
          <a:noFill/>
          <a:ln w="9525">
            <a:noFill/>
            <a:miter lim="800000"/>
            <a:headEnd/>
            <a:tailEnd/>
          </a:ln>
          <a:effectLst/>
        </p:spPr>
        <p:txBody>
          <a:bodyPr>
            <a:prstTxWarp prst="textNoShape">
              <a:avLst/>
            </a:prstTxWarp>
            <a:spAutoFit/>
          </a:bodyPr>
          <a:lstStyle/>
          <a:p>
            <a:pPr algn="ctr"/>
            <a:r>
              <a:rPr lang="en-US" sz="2000"/>
              <a:t>Mapper</a:t>
            </a:r>
            <a:br>
              <a:rPr lang="en-US" sz="2000"/>
            </a:br>
            <a:r>
              <a:rPr lang="en-US" sz="2000"/>
              <a:t>(Stampy)</a:t>
            </a:r>
          </a:p>
        </p:txBody>
      </p:sp>
    </p:spTree>
    <p:extLst>
      <p:ext uri="{BB962C8B-B14F-4D97-AF65-F5344CB8AC3E}">
        <p14:creationId xmlns:p14="http://schemas.microsoft.com/office/powerpoint/2010/main" val="10965567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5305426" y="152401"/>
            <a:ext cx="1579563" cy="1281113"/>
          </a:xfrm>
          <a:prstGeom prst="rect">
            <a:avLst/>
          </a:prstGeom>
          <a:noFill/>
          <a:ln w="9525">
            <a:noFill/>
            <a:miter lim="800000"/>
            <a:headEnd/>
            <a:tailEnd/>
          </a:ln>
          <a:effectLst/>
        </p:spPr>
      </p:pic>
      <p:sp>
        <p:nvSpPr>
          <p:cNvPr id="55300" name="Rectangle 4"/>
          <p:cNvSpPr>
            <a:spLocks noChangeArrowheads="1"/>
          </p:cNvSpPr>
          <p:nvPr/>
        </p:nvSpPr>
        <p:spPr bwMode="auto">
          <a:xfrm>
            <a:off x="1981200" y="609600"/>
            <a:ext cx="1941878" cy="369332"/>
          </a:xfrm>
          <a:prstGeom prst="rect">
            <a:avLst/>
          </a:prstGeom>
          <a:noFill/>
          <a:ln w="9525">
            <a:noFill/>
            <a:miter lim="800000"/>
            <a:headEnd/>
            <a:tailEnd/>
          </a:ln>
          <a:effectLst/>
        </p:spPr>
        <p:txBody>
          <a:bodyPr wrap="none">
            <a:prstTxWarp prst="textNoShape">
              <a:avLst/>
            </a:prstTxWarp>
            <a:spAutoFit/>
          </a:bodyPr>
          <a:lstStyle/>
          <a:p>
            <a:r>
              <a:rPr lang="en-US"/>
              <a:t>Reference (FASTA)</a:t>
            </a:r>
          </a:p>
        </p:txBody>
      </p:sp>
      <p:sp>
        <p:nvSpPr>
          <p:cNvPr id="55301" name="Rectangle 5"/>
          <p:cNvSpPr>
            <a:spLocks noChangeArrowheads="1"/>
          </p:cNvSpPr>
          <p:nvPr/>
        </p:nvSpPr>
        <p:spPr bwMode="auto">
          <a:xfrm>
            <a:off x="2209800" y="304800"/>
            <a:ext cx="1610762" cy="369332"/>
          </a:xfrm>
          <a:prstGeom prst="rect">
            <a:avLst/>
          </a:prstGeom>
          <a:solidFill>
            <a:srgbClr val="FFFF99"/>
          </a:solidFill>
          <a:ln w="9525">
            <a:noFill/>
            <a:miter lim="800000"/>
            <a:headEnd/>
            <a:tailEnd/>
          </a:ln>
          <a:effectLst/>
        </p:spPr>
        <p:txBody>
          <a:bodyPr wrap="none">
            <a:prstTxWarp prst="textNoShape">
              <a:avLst/>
            </a:prstTxWarp>
            <a:spAutoFit/>
          </a:bodyPr>
          <a:lstStyle/>
          <a:p>
            <a:r>
              <a:rPr lang="en-US"/>
              <a:t>Reads (FASTQ)</a:t>
            </a:r>
          </a:p>
        </p:txBody>
      </p:sp>
      <p:sp>
        <p:nvSpPr>
          <p:cNvPr id="55302" name="Line 6"/>
          <p:cNvSpPr>
            <a:spLocks noChangeShapeType="1"/>
          </p:cNvSpPr>
          <p:nvPr/>
        </p:nvSpPr>
        <p:spPr bwMode="auto">
          <a:xfrm>
            <a:off x="42672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55303" name="Line 7"/>
          <p:cNvSpPr>
            <a:spLocks noChangeShapeType="1"/>
          </p:cNvSpPr>
          <p:nvPr/>
        </p:nvSpPr>
        <p:spPr bwMode="auto">
          <a:xfrm>
            <a:off x="70104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55304" name="Rectangle 8"/>
          <p:cNvSpPr>
            <a:spLocks noChangeArrowheads="1"/>
          </p:cNvSpPr>
          <p:nvPr/>
        </p:nvSpPr>
        <p:spPr bwMode="auto">
          <a:xfrm>
            <a:off x="8179838" y="533401"/>
            <a:ext cx="1466363" cy="646331"/>
          </a:xfrm>
          <a:prstGeom prst="rect">
            <a:avLst/>
          </a:prstGeom>
          <a:noFill/>
          <a:ln w="9525">
            <a:noFill/>
            <a:miter lim="800000"/>
            <a:headEnd/>
            <a:tailEnd/>
          </a:ln>
          <a:effectLst/>
        </p:spPr>
        <p:txBody>
          <a:bodyPr wrap="none">
            <a:prstTxWarp prst="textNoShape">
              <a:avLst/>
            </a:prstTxWarp>
            <a:spAutoFit/>
          </a:bodyPr>
          <a:lstStyle/>
          <a:p>
            <a:pPr algn="ctr"/>
            <a:r>
              <a:rPr lang="en-US"/>
              <a:t>Aligned Reads</a:t>
            </a:r>
            <a:br>
              <a:rPr lang="en-US"/>
            </a:br>
            <a:r>
              <a:rPr lang="en-US"/>
              <a:t>(BAM)</a:t>
            </a:r>
          </a:p>
        </p:txBody>
      </p:sp>
      <p:sp>
        <p:nvSpPr>
          <p:cNvPr id="55305" name="Rectangle 9"/>
          <p:cNvSpPr>
            <a:spLocks noChangeArrowheads="1"/>
          </p:cNvSpPr>
          <p:nvPr/>
        </p:nvSpPr>
        <p:spPr bwMode="auto">
          <a:xfrm>
            <a:off x="5334000" y="1431926"/>
            <a:ext cx="1524000" cy="701675"/>
          </a:xfrm>
          <a:prstGeom prst="rect">
            <a:avLst/>
          </a:prstGeom>
          <a:noFill/>
          <a:ln w="9525">
            <a:noFill/>
            <a:miter lim="800000"/>
            <a:headEnd/>
            <a:tailEnd/>
          </a:ln>
          <a:effectLst/>
        </p:spPr>
        <p:txBody>
          <a:bodyPr>
            <a:prstTxWarp prst="textNoShape">
              <a:avLst/>
            </a:prstTxWarp>
            <a:spAutoFit/>
          </a:bodyPr>
          <a:lstStyle/>
          <a:p>
            <a:pPr algn="ctr"/>
            <a:r>
              <a:rPr lang="en-US" sz="2000"/>
              <a:t>Mapper</a:t>
            </a:r>
            <a:br>
              <a:rPr lang="en-US" sz="2000"/>
            </a:br>
            <a:r>
              <a:rPr lang="en-US" sz="2000"/>
              <a:t>(Stampy)</a:t>
            </a:r>
          </a:p>
        </p:txBody>
      </p:sp>
      <p:sp>
        <p:nvSpPr>
          <p:cNvPr id="55306" name="Rectangle 10"/>
          <p:cNvSpPr>
            <a:spLocks noChangeArrowheads="1"/>
          </p:cNvSpPr>
          <p:nvPr/>
        </p:nvSpPr>
        <p:spPr bwMode="auto">
          <a:xfrm>
            <a:off x="2505076" y="2757489"/>
            <a:ext cx="7180263" cy="3387725"/>
          </a:xfrm>
          <a:prstGeom prst="rect">
            <a:avLst/>
          </a:prstGeom>
          <a:solidFill>
            <a:schemeClr val="tx1"/>
          </a:solidFill>
          <a:ln w="9525">
            <a:noFill/>
            <a:miter lim="800000"/>
            <a:headEnd/>
            <a:tailEnd/>
          </a:ln>
          <a:effectLst/>
        </p:spPr>
        <p:txBody>
          <a:bodyPr wrap="none">
            <a:prstTxWarp prst="textNoShape">
              <a:avLst/>
            </a:prstTxWarp>
            <a:spAutoFit/>
          </a:bodyPr>
          <a:lstStyle/>
          <a:p>
            <a:r>
              <a:rPr lang="en-US">
                <a:solidFill>
                  <a:schemeClr val="bg1"/>
                </a:solidFill>
                <a:latin typeface="Courier New" charset="0"/>
              </a:rPr>
              <a:t>@GAII02_0008:4:1:995:8282#ACAGTG/2</a:t>
            </a:r>
          </a:p>
          <a:p>
            <a:r>
              <a:rPr lang="en-US">
                <a:solidFill>
                  <a:schemeClr val="bg1"/>
                </a:solidFill>
                <a:latin typeface="Courier New" charset="0"/>
              </a:rPr>
              <a:t>AATTCAAGTACTTCTTTCTTTAGTTTCATTTCTTTTGTCTCTTTTGATATA</a:t>
            </a:r>
          </a:p>
          <a:p>
            <a:r>
              <a:rPr lang="en-US">
                <a:solidFill>
                  <a:schemeClr val="bg1"/>
                </a:solidFill>
                <a:latin typeface="Courier New" charset="0"/>
              </a:rPr>
              <a:t>+GAII02_0008:4:1:995:8282#ACAGTG/2</a:t>
            </a:r>
          </a:p>
          <a:p>
            <a:r>
              <a:rPr lang="en-US">
                <a:solidFill>
                  <a:schemeClr val="bg1"/>
                </a:solidFill>
                <a:latin typeface="Courier New" charset="0"/>
              </a:rPr>
              <a:t>bbbbbbbbbbbbbbbbbbbba\b_bbbabbbbbbaaabbbbbbbbb`bbbb</a:t>
            </a:r>
          </a:p>
          <a:p>
            <a:r>
              <a:rPr lang="en-US">
                <a:solidFill>
                  <a:schemeClr val="bg1"/>
                </a:solidFill>
                <a:latin typeface="Courier New" charset="0"/>
              </a:rPr>
              <a:t>@GAII02_0008:4:1:997:20585#ACAGTG/2</a:t>
            </a:r>
          </a:p>
          <a:p>
            <a:r>
              <a:rPr lang="en-US">
                <a:solidFill>
                  <a:schemeClr val="bg1"/>
                </a:solidFill>
                <a:latin typeface="Courier New" charset="0"/>
              </a:rPr>
              <a:t>GAATGTATCATATTACCCCCACCTACATATATTCCAACATGACTAACAGAA</a:t>
            </a:r>
          </a:p>
          <a:p>
            <a:r>
              <a:rPr lang="en-US">
                <a:solidFill>
                  <a:schemeClr val="bg1"/>
                </a:solidFill>
                <a:latin typeface="Courier New" charset="0"/>
              </a:rPr>
              <a:t>+GAII02_0008:4:1:997:20585#ACAGTG/2</a:t>
            </a:r>
          </a:p>
          <a:p>
            <a:r>
              <a:rPr lang="en-US">
                <a:solidFill>
                  <a:schemeClr val="bg1"/>
                </a:solidFill>
                <a:latin typeface="Courier New" charset="0"/>
              </a:rPr>
              <a:t>bbbabbbbbbbbbaabbbb\b]YVb_`bbbbbbbbbbbb`babbabbbbUb</a:t>
            </a:r>
          </a:p>
          <a:p>
            <a:r>
              <a:rPr lang="en-US">
                <a:solidFill>
                  <a:schemeClr val="bg1"/>
                </a:solidFill>
                <a:latin typeface="Courier New" charset="0"/>
              </a:rPr>
              <a:t>@GAII02_0008:4:1:997:20812#ACAGTG/2</a:t>
            </a:r>
          </a:p>
          <a:p>
            <a:r>
              <a:rPr lang="en-US">
                <a:solidFill>
                  <a:schemeClr val="bg1"/>
                </a:solidFill>
                <a:latin typeface="Courier New" charset="0"/>
              </a:rPr>
              <a:t>AAATAATGTAGAAGCTATAAAATACATAAATAATGTATTAGATGTTGCGCA</a:t>
            </a:r>
          </a:p>
          <a:p>
            <a:r>
              <a:rPr lang="en-US">
                <a:solidFill>
                  <a:schemeClr val="bg1"/>
                </a:solidFill>
                <a:latin typeface="Courier New" charset="0"/>
              </a:rPr>
              <a:t>+GAII02_0008:4:1:997:20812#ACAGTG/2</a:t>
            </a:r>
          </a:p>
          <a:p>
            <a:r>
              <a:rPr lang="en-US">
                <a:solidFill>
                  <a:schemeClr val="bg1"/>
                </a:solidFill>
                <a:latin typeface="Courier New" charset="0"/>
              </a:rPr>
              <a:t>]]]]Z__\__Y[Wa_aaaaaaa`aaaa^aaa_`a_]^]__aQa\aaaaaa_</a:t>
            </a:r>
          </a:p>
        </p:txBody>
      </p:sp>
      <p:sp>
        <p:nvSpPr>
          <p:cNvPr id="55307" name="Rectangle 11"/>
          <p:cNvSpPr>
            <a:spLocks noChangeArrowheads="1"/>
          </p:cNvSpPr>
          <p:nvPr/>
        </p:nvSpPr>
        <p:spPr bwMode="auto">
          <a:xfrm>
            <a:off x="6705600" y="6262688"/>
            <a:ext cx="2674130" cy="369332"/>
          </a:xfrm>
          <a:prstGeom prst="rect">
            <a:avLst/>
          </a:prstGeom>
          <a:noFill/>
          <a:ln w="9525">
            <a:noFill/>
            <a:miter lim="800000"/>
            <a:headEnd/>
            <a:tailEnd/>
          </a:ln>
          <a:effectLst/>
        </p:spPr>
        <p:txBody>
          <a:bodyPr wrap="none">
            <a:prstTxWarp prst="textNoShape">
              <a:avLst/>
            </a:prstTxWarp>
            <a:spAutoFit/>
          </a:bodyPr>
          <a:lstStyle/>
          <a:p>
            <a:r>
              <a:rPr lang="en-US"/>
              <a:t>and another 12 million lines</a:t>
            </a:r>
          </a:p>
        </p:txBody>
      </p:sp>
    </p:spTree>
    <p:extLst>
      <p:ext uri="{BB962C8B-B14F-4D97-AF65-F5344CB8AC3E}">
        <p14:creationId xmlns:p14="http://schemas.microsoft.com/office/powerpoint/2010/main" val="1404160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srcRect/>
          <a:stretch>
            <a:fillRect/>
          </a:stretch>
        </p:blipFill>
        <p:spPr bwMode="auto">
          <a:xfrm>
            <a:off x="5305426" y="152401"/>
            <a:ext cx="1579563" cy="1281113"/>
          </a:xfrm>
          <a:prstGeom prst="rect">
            <a:avLst/>
          </a:prstGeom>
          <a:noFill/>
          <a:ln w="9525">
            <a:noFill/>
            <a:miter lim="800000"/>
            <a:headEnd/>
            <a:tailEnd/>
          </a:ln>
          <a:effectLst/>
        </p:spPr>
      </p:pic>
      <p:sp>
        <p:nvSpPr>
          <p:cNvPr id="56324" name="Rectangle 4"/>
          <p:cNvSpPr>
            <a:spLocks noChangeArrowheads="1"/>
          </p:cNvSpPr>
          <p:nvPr/>
        </p:nvSpPr>
        <p:spPr bwMode="auto">
          <a:xfrm>
            <a:off x="1981200" y="609600"/>
            <a:ext cx="1941878" cy="369332"/>
          </a:xfrm>
          <a:prstGeom prst="rect">
            <a:avLst/>
          </a:prstGeom>
          <a:solidFill>
            <a:srgbClr val="FFFF99"/>
          </a:solidFill>
          <a:ln w="9525">
            <a:noFill/>
            <a:miter lim="800000"/>
            <a:headEnd/>
            <a:tailEnd/>
          </a:ln>
          <a:effectLst/>
        </p:spPr>
        <p:txBody>
          <a:bodyPr wrap="none">
            <a:prstTxWarp prst="textNoShape">
              <a:avLst/>
            </a:prstTxWarp>
            <a:spAutoFit/>
          </a:bodyPr>
          <a:lstStyle/>
          <a:p>
            <a:r>
              <a:rPr lang="en-US"/>
              <a:t>Reference (FASTA)</a:t>
            </a:r>
          </a:p>
        </p:txBody>
      </p:sp>
      <p:sp>
        <p:nvSpPr>
          <p:cNvPr id="56325" name="Rectangle 5"/>
          <p:cNvSpPr>
            <a:spLocks noChangeArrowheads="1"/>
          </p:cNvSpPr>
          <p:nvPr/>
        </p:nvSpPr>
        <p:spPr bwMode="auto">
          <a:xfrm>
            <a:off x="2209800" y="304800"/>
            <a:ext cx="1610762" cy="369332"/>
          </a:xfrm>
          <a:prstGeom prst="rect">
            <a:avLst/>
          </a:prstGeom>
          <a:noFill/>
          <a:ln w="9525">
            <a:noFill/>
            <a:miter lim="800000"/>
            <a:headEnd/>
            <a:tailEnd/>
          </a:ln>
          <a:effectLst/>
        </p:spPr>
        <p:txBody>
          <a:bodyPr wrap="none">
            <a:prstTxWarp prst="textNoShape">
              <a:avLst/>
            </a:prstTxWarp>
            <a:spAutoFit/>
          </a:bodyPr>
          <a:lstStyle/>
          <a:p>
            <a:r>
              <a:rPr lang="en-US"/>
              <a:t>Reads (FASTQ)</a:t>
            </a:r>
          </a:p>
        </p:txBody>
      </p:sp>
      <p:sp>
        <p:nvSpPr>
          <p:cNvPr id="56326" name="Line 6"/>
          <p:cNvSpPr>
            <a:spLocks noChangeShapeType="1"/>
          </p:cNvSpPr>
          <p:nvPr/>
        </p:nvSpPr>
        <p:spPr bwMode="auto">
          <a:xfrm>
            <a:off x="42672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56327" name="Line 7"/>
          <p:cNvSpPr>
            <a:spLocks noChangeShapeType="1"/>
          </p:cNvSpPr>
          <p:nvPr/>
        </p:nvSpPr>
        <p:spPr bwMode="auto">
          <a:xfrm>
            <a:off x="70104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56328" name="Rectangle 8"/>
          <p:cNvSpPr>
            <a:spLocks noChangeArrowheads="1"/>
          </p:cNvSpPr>
          <p:nvPr/>
        </p:nvSpPr>
        <p:spPr bwMode="auto">
          <a:xfrm>
            <a:off x="8179838" y="533401"/>
            <a:ext cx="1466363" cy="646331"/>
          </a:xfrm>
          <a:prstGeom prst="rect">
            <a:avLst/>
          </a:prstGeom>
          <a:noFill/>
          <a:ln w="9525">
            <a:noFill/>
            <a:miter lim="800000"/>
            <a:headEnd/>
            <a:tailEnd/>
          </a:ln>
          <a:effectLst/>
        </p:spPr>
        <p:txBody>
          <a:bodyPr wrap="none">
            <a:prstTxWarp prst="textNoShape">
              <a:avLst/>
            </a:prstTxWarp>
            <a:spAutoFit/>
          </a:bodyPr>
          <a:lstStyle/>
          <a:p>
            <a:pPr algn="ctr"/>
            <a:r>
              <a:rPr lang="en-US"/>
              <a:t>Aligned Reads</a:t>
            </a:r>
            <a:br>
              <a:rPr lang="en-US"/>
            </a:br>
            <a:r>
              <a:rPr lang="en-US"/>
              <a:t>(BAM)</a:t>
            </a:r>
          </a:p>
        </p:txBody>
      </p:sp>
      <p:sp>
        <p:nvSpPr>
          <p:cNvPr id="56329" name="Rectangle 9"/>
          <p:cNvSpPr>
            <a:spLocks noChangeArrowheads="1"/>
          </p:cNvSpPr>
          <p:nvPr/>
        </p:nvSpPr>
        <p:spPr bwMode="auto">
          <a:xfrm>
            <a:off x="5334000" y="1431926"/>
            <a:ext cx="1524000" cy="701675"/>
          </a:xfrm>
          <a:prstGeom prst="rect">
            <a:avLst/>
          </a:prstGeom>
          <a:noFill/>
          <a:ln w="9525">
            <a:noFill/>
            <a:miter lim="800000"/>
            <a:headEnd/>
            <a:tailEnd/>
          </a:ln>
          <a:effectLst/>
        </p:spPr>
        <p:txBody>
          <a:bodyPr>
            <a:prstTxWarp prst="textNoShape">
              <a:avLst/>
            </a:prstTxWarp>
            <a:spAutoFit/>
          </a:bodyPr>
          <a:lstStyle/>
          <a:p>
            <a:pPr algn="ctr"/>
            <a:r>
              <a:rPr lang="en-US" sz="2000"/>
              <a:t>Mapper</a:t>
            </a:r>
            <a:br>
              <a:rPr lang="en-US" sz="2000"/>
            </a:br>
            <a:r>
              <a:rPr lang="en-US" sz="2000"/>
              <a:t>(Stampy)</a:t>
            </a:r>
          </a:p>
        </p:txBody>
      </p:sp>
      <p:sp>
        <p:nvSpPr>
          <p:cNvPr id="56330" name="Rectangle 10"/>
          <p:cNvSpPr>
            <a:spLocks noChangeArrowheads="1"/>
          </p:cNvSpPr>
          <p:nvPr/>
        </p:nvSpPr>
        <p:spPr bwMode="auto">
          <a:xfrm>
            <a:off x="2505076" y="2825750"/>
            <a:ext cx="7343677" cy="1938992"/>
          </a:xfrm>
          <a:prstGeom prst="rect">
            <a:avLst/>
          </a:prstGeom>
          <a:solidFill>
            <a:schemeClr val="tx1"/>
          </a:solidFill>
          <a:ln w="9525">
            <a:noFill/>
            <a:miter lim="800000"/>
            <a:headEnd/>
            <a:tailEnd/>
          </a:ln>
          <a:effectLst/>
        </p:spPr>
        <p:txBody>
          <a:bodyPr wrap="none">
            <a:prstTxWarp prst="textNoShape">
              <a:avLst/>
            </a:prstTxWarp>
            <a:spAutoFit/>
          </a:bodyPr>
          <a:lstStyle/>
          <a:p>
            <a:r>
              <a:rPr lang="en-US" sz="1200">
                <a:solidFill>
                  <a:schemeClr val="bg1"/>
                </a:solidFill>
                <a:latin typeface="Courier New" charset="0"/>
              </a:rPr>
              <a:t>&gt;CD630 gi|115249003|emb|AM180355.1| Clostridium difficile 630 complete genome</a:t>
            </a:r>
          </a:p>
          <a:p>
            <a:r>
              <a:rPr lang="en-US" sz="1200">
                <a:solidFill>
                  <a:schemeClr val="bg1"/>
                </a:solidFill>
                <a:latin typeface="Courier New" charset="0"/>
              </a:rPr>
              <a:t>ATGGATATAGTTTCTTTATGGGACAAAACCCTACAATTAATAAAAGGTGACTTAACTTCAGTAAGTTTTA</a:t>
            </a:r>
          </a:p>
          <a:p>
            <a:r>
              <a:rPr lang="en-US" sz="1200">
                <a:solidFill>
                  <a:schemeClr val="bg1"/>
                </a:solidFill>
                <a:latin typeface="Courier New" charset="0"/>
              </a:rPr>
              <a:t>ATACCTTTTTTAAAAACATCGTACCATTAAAAATACATCTTAATGATTTAATCTTACTGGCTCCTAGTGA</a:t>
            </a:r>
          </a:p>
          <a:p>
            <a:r>
              <a:rPr lang="en-US" sz="1200">
                <a:solidFill>
                  <a:schemeClr val="bg1"/>
                </a:solidFill>
                <a:latin typeface="Courier New" charset="0"/>
              </a:rPr>
              <a:t>TTTTAATAAAGATATCTTAGAGAATAGATATTTACATTTAATTGAAGATGCTATTAGTCAACTGTCATTA</a:t>
            </a:r>
          </a:p>
          <a:p>
            <a:r>
              <a:rPr lang="en-US" sz="1200">
                <a:solidFill>
                  <a:schemeClr val="bg1"/>
                </a:solidFill>
                <a:latin typeface="Courier New" charset="0"/>
              </a:rPr>
              <a:t>AAAAAATATAATATTAAATTTGTATTGAGCGAAAAAGAGGTTGCTGATTTAAATTCTGATAGCACAGATT</a:t>
            </a:r>
          </a:p>
          <a:p>
            <a:r>
              <a:rPr lang="en-US" sz="1200">
                <a:solidFill>
                  <a:schemeClr val="bg1"/>
                </a:solidFill>
                <a:latin typeface="Courier New" charset="0"/>
              </a:rPr>
              <a:t>TAAATTATAGAGTTCTTTACCCCAATCTAAATCCAAAATACACATTTGATACATTCGTTATTGGTAATAG</a:t>
            </a:r>
          </a:p>
          <a:p>
            <a:r>
              <a:rPr lang="en-US" sz="1200">
                <a:solidFill>
                  <a:schemeClr val="bg1"/>
                </a:solidFill>
                <a:latin typeface="Courier New" charset="0"/>
              </a:rPr>
              <a:t>CAATAGATTTGCACATGCTGCATGCGTTGCAGTTGCAGAATCTCCAGCTAAAGCTTATAACCCACTTTTT</a:t>
            </a:r>
          </a:p>
          <a:p>
            <a:r>
              <a:rPr lang="en-US" sz="1200">
                <a:solidFill>
                  <a:schemeClr val="bg1"/>
                </a:solidFill>
                <a:latin typeface="Courier New" charset="0"/>
              </a:rPr>
              <a:t>TTGTATGGAGGAGTTGGATTAGGTAAGACTCACCTAATGCATGCTATAGGTCATCATATTGTTAGTCAAA</a:t>
            </a:r>
          </a:p>
          <a:p>
            <a:r>
              <a:rPr lang="en-US" sz="1200">
                <a:solidFill>
                  <a:schemeClr val="bg1"/>
                </a:solidFill>
                <a:latin typeface="Courier New" charset="0"/>
              </a:rPr>
              <a:t>AAAAAGACTCAAAAGTAGTTTACGTTTCTTCAGAAAAATTTACTAATGAACTTATAAACTCTATAAAAGA</a:t>
            </a:r>
          </a:p>
          <a:p>
            <a:r>
              <a:rPr lang="en-US" sz="1200">
                <a:solidFill>
                  <a:schemeClr val="bg1"/>
                </a:solidFill>
                <a:latin typeface="Courier New" charset="0"/>
              </a:rPr>
              <a:t>CGATAAAAACGAAGAATTTAGGAATAAATATAGAAACGTAGATGTATTACTAATCGACGATATTCAATTT</a:t>
            </a:r>
          </a:p>
        </p:txBody>
      </p:sp>
      <p:sp>
        <p:nvSpPr>
          <p:cNvPr id="56331" name="Rectangle 11"/>
          <p:cNvSpPr>
            <a:spLocks noChangeArrowheads="1"/>
          </p:cNvSpPr>
          <p:nvPr/>
        </p:nvSpPr>
        <p:spPr bwMode="auto">
          <a:xfrm>
            <a:off x="6705601" y="6262688"/>
            <a:ext cx="2359941" cy="369332"/>
          </a:xfrm>
          <a:prstGeom prst="rect">
            <a:avLst/>
          </a:prstGeom>
          <a:noFill/>
          <a:ln w="9525">
            <a:noFill/>
            <a:miter lim="800000"/>
            <a:headEnd/>
            <a:tailEnd/>
          </a:ln>
          <a:effectLst/>
        </p:spPr>
        <p:txBody>
          <a:bodyPr wrap="none">
            <a:prstTxWarp prst="textNoShape">
              <a:avLst/>
            </a:prstTxWarp>
            <a:spAutoFit/>
          </a:bodyPr>
          <a:lstStyle/>
          <a:p>
            <a:r>
              <a:rPr lang="en-US"/>
              <a:t>and another </a:t>
            </a:r>
            <a:r>
              <a:rPr lang="en-US">
                <a:latin typeface="Calibri" charset="0"/>
              </a:rPr>
              <a:t>61282</a:t>
            </a:r>
            <a:r>
              <a:rPr lang="en-US"/>
              <a:t> lines</a:t>
            </a:r>
          </a:p>
        </p:txBody>
      </p:sp>
    </p:spTree>
    <p:extLst>
      <p:ext uri="{BB962C8B-B14F-4D97-AF65-F5344CB8AC3E}">
        <p14:creationId xmlns:p14="http://schemas.microsoft.com/office/powerpoint/2010/main" val="1606736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6"/>
          <p:cNvPicPr>
            <a:picLocks noChangeAspect="1" noChangeArrowheads="1"/>
          </p:cNvPicPr>
          <p:nvPr/>
        </p:nvPicPr>
        <p:blipFill>
          <a:blip r:embed="rId3"/>
          <a:srcRect/>
          <a:stretch>
            <a:fillRect/>
          </a:stretch>
        </p:blipFill>
        <p:spPr bwMode="auto">
          <a:xfrm>
            <a:off x="5305426" y="152401"/>
            <a:ext cx="1579563" cy="1281113"/>
          </a:xfrm>
          <a:prstGeom prst="rect">
            <a:avLst/>
          </a:prstGeom>
          <a:noFill/>
          <a:ln w="9525">
            <a:noFill/>
            <a:miter lim="800000"/>
            <a:headEnd/>
            <a:tailEnd/>
          </a:ln>
          <a:effectLst/>
        </p:spPr>
      </p:pic>
      <p:sp>
        <p:nvSpPr>
          <p:cNvPr id="57348" name="Rectangle 1028"/>
          <p:cNvSpPr>
            <a:spLocks noChangeArrowheads="1"/>
          </p:cNvSpPr>
          <p:nvPr/>
        </p:nvSpPr>
        <p:spPr bwMode="auto">
          <a:xfrm>
            <a:off x="1981200" y="609600"/>
            <a:ext cx="1941878" cy="369332"/>
          </a:xfrm>
          <a:prstGeom prst="rect">
            <a:avLst/>
          </a:prstGeom>
          <a:noFill/>
          <a:ln w="9525">
            <a:noFill/>
            <a:miter lim="800000"/>
            <a:headEnd/>
            <a:tailEnd/>
          </a:ln>
          <a:effectLst/>
        </p:spPr>
        <p:txBody>
          <a:bodyPr wrap="none">
            <a:prstTxWarp prst="textNoShape">
              <a:avLst/>
            </a:prstTxWarp>
            <a:spAutoFit/>
          </a:bodyPr>
          <a:lstStyle/>
          <a:p>
            <a:r>
              <a:rPr lang="en-US"/>
              <a:t>Reference (FASTA)</a:t>
            </a:r>
          </a:p>
        </p:txBody>
      </p:sp>
      <p:sp>
        <p:nvSpPr>
          <p:cNvPr id="57349" name="Rectangle 1029"/>
          <p:cNvSpPr>
            <a:spLocks noChangeArrowheads="1"/>
          </p:cNvSpPr>
          <p:nvPr/>
        </p:nvSpPr>
        <p:spPr bwMode="auto">
          <a:xfrm>
            <a:off x="2209800" y="304800"/>
            <a:ext cx="1610762" cy="369332"/>
          </a:xfrm>
          <a:prstGeom prst="rect">
            <a:avLst/>
          </a:prstGeom>
          <a:noFill/>
          <a:ln w="9525">
            <a:noFill/>
            <a:miter lim="800000"/>
            <a:headEnd/>
            <a:tailEnd/>
          </a:ln>
          <a:effectLst/>
        </p:spPr>
        <p:txBody>
          <a:bodyPr wrap="none">
            <a:prstTxWarp prst="textNoShape">
              <a:avLst/>
            </a:prstTxWarp>
            <a:spAutoFit/>
          </a:bodyPr>
          <a:lstStyle/>
          <a:p>
            <a:r>
              <a:rPr lang="en-US"/>
              <a:t>Reads (FASTQ)</a:t>
            </a:r>
          </a:p>
        </p:txBody>
      </p:sp>
      <p:sp>
        <p:nvSpPr>
          <p:cNvPr id="57350" name="Line 1030"/>
          <p:cNvSpPr>
            <a:spLocks noChangeShapeType="1"/>
          </p:cNvSpPr>
          <p:nvPr/>
        </p:nvSpPr>
        <p:spPr bwMode="auto">
          <a:xfrm>
            <a:off x="42672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57351" name="Line 1031"/>
          <p:cNvSpPr>
            <a:spLocks noChangeShapeType="1"/>
          </p:cNvSpPr>
          <p:nvPr/>
        </p:nvSpPr>
        <p:spPr bwMode="auto">
          <a:xfrm>
            <a:off x="70104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57352" name="Rectangle 1032"/>
          <p:cNvSpPr>
            <a:spLocks noChangeArrowheads="1"/>
          </p:cNvSpPr>
          <p:nvPr/>
        </p:nvSpPr>
        <p:spPr bwMode="auto">
          <a:xfrm>
            <a:off x="8179838" y="533401"/>
            <a:ext cx="1466363" cy="646331"/>
          </a:xfrm>
          <a:prstGeom prst="rect">
            <a:avLst/>
          </a:prstGeom>
          <a:solidFill>
            <a:srgbClr val="FFFF99"/>
          </a:solidFill>
          <a:ln w="9525">
            <a:noFill/>
            <a:miter lim="800000"/>
            <a:headEnd/>
            <a:tailEnd/>
          </a:ln>
          <a:effectLst/>
        </p:spPr>
        <p:txBody>
          <a:bodyPr wrap="none">
            <a:prstTxWarp prst="textNoShape">
              <a:avLst/>
            </a:prstTxWarp>
            <a:spAutoFit/>
          </a:bodyPr>
          <a:lstStyle/>
          <a:p>
            <a:pPr algn="ctr"/>
            <a:r>
              <a:rPr lang="en-US"/>
              <a:t>Aligned Reads</a:t>
            </a:r>
            <a:br>
              <a:rPr lang="en-US"/>
            </a:br>
            <a:r>
              <a:rPr lang="en-US"/>
              <a:t>(BAM)</a:t>
            </a:r>
          </a:p>
        </p:txBody>
      </p:sp>
      <p:sp>
        <p:nvSpPr>
          <p:cNvPr id="57353" name="Rectangle 1033"/>
          <p:cNvSpPr>
            <a:spLocks noChangeArrowheads="1"/>
          </p:cNvSpPr>
          <p:nvPr/>
        </p:nvSpPr>
        <p:spPr bwMode="auto">
          <a:xfrm>
            <a:off x="5334000" y="1431926"/>
            <a:ext cx="1524000" cy="701675"/>
          </a:xfrm>
          <a:prstGeom prst="rect">
            <a:avLst/>
          </a:prstGeom>
          <a:noFill/>
          <a:ln w="9525">
            <a:noFill/>
            <a:miter lim="800000"/>
            <a:headEnd/>
            <a:tailEnd/>
          </a:ln>
          <a:effectLst/>
        </p:spPr>
        <p:txBody>
          <a:bodyPr>
            <a:prstTxWarp prst="textNoShape">
              <a:avLst/>
            </a:prstTxWarp>
            <a:spAutoFit/>
          </a:bodyPr>
          <a:lstStyle/>
          <a:p>
            <a:pPr algn="ctr"/>
            <a:r>
              <a:rPr lang="en-US" sz="2000"/>
              <a:t>Mapper</a:t>
            </a:r>
            <a:br>
              <a:rPr lang="en-US" sz="2000"/>
            </a:br>
            <a:r>
              <a:rPr lang="en-US" sz="2000"/>
              <a:t>(Stampy)</a:t>
            </a:r>
          </a:p>
        </p:txBody>
      </p:sp>
      <p:pic>
        <p:nvPicPr>
          <p:cNvPr id="57356" name="Picture 1036"/>
          <p:cNvPicPr>
            <a:picLocks noChangeAspect="1" noChangeArrowheads="1"/>
          </p:cNvPicPr>
          <p:nvPr/>
        </p:nvPicPr>
        <p:blipFill>
          <a:blip r:embed="rId4"/>
          <a:srcRect/>
          <a:stretch>
            <a:fillRect/>
          </a:stretch>
        </p:blipFill>
        <p:spPr bwMode="auto">
          <a:xfrm>
            <a:off x="2514600" y="2276476"/>
            <a:ext cx="7162800" cy="4962525"/>
          </a:xfrm>
          <a:prstGeom prst="rect">
            <a:avLst/>
          </a:prstGeom>
          <a:noFill/>
          <a:ln w="9525">
            <a:noFill/>
            <a:miter lim="800000"/>
            <a:headEnd/>
            <a:tailEnd/>
          </a:ln>
          <a:effectLst/>
        </p:spPr>
      </p:pic>
    </p:spTree>
    <p:extLst>
      <p:ext uri="{BB962C8B-B14F-4D97-AF65-F5344CB8AC3E}">
        <p14:creationId xmlns:p14="http://schemas.microsoft.com/office/powerpoint/2010/main" val="8434430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srcRect/>
          <a:stretch>
            <a:fillRect/>
          </a:stretch>
        </p:blipFill>
        <p:spPr bwMode="auto">
          <a:xfrm>
            <a:off x="5305426" y="152401"/>
            <a:ext cx="1579563" cy="1281113"/>
          </a:xfrm>
          <a:prstGeom prst="rect">
            <a:avLst/>
          </a:prstGeom>
          <a:noFill/>
          <a:ln w="9525">
            <a:noFill/>
            <a:miter lim="800000"/>
            <a:headEnd/>
            <a:tailEnd/>
          </a:ln>
          <a:effectLst/>
        </p:spPr>
      </p:pic>
      <p:sp>
        <p:nvSpPr>
          <p:cNvPr id="63492" name="Rectangle 4"/>
          <p:cNvSpPr>
            <a:spLocks noChangeArrowheads="1"/>
          </p:cNvSpPr>
          <p:nvPr/>
        </p:nvSpPr>
        <p:spPr bwMode="auto">
          <a:xfrm>
            <a:off x="1981200" y="609600"/>
            <a:ext cx="1941878" cy="369332"/>
          </a:xfrm>
          <a:prstGeom prst="rect">
            <a:avLst/>
          </a:prstGeom>
          <a:noFill/>
          <a:ln w="9525">
            <a:noFill/>
            <a:miter lim="800000"/>
            <a:headEnd/>
            <a:tailEnd/>
          </a:ln>
          <a:effectLst/>
        </p:spPr>
        <p:txBody>
          <a:bodyPr wrap="none">
            <a:prstTxWarp prst="textNoShape">
              <a:avLst/>
            </a:prstTxWarp>
            <a:spAutoFit/>
          </a:bodyPr>
          <a:lstStyle/>
          <a:p>
            <a:r>
              <a:rPr lang="en-US"/>
              <a:t>Reference (FASTA)</a:t>
            </a:r>
          </a:p>
        </p:txBody>
      </p:sp>
      <p:sp>
        <p:nvSpPr>
          <p:cNvPr id="63493" name="Rectangle 5"/>
          <p:cNvSpPr>
            <a:spLocks noChangeArrowheads="1"/>
          </p:cNvSpPr>
          <p:nvPr/>
        </p:nvSpPr>
        <p:spPr bwMode="auto">
          <a:xfrm>
            <a:off x="2209800" y="304800"/>
            <a:ext cx="1610762" cy="369332"/>
          </a:xfrm>
          <a:prstGeom prst="rect">
            <a:avLst/>
          </a:prstGeom>
          <a:noFill/>
          <a:ln w="9525">
            <a:noFill/>
            <a:miter lim="800000"/>
            <a:headEnd/>
            <a:tailEnd/>
          </a:ln>
          <a:effectLst/>
        </p:spPr>
        <p:txBody>
          <a:bodyPr wrap="none">
            <a:prstTxWarp prst="textNoShape">
              <a:avLst/>
            </a:prstTxWarp>
            <a:spAutoFit/>
          </a:bodyPr>
          <a:lstStyle/>
          <a:p>
            <a:r>
              <a:rPr lang="en-US"/>
              <a:t>Reads (FASTQ)</a:t>
            </a:r>
          </a:p>
        </p:txBody>
      </p:sp>
      <p:sp>
        <p:nvSpPr>
          <p:cNvPr id="63494" name="Line 6"/>
          <p:cNvSpPr>
            <a:spLocks noChangeShapeType="1"/>
          </p:cNvSpPr>
          <p:nvPr/>
        </p:nvSpPr>
        <p:spPr bwMode="auto">
          <a:xfrm>
            <a:off x="42672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63495" name="Line 7"/>
          <p:cNvSpPr>
            <a:spLocks noChangeShapeType="1"/>
          </p:cNvSpPr>
          <p:nvPr/>
        </p:nvSpPr>
        <p:spPr bwMode="auto">
          <a:xfrm>
            <a:off x="70104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63496" name="Rectangle 8"/>
          <p:cNvSpPr>
            <a:spLocks noChangeArrowheads="1"/>
          </p:cNvSpPr>
          <p:nvPr/>
        </p:nvSpPr>
        <p:spPr bwMode="auto">
          <a:xfrm>
            <a:off x="8179838" y="533401"/>
            <a:ext cx="1466363" cy="646331"/>
          </a:xfrm>
          <a:prstGeom prst="rect">
            <a:avLst/>
          </a:prstGeom>
          <a:solidFill>
            <a:srgbClr val="FFFF99"/>
          </a:solidFill>
          <a:ln w="9525">
            <a:noFill/>
            <a:miter lim="800000"/>
            <a:headEnd/>
            <a:tailEnd/>
          </a:ln>
          <a:effectLst/>
        </p:spPr>
        <p:txBody>
          <a:bodyPr wrap="none">
            <a:prstTxWarp prst="textNoShape">
              <a:avLst/>
            </a:prstTxWarp>
            <a:spAutoFit/>
          </a:bodyPr>
          <a:lstStyle/>
          <a:p>
            <a:pPr algn="ctr"/>
            <a:r>
              <a:rPr lang="en-US"/>
              <a:t>Aligned Reads</a:t>
            </a:r>
            <a:br>
              <a:rPr lang="en-US"/>
            </a:br>
            <a:r>
              <a:rPr lang="en-US"/>
              <a:t>(BAM)</a:t>
            </a:r>
          </a:p>
        </p:txBody>
      </p:sp>
      <p:sp>
        <p:nvSpPr>
          <p:cNvPr id="63497" name="Rectangle 9"/>
          <p:cNvSpPr>
            <a:spLocks noChangeArrowheads="1"/>
          </p:cNvSpPr>
          <p:nvPr/>
        </p:nvSpPr>
        <p:spPr bwMode="auto">
          <a:xfrm>
            <a:off x="5334000" y="1431926"/>
            <a:ext cx="1524000" cy="701675"/>
          </a:xfrm>
          <a:prstGeom prst="rect">
            <a:avLst/>
          </a:prstGeom>
          <a:noFill/>
          <a:ln w="9525">
            <a:noFill/>
            <a:miter lim="800000"/>
            <a:headEnd/>
            <a:tailEnd/>
          </a:ln>
          <a:effectLst/>
        </p:spPr>
        <p:txBody>
          <a:bodyPr>
            <a:prstTxWarp prst="textNoShape">
              <a:avLst/>
            </a:prstTxWarp>
            <a:spAutoFit/>
          </a:bodyPr>
          <a:lstStyle/>
          <a:p>
            <a:pPr algn="ctr"/>
            <a:r>
              <a:rPr lang="en-US" sz="2000"/>
              <a:t>Mapper</a:t>
            </a:r>
            <a:br>
              <a:rPr lang="en-US" sz="2000"/>
            </a:br>
            <a:r>
              <a:rPr lang="en-US" sz="2000"/>
              <a:t>(Stampy)</a:t>
            </a:r>
          </a:p>
        </p:txBody>
      </p:sp>
      <p:pic>
        <p:nvPicPr>
          <p:cNvPr id="63499" name="Picture 11"/>
          <p:cNvPicPr>
            <a:picLocks noChangeAspect="1" noChangeArrowheads="1"/>
          </p:cNvPicPr>
          <p:nvPr/>
        </p:nvPicPr>
        <p:blipFill>
          <a:blip r:embed="rId4"/>
          <a:srcRect/>
          <a:stretch>
            <a:fillRect/>
          </a:stretch>
        </p:blipFill>
        <p:spPr bwMode="auto">
          <a:xfrm>
            <a:off x="1790700" y="2262188"/>
            <a:ext cx="8610600" cy="4595812"/>
          </a:xfrm>
          <a:prstGeom prst="rect">
            <a:avLst/>
          </a:prstGeom>
          <a:noFill/>
          <a:ln w="9525">
            <a:noFill/>
            <a:miter lim="800000"/>
            <a:headEnd/>
            <a:tailEnd/>
          </a:ln>
          <a:effectLst/>
        </p:spPr>
      </p:pic>
    </p:spTree>
    <p:extLst>
      <p:ext uri="{BB962C8B-B14F-4D97-AF65-F5344CB8AC3E}">
        <p14:creationId xmlns:p14="http://schemas.microsoft.com/office/powerpoint/2010/main" val="20008474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2065561" y="457201"/>
            <a:ext cx="1871217" cy="646331"/>
          </a:xfrm>
          <a:prstGeom prst="rect">
            <a:avLst/>
          </a:prstGeom>
          <a:noFill/>
          <a:ln w="9525">
            <a:noFill/>
            <a:miter lim="800000"/>
            <a:headEnd/>
            <a:tailEnd/>
          </a:ln>
          <a:effectLst/>
        </p:spPr>
        <p:txBody>
          <a:bodyPr wrap="none">
            <a:prstTxWarp prst="textNoShape">
              <a:avLst/>
            </a:prstTxWarp>
            <a:spAutoFit/>
          </a:bodyPr>
          <a:lstStyle/>
          <a:p>
            <a:pPr algn="ctr"/>
            <a:r>
              <a:rPr lang="en-US"/>
              <a:t>Recalibrated Reads</a:t>
            </a:r>
            <a:br>
              <a:rPr lang="en-US"/>
            </a:br>
            <a:r>
              <a:rPr lang="en-US"/>
              <a:t>(BAM)</a:t>
            </a:r>
          </a:p>
        </p:txBody>
      </p:sp>
      <p:pic>
        <p:nvPicPr>
          <p:cNvPr id="73731" name="Picture 3"/>
          <p:cNvPicPr>
            <a:picLocks noChangeAspect="1" noChangeArrowheads="1"/>
          </p:cNvPicPr>
          <p:nvPr/>
        </p:nvPicPr>
        <p:blipFill>
          <a:blip r:embed="rId2"/>
          <a:srcRect/>
          <a:stretch>
            <a:fillRect/>
          </a:stretch>
        </p:blipFill>
        <p:spPr bwMode="auto">
          <a:xfrm>
            <a:off x="5305426" y="152401"/>
            <a:ext cx="1579563" cy="1281113"/>
          </a:xfrm>
          <a:prstGeom prst="rect">
            <a:avLst/>
          </a:prstGeom>
          <a:noFill/>
          <a:ln w="9525">
            <a:noFill/>
            <a:miter lim="800000"/>
            <a:headEnd/>
            <a:tailEnd/>
          </a:ln>
          <a:effectLst/>
        </p:spPr>
      </p:pic>
      <p:sp>
        <p:nvSpPr>
          <p:cNvPr id="73732" name="Line 4"/>
          <p:cNvSpPr>
            <a:spLocks noChangeShapeType="1"/>
          </p:cNvSpPr>
          <p:nvPr/>
        </p:nvSpPr>
        <p:spPr bwMode="auto">
          <a:xfrm>
            <a:off x="7010400" y="7620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73733" name="Rectangle 5"/>
          <p:cNvSpPr>
            <a:spLocks noChangeArrowheads="1"/>
          </p:cNvSpPr>
          <p:nvPr/>
        </p:nvSpPr>
        <p:spPr bwMode="auto">
          <a:xfrm>
            <a:off x="8191486" y="533401"/>
            <a:ext cx="1697067" cy="646331"/>
          </a:xfrm>
          <a:prstGeom prst="rect">
            <a:avLst/>
          </a:prstGeom>
          <a:solidFill>
            <a:srgbClr val="FFFF99"/>
          </a:solidFill>
          <a:ln w="9525">
            <a:noFill/>
            <a:miter lim="800000"/>
            <a:headEnd/>
            <a:tailEnd/>
          </a:ln>
          <a:effectLst/>
        </p:spPr>
        <p:txBody>
          <a:bodyPr wrap="none">
            <a:prstTxWarp prst="textNoShape">
              <a:avLst/>
            </a:prstTxWarp>
            <a:spAutoFit/>
          </a:bodyPr>
          <a:lstStyle/>
          <a:p>
            <a:pPr algn="ctr"/>
            <a:r>
              <a:rPr lang="en-US"/>
              <a:t>Putative Variants</a:t>
            </a:r>
            <a:br>
              <a:rPr lang="en-US"/>
            </a:br>
            <a:r>
              <a:rPr lang="en-US"/>
              <a:t>(VCF)</a:t>
            </a:r>
          </a:p>
        </p:txBody>
      </p:sp>
      <p:sp>
        <p:nvSpPr>
          <p:cNvPr id="73734" name="Rectangle 6"/>
          <p:cNvSpPr>
            <a:spLocks noChangeArrowheads="1"/>
          </p:cNvSpPr>
          <p:nvPr/>
        </p:nvSpPr>
        <p:spPr bwMode="auto">
          <a:xfrm>
            <a:off x="4267200" y="1431926"/>
            <a:ext cx="3733800" cy="701675"/>
          </a:xfrm>
          <a:prstGeom prst="rect">
            <a:avLst/>
          </a:prstGeom>
          <a:noFill/>
          <a:ln w="9525">
            <a:noFill/>
            <a:miter lim="800000"/>
            <a:headEnd/>
            <a:tailEnd/>
          </a:ln>
          <a:effectLst/>
        </p:spPr>
        <p:txBody>
          <a:bodyPr>
            <a:prstTxWarp prst="textNoShape">
              <a:avLst/>
            </a:prstTxWarp>
            <a:spAutoFit/>
          </a:bodyPr>
          <a:lstStyle/>
          <a:p>
            <a:pPr algn="ctr"/>
            <a:r>
              <a:rPr lang="en-US" sz="2000"/>
              <a:t>Call Variants</a:t>
            </a:r>
            <a:br>
              <a:rPr lang="en-US" sz="2000"/>
            </a:br>
            <a:r>
              <a:rPr lang="en-US" sz="2000"/>
              <a:t>(Samtools/GATK)</a:t>
            </a:r>
          </a:p>
        </p:txBody>
      </p:sp>
      <p:sp>
        <p:nvSpPr>
          <p:cNvPr id="73735" name="Line 7"/>
          <p:cNvSpPr>
            <a:spLocks noChangeShapeType="1"/>
          </p:cNvSpPr>
          <p:nvPr/>
        </p:nvSpPr>
        <p:spPr bwMode="auto">
          <a:xfrm>
            <a:off x="4267200" y="6858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pic>
        <p:nvPicPr>
          <p:cNvPr id="73736" name="Picture 8"/>
          <p:cNvPicPr>
            <a:picLocks noChangeAspect="1" noChangeArrowheads="1"/>
          </p:cNvPicPr>
          <p:nvPr/>
        </p:nvPicPr>
        <p:blipFill>
          <a:blip r:embed="rId3"/>
          <a:srcRect/>
          <a:stretch>
            <a:fillRect/>
          </a:stretch>
        </p:blipFill>
        <p:spPr bwMode="auto">
          <a:xfrm>
            <a:off x="1524000" y="2695576"/>
            <a:ext cx="9144000" cy="4162425"/>
          </a:xfrm>
          <a:prstGeom prst="rect">
            <a:avLst/>
          </a:prstGeom>
          <a:noFill/>
          <a:ln w="9525">
            <a:noFill/>
            <a:miter lim="800000"/>
            <a:headEnd/>
            <a:tailEnd/>
          </a:ln>
          <a:effectLst/>
        </p:spPr>
      </p:pic>
    </p:spTree>
    <p:extLst>
      <p:ext uri="{BB962C8B-B14F-4D97-AF65-F5344CB8AC3E}">
        <p14:creationId xmlns:p14="http://schemas.microsoft.com/office/powerpoint/2010/main" val="246677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2317736" y="609601"/>
            <a:ext cx="1697067" cy="646331"/>
          </a:xfrm>
          <a:prstGeom prst="rect">
            <a:avLst/>
          </a:prstGeom>
          <a:solidFill>
            <a:srgbClr val="FFFF99"/>
          </a:solidFill>
          <a:ln w="9525">
            <a:noFill/>
            <a:miter lim="800000"/>
            <a:headEnd/>
            <a:tailEnd/>
          </a:ln>
          <a:effectLst/>
        </p:spPr>
        <p:txBody>
          <a:bodyPr wrap="none">
            <a:prstTxWarp prst="textNoShape">
              <a:avLst/>
            </a:prstTxWarp>
            <a:spAutoFit/>
          </a:bodyPr>
          <a:lstStyle/>
          <a:p>
            <a:pPr algn="ctr"/>
            <a:r>
              <a:rPr lang="en-US"/>
              <a:t>Putative Variants</a:t>
            </a:r>
            <a:br>
              <a:rPr lang="en-US"/>
            </a:br>
            <a:r>
              <a:rPr lang="en-US"/>
              <a:t>(VCF)</a:t>
            </a:r>
          </a:p>
        </p:txBody>
      </p:sp>
      <p:pic>
        <p:nvPicPr>
          <p:cNvPr id="74755" name="Picture 3"/>
          <p:cNvPicPr>
            <a:picLocks noChangeAspect="1" noChangeArrowheads="1"/>
          </p:cNvPicPr>
          <p:nvPr/>
        </p:nvPicPr>
        <p:blipFill>
          <a:blip r:embed="rId2"/>
          <a:srcRect/>
          <a:stretch>
            <a:fillRect/>
          </a:stretch>
        </p:blipFill>
        <p:spPr bwMode="auto">
          <a:xfrm>
            <a:off x="5305426" y="228601"/>
            <a:ext cx="1579563" cy="1281113"/>
          </a:xfrm>
          <a:prstGeom prst="rect">
            <a:avLst/>
          </a:prstGeom>
          <a:noFill/>
          <a:ln w="9525">
            <a:noFill/>
            <a:miter lim="800000"/>
            <a:headEnd/>
            <a:tailEnd/>
          </a:ln>
          <a:effectLst/>
        </p:spPr>
      </p:pic>
      <p:sp>
        <p:nvSpPr>
          <p:cNvPr id="74756" name="Line 4"/>
          <p:cNvSpPr>
            <a:spLocks noChangeShapeType="1"/>
          </p:cNvSpPr>
          <p:nvPr/>
        </p:nvSpPr>
        <p:spPr bwMode="auto">
          <a:xfrm>
            <a:off x="7010400" y="8382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74757" name="Rectangle 5"/>
          <p:cNvSpPr>
            <a:spLocks noChangeArrowheads="1"/>
          </p:cNvSpPr>
          <p:nvPr/>
        </p:nvSpPr>
        <p:spPr bwMode="auto">
          <a:xfrm>
            <a:off x="8053958" y="609601"/>
            <a:ext cx="2134046" cy="646331"/>
          </a:xfrm>
          <a:prstGeom prst="rect">
            <a:avLst/>
          </a:prstGeom>
          <a:noFill/>
          <a:ln w="9525">
            <a:noFill/>
            <a:miter lim="800000"/>
            <a:headEnd/>
            <a:tailEnd/>
          </a:ln>
          <a:effectLst/>
        </p:spPr>
        <p:txBody>
          <a:bodyPr wrap="none">
            <a:prstTxWarp prst="textNoShape">
              <a:avLst/>
            </a:prstTxWarp>
            <a:spAutoFit/>
          </a:bodyPr>
          <a:lstStyle/>
          <a:p>
            <a:pPr algn="ctr"/>
            <a:r>
              <a:rPr lang="en-US"/>
              <a:t>High Quality Variants</a:t>
            </a:r>
            <a:br>
              <a:rPr lang="en-US"/>
            </a:br>
            <a:r>
              <a:rPr lang="en-US"/>
              <a:t>(VCF)</a:t>
            </a:r>
          </a:p>
        </p:txBody>
      </p:sp>
      <p:sp>
        <p:nvSpPr>
          <p:cNvPr id="74758" name="Rectangle 6"/>
          <p:cNvSpPr>
            <a:spLocks noChangeArrowheads="1"/>
          </p:cNvSpPr>
          <p:nvPr/>
        </p:nvSpPr>
        <p:spPr bwMode="auto">
          <a:xfrm>
            <a:off x="4267200" y="1508126"/>
            <a:ext cx="3733800" cy="701675"/>
          </a:xfrm>
          <a:prstGeom prst="rect">
            <a:avLst/>
          </a:prstGeom>
          <a:noFill/>
          <a:ln w="9525">
            <a:noFill/>
            <a:miter lim="800000"/>
            <a:headEnd/>
            <a:tailEnd/>
          </a:ln>
          <a:effectLst/>
        </p:spPr>
        <p:txBody>
          <a:bodyPr>
            <a:prstTxWarp prst="textNoShape">
              <a:avLst/>
            </a:prstTxWarp>
            <a:spAutoFit/>
          </a:bodyPr>
          <a:lstStyle/>
          <a:p>
            <a:pPr algn="ctr"/>
            <a:r>
              <a:rPr lang="en-US" sz="2000"/>
              <a:t>Mask Dubious Variants</a:t>
            </a:r>
            <a:br>
              <a:rPr lang="en-US" sz="2000"/>
            </a:br>
            <a:r>
              <a:rPr lang="en-US" sz="2000"/>
              <a:t>(various methods)</a:t>
            </a:r>
          </a:p>
        </p:txBody>
      </p:sp>
      <p:sp>
        <p:nvSpPr>
          <p:cNvPr id="74759" name="Line 7"/>
          <p:cNvSpPr>
            <a:spLocks noChangeShapeType="1"/>
          </p:cNvSpPr>
          <p:nvPr/>
        </p:nvSpPr>
        <p:spPr bwMode="auto">
          <a:xfrm>
            <a:off x="4267200" y="8382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74762" name="Rectangle 10"/>
          <p:cNvSpPr>
            <a:spLocks noGrp="1"/>
          </p:cNvSpPr>
          <p:nvPr>
            <p:ph type="body" idx="1"/>
          </p:nvPr>
        </p:nvSpPr>
        <p:spPr>
          <a:xfrm>
            <a:off x="1981200" y="2362201"/>
            <a:ext cx="8229600" cy="3840163"/>
          </a:xfrm>
        </p:spPr>
        <p:txBody>
          <a:bodyPr/>
          <a:lstStyle/>
          <a:p>
            <a:pPr>
              <a:lnSpc>
                <a:spcPct val="90000"/>
              </a:lnSpc>
            </a:pPr>
            <a:r>
              <a:rPr lang="en-US" sz="2800"/>
              <a:t>Indicators of dubious calls</a:t>
            </a:r>
          </a:p>
          <a:p>
            <a:pPr lvl="1">
              <a:lnSpc>
                <a:spcPct val="90000"/>
              </a:lnSpc>
            </a:pPr>
            <a:r>
              <a:rPr lang="en-US" sz="2400"/>
              <a:t>Heterozygosity (flagged during calling)</a:t>
            </a:r>
          </a:p>
          <a:p>
            <a:pPr lvl="1">
              <a:lnSpc>
                <a:spcPct val="90000"/>
              </a:lnSpc>
            </a:pPr>
            <a:r>
              <a:rPr lang="en-US" sz="2400"/>
              <a:t>Low base quality (calculated during recalibration)</a:t>
            </a:r>
          </a:p>
          <a:p>
            <a:pPr lvl="1">
              <a:lnSpc>
                <a:spcPct val="90000"/>
              </a:lnSpc>
            </a:pPr>
            <a:r>
              <a:rPr lang="en-US" sz="2400"/>
              <a:t>Low mapping quality (calculated during mapping)</a:t>
            </a:r>
          </a:p>
          <a:p>
            <a:pPr lvl="1">
              <a:lnSpc>
                <a:spcPct val="90000"/>
              </a:lnSpc>
            </a:pPr>
            <a:endParaRPr lang="en-US" sz="2400"/>
          </a:p>
          <a:p>
            <a:pPr>
              <a:lnSpc>
                <a:spcPct val="90000"/>
              </a:lnSpc>
            </a:pPr>
            <a:r>
              <a:rPr lang="en-US" sz="2800"/>
              <a:t>Other reasons to exercise caution</a:t>
            </a:r>
          </a:p>
          <a:p>
            <a:pPr lvl="1">
              <a:lnSpc>
                <a:spcPct val="90000"/>
              </a:lnSpc>
            </a:pPr>
            <a:r>
              <a:rPr lang="en-US" sz="2400"/>
              <a:t>Repetitive motifs in the reference</a:t>
            </a:r>
          </a:p>
          <a:p>
            <a:pPr lvl="1">
              <a:lnSpc>
                <a:spcPct val="90000"/>
              </a:lnSpc>
            </a:pPr>
            <a:r>
              <a:rPr lang="en-US" sz="2400"/>
              <a:t>Duplicate regions in the reference (identified by self-self BLAST)</a:t>
            </a:r>
          </a:p>
        </p:txBody>
      </p:sp>
    </p:spTree>
    <p:extLst>
      <p:ext uri="{BB962C8B-B14F-4D97-AF65-F5344CB8AC3E}">
        <p14:creationId xmlns:p14="http://schemas.microsoft.com/office/powerpoint/2010/main" val="1264799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317736" y="609601"/>
            <a:ext cx="1697067" cy="646331"/>
          </a:xfrm>
          <a:prstGeom prst="rect">
            <a:avLst/>
          </a:prstGeom>
          <a:solidFill>
            <a:srgbClr val="FFFF99"/>
          </a:solidFill>
          <a:ln w="9525">
            <a:noFill/>
            <a:miter lim="800000"/>
            <a:headEnd/>
            <a:tailEnd/>
          </a:ln>
          <a:effectLst/>
        </p:spPr>
        <p:txBody>
          <a:bodyPr wrap="none">
            <a:prstTxWarp prst="textNoShape">
              <a:avLst/>
            </a:prstTxWarp>
            <a:spAutoFit/>
          </a:bodyPr>
          <a:lstStyle/>
          <a:p>
            <a:pPr algn="ctr"/>
            <a:r>
              <a:rPr lang="en-US"/>
              <a:t>Putative Variants</a:t>
            </a:r>
            <a:br>
              <a:rPr lang="en-US"/>
            </a:br>
            <a:r>
              <a:rPr lang="en-US"/>
              <a:t>(VCF)</a:t>
            </a:r>
          </a:p>
        </p:txBody>
      </p:sp>
      <p:pic>
        <p:nvPicPr>
          <p:cNvPr id="76803" name="Picture 3"/>
          <p:cNvPicPr>
            <a:picLocks noChangeAspect="1" noChangeArrowheads="1"/>
          </p:cNvPicPr>
          <p:nvPr/>
        </p:nvPicPr>
        <p:blipFill>
          <a:blip r:embed="rId2"/>
          <a:srcRect/>
          <a:stretch>
            <a:fillRect/>
          </a:stretch>
        </p:blipFill>
        <p:spPr bwMode="auto">
          <a:xfrm>
            <a:off x="5305426" y="228601"/>
            <a:ext cx="1579563" cy="1281113"/>
          </a:xfrm>
          <a:prstGeom prst="rect">
            <a:avLst/>
          </a:prstGeom>
          <a:noFill/>
          <a:ln w="9525">
            <a:noFill/>
            <a:miter lim="800000"/>
            <a:headEnd/>
            <a:tailEnd/>
          </a:ln>
          <a:effectLst/>
        </p:spPr>
      </p:pic>
      <p:sp>
        <p:nvSpPr>
          <p:cNvPr id="76804" name="Line 4"/>
          <p:cNvSpPr>
            <a:spLocks noChangeShapeType="1"/>
          </p:cNvSpPr>
          <p:nvPr/>
        </p:nvSpPr>
        <p:spPr bwMode="auto">
          <a:xfrm>
            <a:off x="7010400" y="8382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76805" name="Rectangle 5"/>
          <p:cNvSpPr>
            <a:spLocks noChangeArrowheads="1"/>
          </p:cNvSpPr>
          <p:nvPr/>
        </p:nvSpPr>
        <p:spPr bwMode="auto">
          <a:xfrm>
            <a:off x="8053958" y="609601"/>
            <a:ext cx="2134046" cy="646331"/>
          </a:xfrm>
          <a:prstGeom prst="rect">
            <a:avLst/>
          </a:prstGeom>
          <a:noFill/>
          <a:ln w="9525">
            <a:noFill/>
            <a:miter lim="800000"/>
            <a:headEnd/>
            <a:tailEnd/>
          </a:ln>
          <a:effectLst/>
        </p:spPr>
        <p:txBody>
          <a:bodyPr wrap="none">
            <a:prstTxWarp prst="textNoShape">
              <a:avLst/>
            </a:prstTxWarp>
            <a:spAutoFit/>
          </a:bodyPr>
          <a:lstStyle/>
          <a:p>
            <a:pPr algn="ctr"/>
            <a:r>
              <a:rPr lang="en-US"/>
              <a:t>High Quality Variants</a:t>
            </a:r>
            <a:br>
              <a:rPr lang="en-US"/>
            </a:br>
            <a:r>
              <a:rPr lang="en-US"/>
              <a:t>(VCF)</a:t>
            </a:r>
          </a:p>
        </p:txBody>
      </p:sp>
      <p:sp>
        <p:nvSpPr>
          <p:cNvPr id="76806" name="Rectangle 6"/>
          <p:cNvSpPr>
            <a:spLocks noChangeArrowheads="1"/>
          </p:cNvSpPr>
          <p:nvPr/>
        </p:nvSpPr>
        <p:spPr bwMode="auto">
          <a:xfrm>
            <a:off x="4267200" y="1508126"/>
            <a:ext cx="3733800" cy="701675"/>
          </a:xfrm>
          <a:prstGeom prst="rect">
            <a:avLst/>
          </a:prstGeom>
          <a:noFill/>
          <a:ln w="9525">
            <a:noFill/>
            <a:miter lim="800000"/>
            <a:headEnd/>
            <a:tailEnd/>
          </a:ln>
          <a:effectLst/>
        </p:spPr>
        <p:txBody>
          <a:bodyPr>
            <a:prstTxWarp prst="textNoShape">
              <a:avLst/>
            </a:prstTxWarp>
            <a:spAutoFit/>
          </a:bodyPr>
          <a:lstStyle/>
          <a:p>
            <a:pPr algn="ctr"/>
            <a:r>
              <a:rPr lang="en-US" sz="2000"/>
              <a:t>Mask Dubious Variants</a:t>
            </a:r>
            <a:br>
              <a:rPr lang="en-US" sz="2000"/>
            </a:br>
            <a:r>
              <a:rPr lang="en-US" sz="2000"/>
              <a:t>(various methods)</a:t>
            </a:r>
          </a:p>
        </p:txBody>
      </p:sp>
      <p:sp>
        <p:nvSpPr>
          <p:cNvPr id="76807" name="Line 7"/>
          <p:cNvSpPr>
            <a:spLocks noChangeShapeType="1"/>
          </p:cNvSpPr>
          <p:nvPr/>
        </p:nvSpPr>
        <p:spPr bwMode="auto">
          <a:xfrm>
            <a:off x="4267200" y="838200"/>
            <a:ext cx="914400" cy="0"/>
          </a:xfrm>
          <a:prstGeom prst="line">
            <a:avLst/>
          </a:prstGeom>
          <a:noFill/>
          <a:ln w="38100">
            <a:solidFill>
              <a:schemeClr val="tx1"/>
            </a:solidFill>
            <a:round/>
            <a:headEnd/>
            <a:tailEnd type="triangle" w="lg" len="lg"/>
          </a:ln>
          <a:effectLst/>
        </p:spPr>
        <p:txBody>
          <a:bodyPr wrap="none" anchor="ctr">
            <a:prstTxWarp prst="textNoShape">
              <a:avLst/>
            </a:prstTxWarp>
          </a:bodyPr>
          <a:lstStyle/>
          <a:p>
            <a:endParaRPr lang="en-US"/>
          </a:p>
        </p:txBody>
      </p:sp>
      <p:sp>
        <p:nvSpPr>
          <p:cNvPr id="76808" name="Rectangle 8"/>
          <p:cNvSpPr>
            <a:spLocks noGrp="1"/>
          </p:cNvSpPr>
          <p:nvPr>
            <p:ph type="body" idx="1"/>
          </p:nvPr>
        </p:nvSpPr>
        <p:spPr>
          <a:xfrm>
            <a:off x="1981200" y="2339050"/>
            <a:ext cx="8229600" cy="4495800"/>
          </a:xfrm>
        </p:spPr>
        <p:txBody>
          <a:bodyPr/>
          <a:lstStyle/>
          <a:p>
            <a:pPr>
              <a:lnSpc>
                <a:spcPct val="90000"/>
              </a:lnSpc>
            </a:pPr>
            <a:r>
              <a:rPr lang="en-US" sz="2400" dirty="0"/>
              <a:t>How aggressively do you filter?</a:t>
            </a:r>
          </a:p>
          <a:p>
            <a:pPr>
              <a:lnSpc>
                <a:spcPct val="90000"/>
              </a:lnSpc>
            </a:pPr>
            <a:r>
              <a:rPr lang="en-US" sz="2400" dirty="0"/>
              <a:t>What thresholds do you choose?</a:t>
            </a:r>
          </a:p>
          <a:p>
            <a:pPr>
              <a:lnSpc>
                <a:spcPct val="90000"/>
              </a:lnSpc>
            </a:pPr>
            <a:r>
              <a:rPr lang="en-US" sz="2400" dirty="0"/>
              <a:t>How do you know how well you are doing?</a:t>
            </a:r>
          </a:p>
          <a:p>
            <a:pPr lvl="1">
              <a:lnSpc>
                <a:spcPct val="90000"/>
              </a:lnSpc>
            </a:pPr>
            <a:r>
              <a:rPr lang="en-US" sz="2000" dirty="0"/>
              <a:t>Comparison to known sequences</a:t>
            </a:r>
          </a:p>
          <a:p>
            <a:pPr lvl="2">
              <a:lnSpc>
                <a:spcPct val="90000"/>
              </a:lnSpc>
            </a:pPr>
            <a:r>
              <a:rPr lang="en-US" sz="1800" dirty="0"/>
              <a:t>Sequence the reference</a:t>
            </a:r>
          </a:p>
          <a:p>
            <a:pPr lvl="2">
              <a:lnSpc>
                <a:spcPct val="90000"/>
              </a:lnSpc>
            </a:pPr>
            <a:r>
              <a:rPr lang="en-US" sz="1800" dirty="0"/>
              <a:t>Perform MLST</a:t>
            </a:r>
          </a:p>
          <a:p>
            <a:pPr lvl="1">
              <a:lnSpc>
                <a:spcPct val="90000"/>
              </a:lnSpc>
            </a:pPr>
            <a:r>
              <a:rPr lang="en-US" sz="2000" dirty="0"/>
              <a:t>Simulations</a:t>
            </a:r>
          </a:p>
          <a:p>
            <a:pPr lvl="2">
              <a:lnSpc>
                <a:spcPct val="90000"/>
              </a:lnSpc>
            </a:pPr>
            <a:r>
              <a:rPr lang="en-US" sz="1800" dirty="0"/>
              <a:t>Simulate reads from a mutated reference sequence</a:t>
            </a:r>
          </a:p>
          <a:p>
            <a:pPr lvl="1">
              <a:lnSpc>
                <a:spcPct val="90000"/>
              </a:lnSpc>
            </a:pPr>
            <a:r>
              <a:rPr lang="en-US" sz="2000" dirty="0"/>
              <a:t>Experimental replicates</a:t>
            </a:r>
          </a:p>
          <a:p>
            <a:pPr lvl="2">
              <a:lnSpc>
                <a:spcPct val="90000"/>
              </a:lnSpc>
            </a:pPr>
            <a:r>
              <a:rPr lang="en-US" sz="1800" dirty="0"/>
              <a:t>Discordance between isolates known to be identical</a:t>
            </a:r>
          </a:p>
          <a:p>
            <a:pPr lvl="1">
              <a:lnSpc>
                <a:spcPct val="90000"/>
              </a:lnSpc>
            </a:pPr>
            <a:r>
              <a:rPr lang="en-US" sz="2000" dirty="0"/>
              <a:t>Measures of performance</a:t>
            </a:r>
          </a:p>
          <a:p>
            <a:pPr lvl="2">
              <a:lnSpc>
                <a:spcPct val="90000"/>
              </a:lnSpc>
            </a:pPr>
            <a:r>
              <a:rPr lang="en-US" sz="1800" dirty="0"/>
              <a:t>Call rate versus error rate</a:t>
            </a:r>
          </a:p>
        </p:txBody>
      </p:sp>
    </p:spTree>
    <p:extLst>
      <p:ext uri="{BB962C8B-B14F-4D97-AF65-F5344CB8AC3E}">
        <p14:creationId xmlns:p14="http://schemas.microsoft.com/office/powerpoint/2010/main" val="16934030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p:txBody>
          <a:bodyPr/>
          <a:lstStyle/>
          <a:p>
            <a:r>
              <a:rPr lang="en-US"/>
              <a:t>End result</a:t>
            </a:r>
          </a:p>
        </p:txBody>
      </p:sp>
      <p:sp>
        <p:nvSpPr>
          <p:cNvPr id="78851" name="Rectangle 3"/>
          <p:cNvSpPr>
            <a:spLocks noGrp="1"/>
          </p:cNvSpPr>
          <p:nvPr>
            <p:ph type="body" idx="1"/>
          </p:nvPr>
        </p:nvSpPr>
        <p:spPr>
          <a:xfrm>
            <a:off x="1066799" y="2103120"/>
            <a:ext cx="10565757" cy="3931920"/>
          </a:xfrm>
        </p:spPr>
        <p:txBody>
          <a:bodyPr>
            <a:normAutofit/>
          </a:bodyPr>
          <a:lstStyle/>
          <a:p>
            <a:pPr>
              <a:lnSpc>
                <a:spcPct val="90000"/>
              </a:lnSpc>
            </a:pPr>
            <a:r>
              <a:rPr lang="en-US" sz="2800" dirty="0" smtClean="0"/>
              <a:t>A whole-genome multiple sequence alignment with some limitations</a:t>
            </a:r>
          </a:p>
          <a:p>
            <a:pPr>
              <a:lnSpc>
                <a:spcPct val="90000"/>
              </a:lnSpc>
            </a:pPr>
            <a:endParaRPr lang="en-US" sz="2800" dirty="0"/>
          </a:p>
          <a:p>
            <a:pPr>
              <a:lnSpc>
                <a:spcPct val="90000"/>
              </a:lnSpc>
            </a:pPr>
            <a:r>
              <a:rPr lang="en-US" sz="2800" dirty="0" smtClean="0"/>
              <a:t>It only includes regions present in the reference genome</a:t>
            </a:r>
          </a:p>
          <a:p>
            <a:pPr>
              <a:lnSpc>
                <a:spcPct val="90000"/>
              </a:lnSpc>
            </a:pPr>
            <a:endParaRPr lang="en-US" sz="2800" dirty="0"/>
          </a:p>
          <a:p>
            <a:pPr>
              <a:lnSpc>
                <a:spcPct val="90000"/>
              </a:lnSpc>
            </a:pPr>
            <a:r>
              <a:rPr lang="en-US" sz="2800" dirty="0" smtClean="0"/>
              <a:t>Due to the need to aggressively QC the data, many missing base calls (‘Ns’)</a:t>
            </a:r>
          </a:p>
          <a:p>
            <a:pPr>
              <a:lnSpc>
                <a:spcPct val="90000"/>
              </a:lnSpc>
            </a:pPr>
            <a:endParaRPr lang="en-US" sz="2800" dirty="0"/>
          </a:p>
          <a:p>
            <a:pPr>
              <a:lnSpc>
                <a:spcPct val="90000"/>
              </a:lnSpc>
            </a:pPr>
            <a:r>
              <a:rPr lang="en-US" sz="2800" dirty="0" smtClean="0"/>
              <a:t>Difficult to reliably call structural variants including </a:t>
            </a:r>
            <a:r>
              <a:rPr lang="en-US" sz="2800" dirty="0" err="1" smtClean="0"/>
              <a:t>indels</a:t>
            </a:r>
            <a:endParaRPr lang="en-US" sz="2800" dirty="0" smtClean="0"/>
          </a:p>
        </p:txBody>
      </p:sp>
    </p:spTree>
    <p:extLst>
      <p:ext uri="{BB962C8B-B14F-4D97-AF65-F5344CB8AC3E}">
        <p14:creationId xmlns:p14="http://schemas.microsoft.com/office/powerpoint/2010/main" val="424354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800" dirty="0" smtClean="0"/>
              <a:t>evolution </a:t>
            </a:r>
            <a:br>
              <a:rPr lang="en-US" sz="5800" dirty="0" smtClean="0"/>
            </a:br>
            <a:r>
              <a:rPr lang="en-US" sz="5800" dirty="0" smtClean="0"/>
              <a:t>within </a:t>
            </a:r>
            <a:r>
              <a:rPr lang="en-US" sz="5800" dirty="0" smtClean="0"/>
              <a:t>patients</a:t>
            </a:r>
            <a:endParaRPr lang="en-US" sz="58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274875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r>
              <a:rPr lang="en-US" dirty="0"/>
              <a:t>What </a:t>
            </a:r>
            <a:r>
              <a:rPr lang="en-US" dirty="0" smtClean="0"/>
              <a:t>Assembly Is</a:t>
            </a:r>
            <a:endParaRPr lang="en-US" dirty="0"/>
          </a:p>
        </p:txBody>
      </p:sp>
      <p:sp>
        <p:nvSpPr>
          <p:cNvPr id="54275" name="Rectangle 3"/>
          <p:cNvSpPr>
            <a:spLocks noGrp="1"/>
          </p:cNvSpPr>
          <p:nvPr>
            <p:ph type="body" idx="1"/>
          </p:nvPr>
        </p:nvSpPr>
        <p:spPr/>
        <p:txBody>
          <a:bodyPr/>
          <a:lstStyle/>
          <a:p>
            <a:pPr>
              <a:lnSpc>
                <a:spcPct val="90000"/>
              </a:lnSpc>
            </a:pPr>
            <a:r>
              <a:rPr lang="en-US" sz="2800" dirty="0"/>
              <a:t>Like trying to do a jigsaw puzzle, but </a:t>
            </a:r>
            <a:r>
              <a:rPr lang="en-US" sz="2800" dirty="0" smtClean="0"/>
              <a:t>without even having the box!</a:t>
            </a:r>
            <a:endParaRPr lang="en-US" sz="2800" dirty="0"/>
          </a:p>
        </p:txBody>
      </p:sp>
      <p:pic>
        <p:nvPicPr>
          <p:cNvPr id="54276" name="Picture 4"/>
          <p:cNvPicPr>
            <a:picLocks noChangeAspect="1" noChangeArrowheads="1"/>
          </p:cNvPicPr>
          <p:nvPr/>
        </p:nvPicPr>
        <p:blipFill>
          <a:blip r:embed="rId3"/>
          <a:srcRect/>
          <a:stretch>
            <a:fillRect/>
          </a:stretch>
        </p:blipFill>
        <p:spPr bwMode="auto">
          <a:xfrm>
            <a:off x="6934200" y="2895600"/>
            <a:ext cx="2959100" cy="2019300"/>
          </a:xfrm>
          <a:prstGeom prst="rect">
            <a:avLst/>
          </a:prstGeom>
          <a:noFill/>
          <a:ln w="9525">
            <a:noFill/>
            <a:miter lim="800000"/>
            <a:headEnd/>
            <a:tailEnd/>
          </a:ln>
          <a:effectLst/>
        </p:spPr>
      </p:pic>
      <p:sp>
        <p:nvSpPr>
          <p:cNvPr id="54277" name="Line 5"/>
          <p:cNvSpPr>
            <a:spLocks noChangeShapeType="1"/>
          </p:cNvSpPr>
          <p:nvPr/>
        </p:nvSpPr>
        <p:spPr bwMode="auto">
          <a:xfrm>
            <a:off x="5448300" y="3886200"/>
            <a:ext cx="1295400" cy="0"/>
          </a:xfrm>
          <a:prstGeom prst="line">
            <a:avLst/>
          </a:prstGeom>
          <a:noFill/>
          <a:ln w="57150">
            <a:solidFill>
              <a:schemeClr val="tx1"/>
            </a:solidFill>
            <a:round/>
            <a:headEnd type="triangle" w="lg" len="lg"/>
            <a:tailEnd type="triangle" w="lg" len="lg"/>
          </a:ln>
          <a:effectLst/>
        </p:spPr>
        <p:txBody>
          <a:bodyPr wrap="none" anchor="ctr">
            <a:prstTxWarp prst="textNoShape">
              <a:avLst/>
            </a:prstTxWarp>
          </a:bodyPr>
          <a:lstStyle/>
          <a:p>
            <a:endParaRPr lang="en-US"/>
          </a:p>
        </p:txBody>
      </p:sp>
      <p:pic>
        <p:nvPicPr>
          <p:cNvPr id="54278" name="Picture 6"/>
          <p:cNvPicPr>
            <a:picLocks noChangeAspect="1" noChangeArrowheads="1"/>
          </p:cNvPicPr>
          <p:nvPr/>
        </p:nvPicPr>
        <p:blipFill>
          <a:blip r:embed="rId4"/>
          <a:srcRect l="8755" t="14612" r="10945" b="11690"/>
          <a:stretch>
            <a:fillRect/>
          </a:stretch>
        </p:blipFill>
        <p:spPr bwMode="auto">
          <a:xfrm>
            <a:off x="2286000" y="2895600"/>
            <a:ext cx="2971800" cy="1981200"/>
          </a:xfrm>
          <a:prstGeom prst="rect">
            <a:avLst/>
          </a:prstGeom>
          <a:noFill/>
          <a:ln w="9525">
            <a:noFill/>
            <a:miter lim="800000"/>
            <a:headEnd/>
            <a:tailEnd/>
          </a:ln>
          <a:effectLst/>
        </p:spPr>
      </p:pic>
    </p:spTree>
    <p:extLst>
      <p:ext uri="{BB962C8B-B14F-4D97-AF65-F5344CB8AC3E}">
        <p14:creationId xmlns:p14="http://schemas.microsoft.com/office/powerpoint/2010/main" val="3393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4277"/>
                                        </p:tgtEl>
                                      </p:cBhvr>
                                    </p:animEffect>
                                    <p:set>
                                      <p:cBhvr>
                                        <p:cTn id="7" dur="1" fill="hold">
                                          <p:stCondLst>
                                            <p:cond delay="499"/>
                                          </p:stCondLst>
                                        </p:cTn>
                                        <p:tgtEl>
                                          <p:spTgt spid="54277"/>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54278"/>
                                        </p:tgtEl>
                                      </p:cBhvr>
                                    </p:animEffect>
                                    <p:set>
                                      <p:cBhvr>
                                        <p:cTn id="10" dur="1" fill="hold">
                                          <p:stCondLst>
                                            <p:cond delay="499"/>
                                          </p:stCondLst>
                                        </p:cTn>
                                        <p:tgtEl>
                                          <p:spTgt spid="54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p:txBody>
          <a:bodyPr/>
          <a:lstStyle/>
          <a:p>
            <a:r>
              <a:rPr lang="en-US"/>
              <a:t>End result</a:t>
            </a:r>
          </a:p>
        </p:txBody>
      </p:sp>
      <p:sp>
        <p:nvSpPr>
          <p:cNvPr id="78851" name="Rectangle 3"/>
          <p:cNvSpPr>
            <a:spLocks noGrp="1"/>
          </p:cNvSpPr>
          <p:nvPr>
            <p:ph type="body" idx="1"/>
          </p:nvPr>
        </p:nvSpPr>
        <p:spPr>
          <a:xfrm>
            <a:off x="1066799" y="2103120"/>
            <a:ext cx="10565757" cy="3931920"/>
          </a:xfrm>
        </p:spPr>
        <p:txBody>
          <a:bodyPr>
            <a:normAutofit/>
          </a:bodyPr>
          <a:lstStyle/>
          <a:p>
            <a:pPr>
              <a:lnSpc>
                <a:spcPct val="90000"/>
              </a:lnSpc>
            </a:pPr>
            <a:r>
              <a:rPr lang="en-US" sz="2800" dirty="0" smtClean="0"/>
              <a:t>Fragmentary genomes in many ‘</a:t>
            </a:r>
            <a:r>
              <a:rPr lang="en-US" sz="2800" dirty="0" err="1" smtClean="0"/>
              <a:t>contigs</a:t>
            </a:r>
            <a:r>
              <a:rPr lang="en-US" sz="2800" dirty="0" smtClean="0"/>
              <a:t>’</a:t>
            </a:r>
          </a:p>
          <a:p>
            <a:pPr lvl="1">
              <a:lnSpc>
                <a:spcPct val="90000"/>
              </a:lnSpc>
            </a:pPr>
            <a:r>
              <a:rPr lang="en-US" sz="2600" dirty="0" smtClean="0"/>
              <a:t>Some long fragments (100s kb or more), many short (&lt;1 kb)</a:t>
            </a:r>
          </a:p>
          <a:p>
            <a:pPr>
              <a:lnSpc>
                <a:spcPct val="90000"/>
              </a:lnSpc>
            </a:pPr>
            <a:endParaRPr lang="en-US" sz="2800" dirty="0" smtClean="0"/>
          </a:p>
          <a:p>
            <a:pPr>
              <a:lnSpc>
                <a:spcPct val="90000"/>
              </a:lnSpc>
            </a:pPr>
            <a:r>
              <a:rPr lang="en-US" sz="2800" dirty="0" smtClean="0"/>
              <a:t>BLAST results indicating position of a particular gene among the fragments</a:t>
            </a:r>
          </a:p>
          <a:p>
            <a:pPr>
              <a:lnSpc>
                <a:spcPct val="90000"/>
              </a:lnSpc>
            </a:pPr>
            <a:endParaRPr lang="en-US" sz="2800" dirty="0" smtClean="0"/>
          </a:p>
          <a:p>
            <a:pPr>
              <a:lnSpc>
                <a:spcPct val="90000"/>
              </a:lnSpc>
            </a:pPr>
            <a:r>
              <a:rPr lang="en-US" sz="2800" dirty="0" smtClean="0"/>
              <a:t>Multiple sequence alignment of the BLAST hits from several genomes</a:t>
            </a:r>
            <a:endParaRPr lang="en-US" sz="2800" dirty="0"/>
          </a:p>
        </p:txBody>
      </p:sp>
    </p:spTree>
    <p:extLst>
      <p:ext uri="{BB962C8B-B14F-4D97-AF65-F5344CB8AC3E}">
        <p14:creationId xmlns:p14="http://schemas.microsoft.com/office/powerpoint/2010/main" val="2505510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844313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Within-host evolution of bacterial pathogens</a:t>
            </a:r>
            <a:endParaRPr lang="en-US" dirty="0"/>
          </a:p>
        </p:txBody>
      </p:sp>
      <p:sp>
        <p:nvSpPr>
          <p:cNvPr id="3" name="Content Placeholder 2"/>
          <p:cNvSpPr>
            <a:spLocks noGrp="1"/>
          </p:cNvSpPr>
          <p:nvPr>
            <p:ph idx="1"/>
          </p:nvPr>
        </p:nvSpPr>
        <p:spPr/>
        <p:txBody>
          <a:bodyPr/>
          <a:lstStyle/>
          <a:p>
            <a:r>
              <a:rPr lang="en-US" dirty="0" smtClean="0"/>
              <a:t>Bacteria </a:t>
            </a:r>
            <a:r>
              <a:rPr lang="en-US" dirty="0" err="1" smtClean="0"/>
              <a:t>harbour</a:t>
            </a:r>
            <a:r>
              <a:rPr lang="en-US" dirty="0" smtClean="0"/>
              <a:t> a wide range of diversity, even within hosts</a:t>
            </a:r>
          </a:p>
          <a:p>
            <a:r>
              <a:rPr lang="en-US" dirty="0" smtClean="0"/>
              <a:t>Bioinformatics techniques such as reference-based mapping and </a:t>
            </a:r>
            <a:r>
              <a:rPr lang="en-US" i="1" dirty="0" smtClean="0"/>
              <a:t>de novo</a:t>
            </a:r>
            <a:r>
              <a:rPr lang="en-US" dirty="0" smtClean="0"/>
              <a:t> assembly capture this variation</a:t>
            </a:r>
          </a:p>
          <a:p>
            <a:r>
              <a:rPr lang="en-US" dirty="0" smtClean="0"/>
              <a:t>Within-host evolution occurs much more rapidly than previously appreciated</a:t>
            </a:r>
          </a:p>
          <a:p>
            <a:r>
              <a:rPr lang="en-US" dirty="0" smtClean="0"/>
              <a:t>Within-host evolution is an important source of antibiotic resistance</a:t>
            </a:r>
          </a:p>
          <a:p>
            <a:r>
              <a:rPr lang="en-US" dirty="0" smtClean="0"/>
              <a:t>Phenomena such as selective sweeps, cross-resistance, convergent evolution and </a:t>
            </a:r>
            <a:r>
              <a:rPr lang="en-US" dirty="0" err="1" smtClean="0"/>
              <a:t>heteroresistance</a:t>
            </a:r>
            <a:r>
              <a:rPr lang="en-US" dirty="0" smtClean="0"/>
              <a:t> contribute to within-host adaptation</a:t>
            </a:r>
          </a:p>
          <a:p>
            <a:r>
              <a:rPr lang="en-US" dirty="0" smtClean="0"/>
              <a:t>There is evidence for within-host adaptation for other traits including virulence</a:t>
            </a:r>
          </a:p>
          <a:p>
            <a:r>
              <a:rPr lang="en-US" dirty="0" smtClean="0"/>
              <a:t>Factors promoting within-host evolution include higher mutation rates, larger within-host population sizes, stronger selection pressures and larger mutational targets for selection</a:t>
            </a:r>
            <a:endParaRPr lang="en-US" dirty="0"/>
          </a:p>
        </p:txBody>
      </p:sp>
    </p:spTree>
    <p:extLst>
      <p:ext uri="{BB962C8B-B14F-4D97-AF65-F5344CB8AC3E}">
        <p14:creationId xmlns:p14="http://schemas.microsoft.com/office/powerpoint/2010/main" val="19031264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txBox="1">
            <a:spLocks/>
          </p:cNvSpPr>
          <p:nvPr/>
        </p:nvSpPr>
        <p:spPr>
          <a:xfrm>
            <a:off x="1066800" y="642594"/>
            <a:ext cx="10058400" cy="1371600"/>
          </a:xfrm>
          <a:prstGeom prst="rect">
            <a:avLst/>
          </a:prstGeom>
        </p:spPr>
        <p:txBody>
          <a:bodyPr vert="horz" lIns="91440" tIns="45720" rIns="91440" bIns="45720" rtlCol="0" anchor="ctr">
            <a:noAutofit/>
          </a:bodyPr>
          <a:lstStyle>
            <a:lvl1pPr algn="ctr" defTabSz="914400" rtl="0" eaLnBrk="1" latinLnBrk="0" hangingPunct="1">
              <a:lnSpc>
                <a:spcPct val="83000"/>
              </a:lnSpc>
              <a:spcBef>
                <a:spcPct val="0"/>
              </a:spcBef>
              <a:buNone/>
              <a:defRPr lang="en-US" sz="7200" b="0" kern="1200" cap="all" spc="-100" baseline="0" dirty="0">
                <a:solidFill>
                  <a:schemeClr val="tx1">
                    <a:lumMod val="85000"/>
                    <a:lumOff val="15000"/>
                  </a:schemeClr>
                </a:solidFill>
                <a:effectLst/>
                <a:latin typeface="+mj-lt"/>
                <a:ea typeface="+mn-ea"/>
                <a:cs typeface="+mn-cs"/>
              </a:defRPr>
            </a:lvl1pPr>
          </a:lstStyle>
          <a:p>
            <a:r>
              <a:rPr lang="en-US" smtClean="0"/>
              <a:t>Bilbiography</a:t>
            </a:r>
            <a:endParaRPr lang="en-US"/>
          </a:p>
        </p:txBody>
      </p:sp>
      <p:sp>
        <p:nvSpPr>
          <p:cNvPr id="4" name="Rectangle 3"/>
          <p:cNvSpPr/>
          <p:nvPr/>
        </p:nvSpPr>
        <p:spPr>
          <a:xfrm>
            <a:off x="3048000" y="2028617"/>
            <a:ext cx="6096000" cy="3406061"/>
          </a:xfrm>
          <a:prstGeom prst="rect">
            <a:avLst/>
          </a:prstGeom>
        </p:spPr>
        <p:txBody>
          <a:bodyPr>
            <a:spAutoFit/>
          </a:bodyPr>
          <a:lstStyle/>
          <a:p>
            <a:pPr algn="ctr"/>
            <a:r>
              <a:rPr lang="en-US" b="1" dirty="0" smtClean="0"/>
              <a:t>Within-host evolution</a:t>
            </a:r>
            <a:endParaRPr lang="en-US" b="1" dirty="0"/>
          </a:p>
          <a:p>
            <a:pPr algn="ctr">
              <a:spcAft>
                <a:spcPts val="100"/>
              </a:spcAft>
            </a:pPr>
            <a:r>
              <a:rPr lang="en-US" dirty="0" err="1"/>
              <a:t>Eldholm</a:t>
            </a:r>
            <a:r>
              <a:rPr lang="en-US" dirty="0"/>
              <a:t> </a:t>
            </a:r>
            <a:r>
              <a:rPr lang="en-US" dirty="0" smtClean="0"/>
              <a:t>et al (2014) </a:t>
            </a:r>
            <a:r>
              <a:rPr lang="en-US" dirty="0"/>
              <a:t>Genome </a:t>
            </a:r>
            <a:r>
              <a:rPr lang="en-US" dirty="0" smtClean="0"/>
              <a:t>Biology 15: 490</a:t>
            </a:r>
            <a:endParaRPr lang="en-US" dirty="0"/>
          </a:p>
          <a:p>
            <a:pPr algn="ctr">
              <a:spcAft>
                <a:spcPts val="100"/>
              </a:spcAft>
            </a:pPr>
            <a:r>
              <a:rPr lang="en-US" dirty="0" err="1" smtClean="0"/>
              <a:t>Dordel</a:t>
            </a:r>
            <a:r>
              <a:rPr lang="en-US" dirty="0" smtClean="0"/>
              <a:t> et al (2014) </a:t>
            </a:r>
            <a:r>
              <a:rPr lang="en-US" dirty="0" err="1" smtClean="0"/>
              <a:t>mBio</a:t>
            </a:r>
            <a:r>
              <a:rPr lang="en-US" dirty="0" smtClean="0"/>
              <a:t> 5: e01000</a:t>
            </a:r>
          </a:p>
          <a:p>
            <a:pPr algn="ctr">
              <a:spcAft>
                <a:spcPts val="100"/>
              </a:spcAft>
            </a:pPr>
            <a:r>
              <a:rPr lang="en-US" dirty="0" err="1" smtClean="0"/>
              <a:t>Mwangi</a:t>
            </a:r>
            <a:r>
              <a:rPr lang="en-US" dirty="0" smtClean="0"/>
              <a:t> et al (2007) PNAS 104: 9451</a:t>
            </a:r>
            <a:endParaRPr lang="en-US" dirty="0"/>
          </a:p>
          <a:p>
            <a:pPr algn="ctr">
              <a:spcAft>
                <a:spcPts val="100"/>
              </a:spcAft>
            </a:pPr>
            <a:r>
              <a:rPr lang="en-US" dirty="0" err="1"/>
              <a:t>Howden</a:t>
            </a:r>
            <a:r>
              <a:rPr lang="en-US" dirty="0"/>
              <a:t> </a:t>
            </a:r>
            <a:r>
              <a:rPr lang="en-US" dirty="0" smtClean="0"/>
              <a:t>et al (2011) </a:t>
            </a:r>
            <a:r>
              <a:rPr lang="en-US" dirty="0" err="1" smtClean="0"/>
              <a:t>PLoS</a:t>
            </a:r>
            <a:r>
              <a:rPr lang="en-US" dirty="0" smtClean="0"/>
              <a:t> Pathogens 7: e1002359</a:t>
            </a:r>
            <a:endParaRPr lang="en-US" dirty="0"/>
          </a:p>
          <a:p>
            <a:pPr algn="ctr"/>
            <a:endParaRPr lang="en-US" sz="700" dirty="0"/>
          </a:p>
          <a:p>
            <a:pPr algn="ctr"/>
            <a:endParaRPr lang="en-US" sz="700" dirty="0"/>
          </a:p>
          <a:p>
            <a:pPr algn="ctr"/>
            <a:r>
              <a:rPr lang="en-US" b="1" dirty="0"/>
              <a:t>Reviews</a:t>
            </a:r>
          </a:p>
          <a:p>
            <a:pPr algn="ctr"/>
            <a:r>
              <a:rPr lang="en-US" dirty="0" err="1"/>
              <a:t>Didelot</a:t>
            </a:r>
            <a:r>
              <a:rPr lang="en-US" dirty="0"/>
              <a:t> et al (2016) Nature Reviews Microbiology </a:t>
            </a:r>
            <a:r>
              <a:rPr lang="en-US" dirty="0" smtClean="0"/>
              <a:t>14: 150</a:t>
            </a:r>
            <a:endParaRPr lang="en-US" dirty="0"/>
          </a:p>
          <a:p>
            <a:pPr algn="ctr"/>
            <a:r>
              <a:rPr lang="en-US" dirty="0" smtClean="0"/>
              <a:t>Wilson (2012) </a:t>
            </a:r>
            <a:r>
              <a:rPr lang="en-US" dirty="0" err="1" smtClean="0"/>
              <a:t>PLoS</a:t>
            </a:r>
            <a:r>
              <a:rPr lang="en-US" dirty="0" smtClean="0"/>
              <a:t> Pathogens 8: e1002874</a:t>
            </a:r>
          </a:p>
          <a:p>
            <a:pPr algn="ctr"/>
            <a:endParaRPr lang="en-US" dirty="0"/>
          </a:p>
          <a:p>
            <a:pPr algn="ctr"/>
            <a:r>
              <a:rPr lang="en-US" b="1" dirty="0"/>
              <a:t>Contact</a:t>
            </a:r>
            <a:r>
              <a:rPr lang="en-US" dirty="0"/>
              <a:t> </a:t>
            </a:r>
            <a:r>
              <a:rPr lang="en-US" dirty="0" err="1"/>
              <a:t>daniel.wilson@ndm.ox.ac.uk</a:t>
            </a:r>
            <a:endParaRPr lang="en-US" dirty="0"/>
          </a:p>
          <a:p>
            <a:pPr algn="ctr"/>
            <a:r>
              <a:rPr lang="en-US" b="1" dirty="0"/>
              <a:t>Web</a:t>
            </a:r>
            <a:r>
              <a:rPr lang="en-US" dirty="0"/>
              <a:t> </a:t>
            </a:r>
            <a:r>
              <a:rPr lang="en-US" dirty="0" err="1"/>
              <a:t>www.daniel</a:t>
            </a:r>
            <a:r>
              <a:rPr lang="en-US" dirty="0"/>
              <a:t> </a:t>
            </a:r>
            <a:r>
              <a:rPr lang="en-US" dirty="0" err="1" smtClean="0"/>
              <a:t>wilson.me.uk</a:t>
            </a:r>
            <a:endParaRPr lang="en-US" dirty="0"/>
          </a:p>
        </p:txBody>
      </p:sp>
    </p:spTree>
    <p:extLst>
      <p:ext uri="{BB962C8B-B14F-4D97-AF65-F5344CB8AC3E}">
        <p14:creationId xmlns:p14="http://schemas.microsoft.com/office/powerpoint/2010/main" val="12249411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58546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1371600"/>
          </a:xfrm>
        </p:spPr>
        <p:txBody>
          <a:bodyPr>
            <a:normAutofit/>
          </a:bodyPr>
          <a:lstStyle/>
          <a:p>
            <a:r>
              <a:rPr lang="en-US" sz="3600" dirty="0" smtClean="0"/>
              <a:t>Should we expect to see within-host diversity?</a:t>
            </a:r>
            <a:endParaRPr lang="en-US" sz="3600" dirty="0"/>
          </a:p>
        </p:txBody>
      </p:sp>
      <p:sp>
        <p:nvSpPr>
          <p:cNvPr id="9" name="TextBox 8"/>
          <p:cNvSpPr txBox="1"/>
          <p:nvPr/>
        </p:nvSpPr>
        <p:spPr>
          <a:xfrm>
            <a:off x="8019867" y="2854884"/>
            <a:ext cx="1930850" cy="584775"/>
          </a:xfrm>
          <a:prstGeom prst="rect">
            <a:avLst/>
          </a:prstGeom>
          <a:noFill/>
        </p:spPr>
        <p:txBody>
          <a:bodyPr wrap="none" rtlCol="0">
            <a:spAutoFit/>
          </a:bodyPr>
          <a:lstStyle/>
          <a:p>
            <a:r>
              <a:rPr lang="en-US" sz="1600" i="1" dirty="0"/>
              <a:t>Longitudinal divergence</a:t>
            </a:r>
          </a:p>
          <a:p>
            <a:r>
              <a:rPr lang="en-US" sz="1600" dirty="0"/>
              <a:t>Molecular clock rate </a:t>
            </a:r>
            <a:r>
              <a:rPr lang="en-US" sz="1600" i="1" dirty="0" err="1"/>
              <a:t>μ</a:t>
            </a:r>
            <a:endParaRPr lang="en-US" sz="1600" i="1" dirty="0"/>
          </a:p>
        </p:txBody>
      </p:sp>
      <p:sp>
        <p:nvSpPr>
          <p:cNvPr id="10" name="TextBox 9"/>
          <p:cNvSpPr txBox="1"/>
          <p:nvPr/>
        </p:nvSpPr>
        <p:spPr>
          <a:xfrm>
            <a:off x="7021812" y="1081219"/>
            <a:ext cx="1364476" cy="338554"/>
          </a:xfrm>
          <a:prstGeom prst="rect">
            <a:avLst/>
          </a:prstGeom>
          <a:noFill/>
        </p:spPr>
        <p:txBody>
          <a:bodyPr wrap="none" rtlCol="0">
            <a:spAutoFit/>
          </a:bodyPr>
          <a:lstStyle/>
          <a:p>
            <a:r>
              <a:rPr lang="en-US" sz="1600" dirty="0"/>
              <a:t>Average </a:t>
            </a:r>
            <a:r>
              <a:rPr lang="en-US" sz="1600" i="1" dirty="0"/>
              <a:t>T</a:t>
            </a:r>
            <a:r>
              <a:rPr lang="en-US" sz="1600" baseline="-25000" dirty="0"/>
              <a:t>MRCA</a:t>
            </a:r>
          </a:p>
        </p:txBody>
      </p:sp>
      <p:grpSp>
        <p:nvGrpSpPr>
          <p:cNvPr id="29" name="Group 28"/>
          <p:cNvGrpSpPr/>
          <p:nvPr/>
        </p:nvGrpSpPr>
        <p:grpSpPr>
          <a:xfrm flipH="1">
            <a:off x="2819400" y="1080256"/>
            <a:ext cx="4884650" cy="2359402"/>
            <a:chOff x="174832" y="1756986"/>
            <a:chExt cx="4884650" cy="2359402"/>
          </a:xfrm>
        </p:grpSpPr>
        <p:sp>
          <p:nvSpPr>
            <p:cNvPr id="4" name="Direct Access Storage 3"/>
            <p:cNvSpPr/>
            <p:nvPr/>
          </p:nvSpPr>
          <p:spPr>
            <a:xfrm flipH="1">
              <a:off x="174832" y="2286000"/>
              <a:ext cx="2971800" cy="1524000"/>
            </a:xfrm>
            <a:prstGeom prst="flowChartMagneticDrum">
              <a:avLst/>
            </a:prstGeom>
            <a:gradFill>
              <a:gsLst>
                <a:gs pos="0">
                  <a:schemeClr val="bg1">
                    <a:lumMod val="50000"/>
                  </a:schemeClr>
                </a:gs>
                <a:gs pos="100000">
                  <a:schemeClr val="bg1">
                    <a:lumMod val="85000"/>
                  </a:schemeClr>
                </a:gs>
              </a:gsLst>
            </a:gradFill>
            <a:ln w="1905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5400000">
              <a:off x="2591594" y="3047206"/>
              <a:ext cx="1524000" cy="158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0800000">
              <a:off x="555832" y="4114800"/>
              <a:ext cx="2135188" cy="158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385049" y="2514600"/>
              <a:ext cx="1674433" cy="830997"/>
            </a:xfrm>
            <a:prstGeom prst="rect">
              <a:avLst/>
            </a:prstGeom>
            <a:noFill/>
          </p:spPr>
          <p:txBody>
            <a:bodyPr wrap="none" rtlCol="0">
              <a:spAutoFit/>
            </a:bodyPr>
            <a:lstStyle/>
            <a:p>
              <a:r>
                <a:rPr lang="en-US" sz="1600" i="1" dirty="0"/>
                <a:t>Cross-sectional </a:t>
              </a:r>
              <a:br>
                <a:rPr lang="en-US" sz="1600" i="1" dirty="0"/>
              </a:br>
              <a:r>
                <a:rPr lang="en-US" sz="1600" i="1" dirty="0"/>
                <a:t>diversity</a:t>
              </a:r>
              <a:endParaRPr lang="en-US" sz="1600" dirty="0"/>
            </a:p>
            <a:p>
              <a:r>
                <a:rPr lang="en-US" sz="1600" dirty="0" err="1"/>
                <a:t>θ</a:t>
              </a:r>
              <a:r>
                <a:rPr lang="en-US" sz="1600" dirty="0"/>
                <a:t> = 2 × </a:t>
              </a:r>
              <a:r>
                <a:rPr lang="en-US" sz="1600" i="1" dirty="0" err="1"/>
                <a:t>μ</a:t>
              </a:r>
              <a:r>
                <a:rPr lang="en-US" sz="1600" i="1" dirty="0"/>
                <a:t> </a:t>
              </a:r>
              <a:r>
                <a:rPr lang="en-US" sz="1600" dirty="0"/>
                <a:t>× </a:t>
              </a:r>
              <a:r>
                <a:rPr lang="en-US" sz="1600" i="1" dirty="0"/>
                <a:t>T</a:t>
              </a:r>
              <a:r>
                <a:rPr lang="en-US" sz="1600" baseline="-25000" dirty="0"/>
                <a:t>MRCA</a:t>
              </a:r>
            </a:p>
          </p:txBody>
        </p:sp>
        <p:cxnSp>
          <p:nvCxnSpPr>
            <p:cNvPr id="14" name="Straight Connector 13"/>
            <p:cNvCxnSpPr/>
            <p:nvPr/>
          </p:nvCxnSpPr>
          <p:spPr>
            <a:xfrm rot="10800000" flipV="1">
              <a:off x="2285928" y="2643764"/>
              <a:ext cx="611188" cy="159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a:off x="2285927" y="2946976"/>
              <a:ext cx="611188" cy="1588"/>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V="1">
              <a:off x="1217543" y="3405763"/>
              <a:ext cx="1709754" cy="1"/>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2134322" y="2796959"/>
              <a:ext cx="303211" cy="1"/>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1217543" y="2794576"/>
              <a:ext cx="1068385" cy="1588"/>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913539" y="3101757"/>
              <a:ext cx="608009" cy="1"/>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a:off x="608733" y="3097788"/>
              <a:ext cx="611188" cy="1588"/>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0800000" flipV="1">
              <a:off x="2285927" y="2133599"/>
              <a:ext cx="611190" cy="1"/>
            </a:xfrm>
            <a:prstGeom prst="straightConnector1">
              <a:avLst/>
            </a:prstGeom>
            <a:ln cap="sq">
              <a:solidFill>
                <a:schemeClr val="tx1"/>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flipH="1" flipV="1">
              <a:off x="1471235" y="1982996"/>
              <a:ext cx="453608" cy="1588"/>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10800000">
              <a:off x="1217545" y="1828800"/>
              <a:ext cx="1679571" cy="1588"/>
            </a:xfrm>
            <a:prstGeom prst="straightConnector1">
              <a:avLst/>
            </a:prstGeom>
            <a:ln cap="sq">
              <a:solidFill>
                <a:schemeClr val="tx1"/>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2881728" y="1830008"/>
              <a:ext cx="7419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1179649" y="1828006"/>
              <a:ext cx="7419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0800000">
              <a:off x="1215953" y="1979198"/>
              <a:ext cx="1679571" cy="1588"/>
            </a:xfrm>
            <a:prstGeom prst="straightConnector1">
              <a:avLst/>
            </a:prstGeom>
            <a:ln cap="sq">
              <a:solidFill>
                <a:schemeClr val="tx1"/>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2880136" y="1980406"/>
              <a:ext cx="7419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1178057" y="1978404"/>
              <a:ext cx="7419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2883316" y="2132807"/>
              <a:ext cx="7419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2248034" y="2132808"/>
              <a:ext cx="7419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7" name="Content Placeholder 5"/>
          <p:cNvSpPr>
            <a:spLocks noGrp="1"/>
          </p:cNvSpPr>
          <p:nvPr>
            <p:ph sz="half" idx="4294967295"/>
          </p:nvPr>
        </p:nvSpPr>
        <p:spPr>
          <a:xfrm>
            <a:off x="6477000" y="3631557"/>
            <a:ext cx="4038600" cy="2971800"/>
          </a:xfrm>
          <a:prstGeom prst="rect">
            <a:avLst/>
          </a:prstGeom>
        </p:spPr>
        <p:txBody>
          <a:bodyPr>
            <a:normAutofit fontScale="92500" lnSpcReduction="10000"/>
          </a:bodyPr>
          <a:lstStyle/>
          <a:p>
            <a:r>
              <a:rPr lang="en-US" dirty="0"/>
              <a:t>Laboratory estimates</a:t>
            </a:r>
          </a:p>
          <a:p>
            <a:pPr lvl="1"/>
            <a:r>
              <a:rPr lang="en-US" sz="1400" dirty="0"/>
              <a:t>0.01 per Mb </a:t>
            </a:r>
            <a:r>
              <a:rPr lang="en-US" sz="1400" b="1" i="1" dirty="0"/>
              <a:t>per generation</a:t>
            </a:r>
            <a:r>
              <a:rPr lang="en-US" sz="1400" dirty="0"/>
              <a:t/>
            </a:r>
            <a:br>
              <a:rPr lang="en-US" sz="1400" dirty="0"/>
            </a:br>
            <a:r>
              <a:rPr lang="en-US" sz="1100" dirty="0"/>
              <a:t>Drake, </a:t>
            </a:r>
            <a:r>
              <a:rPr lang="en-US" sz="1100" dirty="0" err="1"/>
              <a:t>Charlesworth</a:t>
            </a:r>
            <a:r>
              <a:rPr lang="en-US" sz="1100" dirty="0"/>
              <a:t>, </a:t>
            </a:r>
            <a:r>
              <a:rPr lang="en-US" sz="1100" dirty="0" err="1"/>
              <a:t>Charlesworth</a:t>
            </a:r>
            <a:r>
              <a:rPr lang="en-US" sz="1100" dirty="0"/>
              <a:t> and Crow (1998)</a:t>
            </a:r>
            <a:br>
              <a:rPr lang="en-US" sz="1100" dirty="0"/>
            </a:br>
            <a:r>
              <a:rPr lang="en-US" sz="1100" dirty="0"/>
              <a:t>Genetics 148:1667</a:t>
            </a:r>
          </a:p>
          <a:p>
            <a:pPr lvl="1"/>
            <a:r>
              <a:rPr lang="en-US" sz="1400" dirty="0"/>
              <a:t>How many </a:t>
            </a:r>
            <a:r>
              <a:rPr lang="en-US" sz="1400" i="1" dirty="0"/>
              <a:t>Escherichia coli </a:t>
            </a:r>
            <a:r>
              <a:rPr lang="en-US" sz="1400" dirty="0"/>
              <a:t>generations are there in a year?</a:t>
            </a:r>
          </a:p>
          <a:p>
            <a:r>
              <a:rPr lang="en-US" dirty="0"/>
              <a:t>Longitudinal estimates from MLST</a:t>
            </a:r>
          </a:p>
          <a:p>
            <a:pPr lvl="1"/>
            <a:r>
              <a:rPr lang="en-US" sz="1400" i="1" dirty="0"/>
              <a:t>Helicobacter pylori</a:t>
            </a:r>
            <a:r>
              <a:rPr lang="en-US" sz="1400" dirty="0"/>
              <a:t>:</a:t>
            </a:r>
            <a:r>
              <a:rPr lang="en-US" sz="1400" i="1" dirty="0"/>
              <a:t> </a:t>
            </a:r>
            <a:r>
              <a:rPr lang="en-US" sz="1400" dirty="0"/>
              <a:t>41 per Mb </a:t>
            </a:r>
            <a:r>
              <a:rPr lang="en-US" sz="1400" b="1" dirty="0"/>
              <a:t>per year</a:t>
            </a:r>
            <a:r>
              <a:rPr lang="en-US" sz="1400" dirty="0"/>
              <a:t/>
            </a:r>
            <a:br>
              <a:rPr lang="en-US" sz="1400" dirty="0"/>
            </a:br>
            <a:r>
              <a:rPr lang="en-US" sz="1100" dirty="0" err="1"/>
              <a:t>Falush</a:t>
            </a:r>
            <a:r>
              <a:rPr lang="en-US" sz="1100" dirty="0"/>
              <a:t> et al (2001) PNAS 98:15056</a:t>
            </a:r>
          </a:p>
          <a:p>
            <a:pPr lvl="1"/>
            <a:r>
              <a:rPr lang="en-US" sz="1400" i="1" dirty="0"/>
              <a:t>Neisseria </a:t>
            </a:r>
            <a:r>
              <a:rPr lang="en-US" sz="1400" i="1" dirty="0" err="1"/>
              <a:t>gonorrheae</a:t>
            </a:r>
            <a:r>
              <a:rPr lang="en-US" sz="1400" dirty="0"/>
              <a:t>: 46 per Mb </a:t>
            </a:r>
            <a:r>
              <a:rPr lang="en-US" sz="1400" b="1" dirty="0"/>
              <a:t>per year</a:t>
            </a:r>
            <a:r>
              <a:rPr lang="en-US" sz="1400" dirty="0"/>
              <a:t/>
            </a:r>
            <a:br>
              <a:rPr lang="en-US" sz="1400" dirty="0"/>
            </a:br>
            <a:r>
              <a:rPr lang="en-US" sz="1100" dirty="0" err="1"/>
              <a:t>Pérez-Losada</a:t>
            </a:r>
            <a:r>
              <a:rPr lang="en-US" sz="1100" dirty="0"/>
              <a:t> et al (2007) Infect Genet </a:t>
            </a:r>
            <a:r>
              <a:rPr lang="en-US" sz="1100" dirty="0" err="1"/>
              <a:t>Evol</a:t>
            </a:r>
            <a:r>
              <a:rPr lang="en-US" sz="1100" dirty="0"/>
              <a:t> 7:271</a:t>
            </a:r>
          </a:p>
          <a:p>
            <a:pPr lvl="1"/>
            <a:r>
              <a:rPr lang="en-US" sz="1400" i="1" dirty="0"/>
              <a:t>Campylobacter jejuni</a:t>
            </a:r>
            <a:r>
              <a:rPr lang="en-US" sz="1400" dirty="0"/>
              <a:t>: 28 per Mb </a:t>
            </a:r>
            <a:r>
              <a:rPr lang="en-US" sz="1400" b="1" dirty="0"/>
              <a:t>per year</a:t>
            </a:r>
            <a:r>
              <a:rPr lang="en-US" sz="1400" dirty="0"/>
              <a:t/>
            </a:r>
            <a:br>
              <a:rPr lang="en-US" sz="1400" dirty="0"/>
            </a:br>
            <a:r>
              <a:rPr lang="en-US" sz="1100" dirty="0"/>
              <a:t>Wilson et al (2009) Mol </a:t>
            </a:r>
            <a:r>
              <a:rPr lang="en-US" sz="1100" dirty="0" err="1"/>
              <a:t>Biol</a:t>
            </a:r>
            <a:r>
              <a:rPr lang="en-US" sz="1100" dirty="0"/>
              <a:t> </a:t>
            </a:r>
            <a:r>
              <a:rPr lang="en-US" sz="1100" dirty="0" err="1"/>
              <a:t>Evol</a:t>
            </a:r>
            <a:r>
              <a:rPr lang="en-US" sz="1100" dirty="0"/>
              <a:t> 26:385</a:t>
            </a:r>
          </a:p>
        </p:txBody>
      </p:sp>
      <p:sp>
        <p:nvSpPr>
          <p:cNvPr id="31" name="Content Placeholder 5"/>
          <p:cNvSpPr>
            <a:spLocks noGrp="1"/>
          </p:cNvSpPr>
          <p:nvPr>
            <p:ph sz="half" idx="4294967295"/>
          </p:nvPr>
        </p:nvSpPr>
        <p:spPr>
          <a:xfrm>
            <a:off x="1981200" y="3631557"/>
            <a:ext cx="4038600" cy="2971800"/>
          </a:xfrm>
          <a:prstGeom prst="rect">
            <a:avLst/>
          </a:prstGeom>
        </p:spPr>
        <p:txBody>
          <a:bodyPr>
            <a:normAutofit/>
          </a:bodyPr>
          <a:lstStyle/>
          <a:p>
            <a:r>
              <a:rPr lang="en-US" dirty="0"/>
              <a:t>Long-term phylogenetic estimates</a:t>
            </a:r>
          </a:p>
          <a:p>
            <a:pPr lvl="1"/>
            <a:r>
              <a:rPr lang="en-US" sz="1400" dirty="0"/>
              <a:t>0.01 per Mb </a:t>
            </a:r>
            <a:r>
              <a:rPr lang="en-US" sz="1400" b="1" i="1" dirty="0"/>
              <a:t>per year</a:t>
            </a:r>
            <a:r>
              <a:rPr lang="en-US" sz="1400" dirty="0"/>
              <a:t> (neutral rate)</a:t>
            </a:r>
          </a:p>
          <a:p>
            <a:pPr lvl="1"/>
            <a:r>
              <a:rPr lang="en-US" sz="1100" dirty="0"/>
              <a:t>Howard Ochman and Allan C Wilson</a:t>
            </a:r>
            <a:br>
              <a:rPr lang="en-US" sz="1100" dirty="0"/>
            </a:br>
            <a:r>
              <a:rPr lang="en-US" sz="1100" dirty="0"/>
              <a:t>J Mol Evol (1987) 26: 74-86</a:t>
            </a:r>
          </a:p>
          <a:p>
            <a:pPr lvl="1"/>
            <a:r>
              <a:rPr lang="en-US" sz="1100" dirty="0"/>
              <a:t>Nancy A Moran et al</a:t>
            </a:r>
            <a:br>
              <a:rPr lang="en-US" sz="1100" dirty="0"/>
            </a:br>
            <a:r>
              <a:rPr lang="en-US" sz="1100" dirty="0"/>
              <a:t>Proc R Soc Lond B (1993) 253: 167-171.</a:t>
            </a:r>
          </a:p>
          <a:p>
            <a:r>
              <a:rPr lang="en-US" dirty="0"/>
              <a:t>In the </a:t>
            </a:r>
            <a:r>
              <a:rPr lang="en-US" i="1" dirty="0"/>
              <a:t>Staphylococcus aureus</a:t>
            </a:r>
            <a:r>
              <a:rPr lang="en-US" dirty="0"/>
              <a:t> genome</a:t>
            </a:r>
          </a:p>
          <a:p>
            <a:pPr lvl="1"/>
            <a:r>
              <a:rPr lang="en-US" sz="1400" dirty="0"/>
              <a:t>2.7Mb long</a:t>
            </a:r>
          </a:p>
          <a:p>
            <a:pPr lvl="1"/>
            <a:r>
              <a:rPr lang="en-US" sz="1400" dirty="0"/>
              <a:t>Would require </a:t>
            </a:r>
            <a:r>
              <a:rPr lang="en-US" sz="1400" i="1" dirty="0"/>
              <a:t>T</a:t>
            </a:r>
            <a:r>
              <a:rPr lang="en-US" sz="1400" baseline="-25000" dirty="0"/>
              <a:t>MRCA</a:t>
            </a:r>
            <a:r>
              <a:rPr lang="en-US" sz="1400" dirty="0"/>
              <a:t> within hosts to exceed 25 years to expect to see more than a single SNP on average</a:t>
            </a:r>
            <a:endParaRPr lang="en-US" sz="700" dirty="0"/>
          </a:p>
        </p:txBody>
      </p:sp>
    </p:spTree>
    <p:extLst>
      <p:ext uri="{BB962C8B-B14F-4D97-AF65-F5344CB8AC3E}">
        <p14:creationId xmlns:p14="http://schemas.microsoft.com/office/powerpoint/2010/main" val="31451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P spid="3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pdf"/>
          <p:cNvPicPr>
            <a:picLocks noChangeAspect="1"/>
          </p:cNvPicPr>
          <p:nvPr/>
        </p:nvPicPr>
        <p:blipFill>
          <a:blip r:embed="rId3"/>
          <a:stretch>
            <a:fillRect/>
          </a:stretch>
        </p:blipFill>
        <p:spPr>
          <a:xfrm>
            <a:off x="4513264" y="1580520"/>
            <a:ext cx="3640137" cy="3677281"/>
          </a:xfrm>
          <a:prstGeom prst="rect">
            <a:avLst/>
          </a:prstGeom>
        </p:spPr>
      </p:pic>
      <p:sp>
        <p:nvSpPr>
          <p:cNvPr id="14" name="Rectangle 13"/>
          <p:cNvSpPr/>
          <p:nvPr/>
        </p:nvSpPr>
        <p:spPr>
          <a:xfrm>
            <a:off x="1783082" y="6324600"/>
            <a:ext cx="45719" cy="28821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latin typeface="Arial"/>
              <a:cs typeface="Arial"/>
            </a:endParaRPr>
          </a:p>
        </p:txBody>
      </p:sp>
      <p:sp>
        <p:nvSpPr>
          <p:cNvPr id="15" name="TextBox 14"/>
          <p:cNvSpPr txBox="1"/>
          <p:nvPr/>
        </p:nvSpPr>
        <p:spPr>
          <a:xfrm>
            <a:off x="1828800" y="6324601"/>
            <a:ext cx="1680990" cy="276999"/>
          </a:xfrm>
          <a:prstGeom prst="rect">
            <a:avLst/>
          </a:prstGeom>
          <a:noFill/>
        </p:spPr>
        <p:txBody>
          <a:bodyPr wrap="square" rtlCol="0">
            <a:spAutoFit/>
          </a:bodyPr>
          <a:lstStyle/>
          <a:p>
            <a:r>
              <a:rPr lang="en-US" sz="1200" b="1" dirty="0">
                <a:latin typeface="Arial"/>
                <a:cs typeface="Arial"/>
              </a:rPr>
              <a:t>Synonymous</a:t>
            </a:r>
          </a:p>
        </p:txBody>
      </p:sp>
      <p:sp>
        <p:nvSpPr>
          <p:cNvPr id="16" name="Rectangle 15"/>
          <p:cNvSpPr/>
          <p:nvPr/>
        </p:nvSpPr>
        <p:spPr>
          <a:xfrm>
            <a:off x="3243582" y="6324600"/>
            <a:ext cx="45719" cy="28821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latin typeface="Arial"/>
              <a:cs typeface="Arial"/>
            </a:endParaRPr>
          </a:p>
        </p:txBody>
      </p:sp>
      <p:sp>
        <p:nvSpPr>
          <p:cNvPr id="17" name="TextBox 16"/>
          <p:cNvSpPr txBox="1"/>
          <p:nvPr/>
        </p:nvSpPr>
        <p:spPr>
          <a:xfrm>
            <a:off x="3289300" y="6324601"/>
            <a:ext cx="1856597" cy="276999"/>
          </a:xfrm>
          <a:prstGeom prst="rect">
            <a:avLst/>
          </a:prstGeom>
          <a:noFill/>
        </p:spPr>
        <p:txBody>
          <a:bodyPr wrap="square" rtlCol="0">
            <a:spAutoFit/>
          </a:bodyPr>
          <a:lstStyle/>
          <a:p>
            <a:r>
              <a:rPr lang="en-US" sz="1200" b="1" dirty="0">
                <a:latin typeface="Arial"/>
                <a:cs typeface="Arial"/>
              </a:rPr>
              <a:t>Non-synonymous</a:t>
            </a:r>
          </a:p>
        </p:txBody>
      </p:sp>
      <p:sp>
        <p:nvSpPr>
          <p:cNvPr id="18" name="Rectangle 17"/>
          <p:cNvSpPr/>
          <p:nvPr/>
        </p:nvSpPr>
        <p:spPr>
          <a:xfrm>
            <a:off x="5053332" y="6324599"/>
            <a:ext cx="45719" cy="2882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latin typeface="Arial"/>
              <a:cs typeface="Arial"/>
            </a:endParaRPr>
          </a:p>
        </p:txBody>
      </p:sp>
      <p:sp>
        <p:nvSpPr>
          <p:cNvPr id="19" name="TextBox 18"/>
          <p:cNvSpPr txBox="1"/>
          <p:nvPr/>
        </p:nvSpPr>
        <p:spPr>
          <a:xfrm>
            <a:off x="5099050" y="6324600"/>
            <a:ext cx="1856597" cy="276999"/>
          </a:xfrm>
          <a:prstGeom prst="rect">
            <a:avLst/>
          </a:prstGeom>
          <a:noFill/>
        </p:spPr>
        <p:txBody>
          <a:bodyPr wrap="square" rtlCol="0">
            <a:spAutoFit/>
          </a:bodyPr>
          <a:lstStyle/>
          <a:p>
            <a:r>
              <a:rPr lang="en-US" sz="1200" b="1" dirty="0">
                <a:latin typeface="Arial"/>
                <a:cs typeface="Arial"/>
              </a:rPr>
              <a:t>Nonsense</a:t>
            </a:r>
          </a:p>
        </p:txBody>
      </p:sp>
      <p:sp>
        <p:nvSpPr>
          <p:cNvPr id="21" name="Rectangle 20"/>
          <p:cNvSpPr/>
          <p:nvPr/>
        </p:nvSpPr>
        <p:spPr>
          <a:xfrm>
            <a:off x="6228082" y="6324600"/>
            <a:ext cx="45719" cy="2882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latin typeface="Arial"/>
              <a:cs typeface="Arial"/>
            </a:endParaRPr>
          </a:p>
        </p:txBody>
      </p:sp>
      <p:sp>
        <p:nvSpPr>
          <p:cNvPr id="22" name="TextBox 21"/>
          <p:cNvSpPr txBox="1"/>
          <p:nvPr/>
        </p:nvSpPr>
        <p:spPr>
          <a:xfrm>
            <a:off x="6324601" y="6324601"/>
            <a:ext cx="1856597" cy="276999"/>
          </a:xfrm>
          <a:prstGeom prst="rect">
            <a:avLst/>
          </a:prstGeom>
          <a:noFill/>
        </p:spPr>
        <p:txBody>
          <a:bodyPr wrap="square" rtlCol="0">
            <a:spAutoFit/>
          </a:bodyPr>
          <a:lstStyle/>
          <a:p>
            <a:r>
              <a:rPr lang="en-US" sz="1200" b="1" dirty="0">
                <a:latin typeface="Arial"/>
                <a:cs typeface="Arial"/>
              </a:rPr>
              <a:t>Intergenic</a:t>
            </a:r>
          </a:p>
        </p:txBody>
      </p:sp>
      <p:sp>
        <p:nvSpPr>
          <p:cNvPr id="24" name="Rectangle 23"/>
          <p:cNvSpPr/>
          <p:nvPr/>
        </p:nvSpPr>
        <p:spPr>
          <a:xfrm>
            <a:off x="1783082" y="5932386"/>
            <a:ext cx="45719" cy="2882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latin typeface="Arial"/>
              <a:cs typeface="Arial"/>
            </a:endParaRPr>
          </a:p>
        </p:txBody>
      </p:sp>
      <p:sp>
        <p:nvSpPr>
          <p:cNvPr id="25" name="TextBox 24"/>
          <p:cNvSpPr txBox="1"/>
          <p:nvPr/>
        </p:nvSpPr>
        <p:spPr>
          <a:xfrm>
            <a:off x="1828800" y="5932387"/>
            <a:ext cx="1680990" cy="276999"/>
          </a:xfrm>
          <a:prstGeom prst="rect">
            <a:avLst/>
          </a:prstGeom>
          <a:noFill/>
        </p:spPr>
        <p:txBody>
          <a:bodyPr wrap="square" rtlCol="0">
            <a:spAutoFit/>
          </a:bodyPr>
          <a:lstStyle/>
          <a:p>
            <a:r>
              <a:rPr lang="en-US" sz="1200" b="1" dirty="0">
                <a:latin typeface="Arial"/>
                <a:cs typeface="Arial"/>
              </a:rPr>
              <a:t>SNP</a:t>
            </a:r>
          </a:p>
        </p:txBody>
      </p:sp>
      <p:sp>
        <p:nvSpPr>
          <p:cNvPr id="27" name="TextBox 26"/>
          <p:cNvSpPr txBox="1"/>
          <p:nvPr/>
        </p:nvSpPr>
        <p:spPr>
          <a:xfrm>
            <a:off x="3289300" y="5932387"/>
            <a:ext cx="1856597" cy="276999"/>
          </a:xfrm>
          <a:prstGeom prst="rect">
            <a:avLst/>
          </a:prstGeom>
          <a:noFill/>
        </p:spPr>
        <p:txBody>
          <a:bodyPr wrap="square" rtlCol="0">
            <a:spAutoFit/>
          </a:bodyPr>
          <a:lstStyle/>
          <a:p>
            <a:r>
              <a:rPr lang="en-US" sz="1200" b="1" dirty="0">
                <a:latin typeface="Arial"/>
                <a:cs typeface="Arial"/>
              </a:rPr>
              <a:t>Indel</a:t>
            </a:r>
          </a:p>
        </p:txBody>
      </p:sp>
      <p:cxnSp>
        <p:nvCxnSpPr>
          <p:cNvPr id="29" name="Straight Connector 28"/>
          <p:cNvCxnSpPr/>
          <p:nvPr/>
        </p:nvCxnSpPr>
        <p:spPr>
          <a:xfrm rot="5400000" flipH="1" flipV="1">
            <a:off x="3131698" y="6075700"/>
            <a:ext cx="288214" cy="1589"/>
          </a:xfrm>
          <a:prstGeom prst="line">
            <a:avLst/>
          </a:prstGeom>
          <a:ln w="508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600201" y="4267201"/>
            <a:ext cx="731519" cy="731519"/>
          </a:xfrm>
          <a:prstGeom prst="ellipse">
            <a:avLst/>
          </a:prstGeom>
          <a:solidFill>
            <a:schemeClr val="tx1">
              <a:lumMod val="50000"/>
              <a:lumOff val="5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828800" y="5277481"/>
            <a:ext cx="228600" cy="228600"/>
          </a:xfrm>
          <a:prstGeom prst="ellipse">
            <a:avLst/>
          </a:prstGeom>
          <a:solidFill>
            <a:schemeClr val="tx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448805" y="5181601"/>
            <a:ext cx="2275595" cy="461665"/>
          </a:xfrm>
          <a:prstGeom prst="rect">
            <a:avLst/>
          </a:prstGeom>
          <a:noFill/>
        </p:spPr>
        <p:txBody>
          <a:bodyPr wrap="square" rtlCol="0">
            <a:spAutoFit/>
          </a:bodyPr>
          <a:lstStyle/>
          <a:p>
            <a:r>
              <a:rPr lang="en-US" sz="1200" b="1" dirty="0">
                <a:latin typeface="Arial"/>
                <a:cs typeface="Arial"/>
              </a:rPr>
              <a:t>Unobserved </a:t>
            </a:r>
            <a:br>
              <a:rPr lang="en-US" sz="1200" b="1" dirty="0">
                <a:latin typeface="Arial"/>
                <a:cs typeface="Arial"/>
              </a:rPr>
            </a:br>
            <a:r>
              <a:rPr lang="en-US" sz="1200" b="1" dirty="0">
                <a:latin typeface="Arial"/>
                <a:cs typeface="Arial"/>
              </a:rPr>
              <a:t>intermediate genotype</a:t>
            </a:r>
          </a:p>
        </p:txBody>
      </p:sp>
      <p:sp>
        <p:nvSpPr>
          <p:cNvPr id="35" name="TextBox 34"/>
          <p:cNvSpPr txBox="1"/>
          <p:nvPr/>
        </p:nvSpPr>
        <p:spPr>
          <a:xfrm>
            <a:off x="2448805" y="4415136"/>
            <a:ext cx="1680990" cy="461665"/>
          </a:xfrm>
          <a:prstGeom prst="rect">
            <a:avLst/>
          </a:prstGeom>
          <a:noFill/>
        </p:spPr>
        <p:txBody>
          <a:bodyPr wrap="square" rtlCol="0">
            <a:spAutoFit/>
          </a:bodyPr>
          <a:lstStyle/>
          <a:p>
            <a:r>
              <a:rPr lang="en-US" sz="1200" b="1" dirty="0">
                <a:latin typeface="Arial"/>
                <a:cs typeface="Arial"/>
              </a:rPr>
              <a:t>Observed </a:t>
            </a:r>
            <a:br>
              <a:rPr lang="en-US" sz="1200" b="1" dirty="0">
                <a:latin typeface="Arial"/>
                <a:cs typeface="Arial"/>
              </a:rPr>
            </a:br>
            <a:r>
              <a:rPr lang="en-US" sz="1200" b="1" dirty="0">
                <a:latin typeface="Arial"/>
                <a:cs typeface="Arial"/>
              </a:rPr>
              <a:t>genotype</a:t>
            </a:r>
          </a:p>
        </p:txBody>
      </p:sp>
      <p:sp>
        <p:nvSpPr>
          <p:cNvPr id="20" name="Title 1"/>
          <p:cNvSpPr>
            <a:spLocks noGrp="1"/>
          </p:cNvSpPr>
          <p:nvPr>
            <p:ph type="title"/>
          </p:nvPr>
        </p:nvSpPr>
        <p:spPr>
          <a:xfrm>
            <a:off x="1981200" y="274638"/>
            <a:ext cx="8229600" cy="1143000"/>
          </a:xfrm>
        </p:spPr>
        <p:txBody>
          <a:bodyPr>
            <a:normAutofit/>
          </a:bodyPr>
          <a:lstStyle/>
          <a:p>
            <a:r>
              <a:rPr lang="en-US" dirty="0" smtClean="0"/>
              <a:t>What we do see</a:t>
            </a:r>
            <a:endParaRPr lang="en-US" dirty="0"/>
          </a:p>
        </p:txBody>
      </p:sp>
    </p:spTree>
    <p:extLst>
      <p:ext uri="{BB962C8B-B14F-4D97-AF65-F5344CB8AC3E}">
        <p14:creationId xmlns:p14="http://schemas.microsoft.com/office/powerpoint/2010/main" val="11738437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figure1.pdf"/>
          <p:cNvPicPr>
            <a:picLocks/>
          </p:cNvPicPr>
          <p:nvPr/>
        </p:nvPicPr>
        <p:blipFill>
          <a:blip r:embed="rId3"/>
          <a:stretch>
            <a:fillRect/>
          </a:stretch>
        </p:blipFill>
        <p:spPr>
          <a:xfrm>
            <a:off x="3165034" y="393539"/>
            <a:ext cx="5430065" cy="6061065"/>
          </a:xfrm>
          <a:prstGeom prst="rect">
            <a:avLst/>
          </a:prstGeom>
        </p:spPr>
      </p:pic>
      <p:sp>
        <p:nvSpPr>
          <p:cNvPr id="11" name="TextBox 10"/>
          <p:cNvSpPr txBox="1"/>
          <p:nvPr/>
        </p:nvSpPr>
        <p:spPr>
          <a:xfrm>
            <a:off x="56251" y="6546830"/>
            <a:ext cx="7934584" cy="338554"/>
          </a:xfrm>
          <a:prstGeom prst="rect">
            <a:avLst/>
          </a:prstGeom>
          <a:noFill/>
        </p:spPr>
        <p:txBody>
          <a:bodyPr wrap="none" rtlCol="0">
            <a:spAutoFit/>
          </a:bodyPr>
          <a:lstStyle/>
          <a:p>
            <a:r>
              <a:rPr lang="en-US" sz="1600" dirty="0" err="1" smtClean="0"/>
              <a:t>Golubchik</a:t>
            </a:r>
            <a:r>
              <a:rPr lang="en-US" sz="1600" dirty="0" smtClean="0"/>
              <a:t> et al (2013) Within-host evolution of </a:t>
            </a:r>
            <a:r>
              <a:rPr lang="en-US" sz="1600" i="1" dirty="0" smtClean="0"/>
              <a:t>Staphylococcus aureus</a:t>
            </a:r>
            <a:r>
              <a:rPr lang="en-US" sz="1600" dirty="0" smtClean="0"/>
              <a:t> during asymptomatic carriage</a:t>
            </a:r>
            <a:endParaRPr lang="en-US" sz="1600" dirty="0"/>
          </a:p>
        </p:txBody>
      </p:sp>
      <p:sp>
        <p:nvSpPr>
          <p:cNvPr id="5" name="Rectangle 4"/>
          <p:cNvSpPr/>
          <p:nvPr/>
        </p:nvSpPr>
        <p:spPr>
          <a:xfrm>
            <a:off x="8721677" y="2701910"/>
            <a:ext cx="3264363" cy="1323439"/>
          </a:xfrm>
          <a:prstGeom prst="rect">
            <a:avLst/>
          </a:prstGeom>
        </p:spPr>
        <p:txBody>
          <a:bodyPr wrap="square">
            <a:spAutoFit/>
          </a:bodyPr>
          <a:lstStyle/>
          <a:p>
            <a:r>
              <a:rPr lang="en-US" sz="1600" dirty="0">
                <a:latin typeface="Arial"/>
              </a:rPr>
              <a:t>Between 0 and 40 SNPs within the nose of a single carrier</a:t>
            </a:r>
          </a:p>
          <a:p>
            <a:endParaRPr lang="en-US" sz="1600" dirty="0">
              <a:latin typeface="Arial"/>
            </a:endParaRPr>
          </a:p>
          <a:p>
            <a:r>
              <a:rPr lang="en-US" sz="1600" dirty="0">
                <a:latin typeface="Arial"/>
              </a:rPr>
              <a:t>Mean genomic divergence in a nasal population of 4 SNPs</a:t>
            </a:r>
          </a:p>
        </p:txBody>
      </p:sp>
    </p:spTree>
    <p:extLst>
      <p:ext uri="{BB962C8B-B14F-4D97-AF65-F5344CB8AC3E}">
        <p14:creationId xmlns:p14="http://schemas.microsoft.com/office/powerpoint/2010/main" val="3767585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a:xfrm>
            <a:off x="1066800" y="202755"/>
            <a:ext cx="10058400" cy="1371600"/>
          </a:xfrm>
        </p:spPr>
        <p:txBody>
          <a:bodyPr>
            <a:normAutofit/>
          </a:bodyPr>
          <a:lstStyle/>
          <a:p>
            <a:r>
              <a:rPr lang="en-US" sz="3600" dirty="0"/>
              <a:t>Is there a role for within-host evolution in </a:t>
            </a:r>
            <a:br>
              <a:rPr lang="en-US" sz="3600" dirty="0"/>
            </a:br>
            <a:r>
              <a:rPr lang="en-US" sz="3600" i="1" dirty="0"/>
              <a:t>S. aureus </a:t>
            </a:r>
            <a:r>
              <a:rPr lang="en-US" sz="3600" dirty="0"/>
              <a:t>invasive disease?</a:t>
            </a:r>
          </a:p>
        </p:txBody>
      </p:sp>
      <p:grpSp>
        <p:nvGrpSpPr>
          <p:cNvPr id="10" name="Group 9"/>
          <p:cNvGrpSpPr/>
          <p:nvPr/>
        </p:nvGrpSpPr>
        <p:grpSpPr>
          <a:xfrm>
            <a:off x="528165" y="1053298"/>
            <a:ext cx="11134632" cy="5878494"/>
            <a:chOff x="147942" y="1131935"/>
            <a:chExt cx="11665322" cy="6158670"/>
          </a:xfrm>
        </p:grpSpPr>
        <p:sp>
          <p:nvSpPr>
            <p:cNvPr id="95" name="TextBox 94"/>
            <p:cNvSpPr txBox="1"/>
            <p:nvPr/>
          </p:nvSpPr>
          <p:spPr>
            <a:xfrm>
              <a:off x="147942" y="1417639"/>
              <a:ext cx="6818457" cy="830997"/>
            </a:xfrm>
            <a:prstGeom prst="rect">
              <a:avLst/>
            </a:prstGeom>
            <a:noFill/>
          </p:spPr>
          <p:txBody>
            <a:bodyPr wrap="square" rtlCol="0">
              <a:spAutoFit/>
            </a:bodyPr>
            <a:lstStyle/>
            <a:p>
              <a:r>
                <a:rPr lang="en-US" sz="1600" dirty="0" smtClean="0"/>
                <a:t>Whole </a:t>
              </a:r>
              <a:r>
                <a:rPr lang="en-US" sz="1600" dirty="0"/>
                <a:t>genome </a:t>
              </a:r>
              <a:r>
                <a:rPr lang="en-US" sz="1600" dirty="0" smtClean="0"/>
                <a:t>sequencing reveals micro-variation. 30 single nucleotide polymorphisms (</a:t>
              </a:r>
              <a:r>
                <a:rPr lang="en-US" sz="1600" dirty="0" err="1" smtClean="0"/>
                <a:t>SNPs</a:t>
              </a:r>
              <a:r>
                <a:rPr lang="en-US" sz="1600" dirty="0" smtClean="0"/>
                <a:t>) and</a:t>
              </a:r>
              <a:br>
                <a:rPr lang="en-US" sz="1600" dirty="0" smtClean="0"/>
              </a:br>
              <a:r>
                <a:rPr lang="en-US" sz="1600" dirty="0" smtClean="0"/>
                <a:t>4 insertions/deletions (</a:t>
              </a:r>
              <a:r>
                <a:rPr lang="en-US" sz="1600" dirty="0" err="1" smtClean="0"/>
                <a:t>indels</a:t>
              </a:r>
              <a:r>
                <a:rPr lang="en-US" sz="1600" dirty="0" smtClean="0"/>
                <a:t>) in 2.7million bases.</a:t>
              </a:r>
              <a:endParaRPr lang="en-US" sz="1600" dirty="0"/>
            </a:p>
          </p:txBody>
        </p:sp>
        <p:cxnSp>
          <p:nvCxnSpPr>
            <p:cNvPr id="77" name="Straight Connector 76"/>
            <p:cNvCxnSpPr/>
            <p:nvPr/>
          </p:nvCxnSpPr>
          <p:spPr>
            <a:xfrm rot="16200000" flipH="1">
              <a:off x="11410571" y="2482474"/>
              <a:ext cx="341511" cy="2143"/>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431819" y="2326850"/>
              <a:ext cx="2143" cy="341512"/>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2"/>
            <a:stretch>
              <a:fillRect/>
            </a:stretch>
          </p:blipFill>
          <p:spPr>
            <a:xfrm>
              <a:off x="847319" y="2672422"/>
              <a:ext cx="10363573" cy="4618183"/>
            </a:xfrm>
            <a:prstGeom prst="rect">
              <a:avLst/>
            </a:prstGeom>
          </p:spPr>
        </p:pic>
        <p:cxnSp>
          <p:nvCxnSpPr>
            <p:cNvPr id="91" name="Straight Connector 90"/>
            <p:cNvCxnSpPr/>
            <p:nvPr/>
          </p:nvCxnSpPr>
          <p:spPr>
            <a:xfrm rot="16200000" flipH="1">
              <a:off x="10014373" y="2499181"/>
              <a:ext cx="341511" cy="2143"/>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813542" y="2326104"/>
              <a:ext cx="2143" cy="341512"/>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rot="5400000">
              <a:off x="5920597" y="-1399232"/>
              <a:ext cx="725112" cy="8858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94" name="Rectangle 93"/>
            <p:cNvSpPr/>
            <p:nvPr/>
          </p:nvSpPr>
          <p:spPr>
            <a:xfrm>
              <a:off x="3070759" y="6638170"/>
              <a:ext cx="177699" cy="138719"/>
            </a:xfrm>
            <a:prstGeom prst="rect">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96" name="TextBox 95"/>
            <p:cNvSpPr txBox="1"/>
            <p:nvPr/>
          </p:nvSpPr>
          <p:spPr>
            <a:xfrm>
              <a:off x="3297185" y="6488675"/>
              <a:ext cx="2241320" cy="338554"/>
            </a:xfrm>
            <a:prstGeom prst="rect">
              <a:avLst/>
            </a:prstGeom>
            <a:noFill/>
          </p:spPr>
          <p:txBody>
            <a:bodyPr wrap="square" rtlCol="0">
              <a:spAutoFit/>
            </a:bodyPr>
            <a:lstStyle/>
            <a:p>
              <a:r>
                <a:rPr lang="en-US" sz="1600" dirty="0">
                  <a:latin typeface="Arial"/>
                  <a:cs typeface="Arial"/>
                </a:rPr>
                <a:t>Ancestral allele</a:t>
              </a:r>
            </a:p>
          </p:txBody>
        </p:sp>
        <p:sp>
          <p:nvSpPr>
            <p:cNvPr id="97" name="Rectangle 96"/>
            <p:cNvSpPr/>
            <p:nvPr/>
          </p:nvSpPr>
          <p:spPr>
            <a:xfrm>
              <a:off x="7387215" y="6488675"/>
              <a:ext cx="2248733" cy="338554"/>
            </a:xfrm>
            <a:prstGeom prst="rect">
              <a:avLst/>
            </a:prstGeom>
          </p:spPr>
          <p:txBody>
            <a:bodyPr wrap="none">
              <a:spAutoFit/>
            </a:bodyPr>
            <a:lstStyle/>
            <a:p>
              <a:r>
                <a:rPr lang="en-US" sz="1600" dirty="0">
                  <a:latin typeface="Arial"/>
                  <a:cs typeface="Arial"/>
                </a:rPr>
                <a:t>Derived (mutant) allele</a:t>
              </a:r>
            </a:p>
          </p:txBody>
        </p:sp>
        <p:sp>
          <p:nvSpPr>
            <p:cNvPr id="110" name="Rectangle 109"/>
            <p:cNvSpPr/>
            <p:nvPr/>
          </p:nvSpPr>
          <p:spPr>
            <a:xfrm rot="5400000">
              <a:off x="8364828" y="4163518"/>
              <a:ext cx="3230470" cy="1419844"/>
            </a:xfrm>
            <a:prstGeom prst="rect">
              <a:avLst/>
            </a:prstGeom>
            <a:solidFill>
              <a:schemeClr val="accent5">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1" name="Rectangle 110"/>
            <p:cNvSpPr/>
            <p:nvPr/>
          </p:nvSpPr>
          <p:spPr>
            <a:xfrm rot="5400000">
              <a:off x="6871614" y="4090145"/>
              <a:ext cx="3230469" cy="1566587"/>
            </a:xfrm>
            <a:prstGeom prst="rect">
              <a:avLst/>
            </a:prstGeom>
            <a:solidFill>
              <a:schemeClr val="accent4">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2" name="Rectangle 111"/>
            <p:cNvSpPr/>
            <p:nvPr/>
          </p:nvSpPr>
          <p:spPr>
            <a:xfrm rot="5400000">
              <a:off x="5438037" y="4223155"/>
              <a:ext cx="3230472" cy="1300557"/>
            </a:xfrm>
            <a:prstGeom prst="rect">
              <a:avLst/>
            </a:prstGeom>
            <a:solidFill>
              <a:schemeClr val="accent3">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3" name="Rectangle 112"/>
            <p:cNvSpPr/>
            <p:nvPr/>
          </p:nvSpPr>
          <p:spPr>
            <a:xfrm rot="5400000">
              <a:off x="4331869" y="4417546"/>
              <a:ext cx="3230471" cy="911781"/>
            </a:xfrm>
            <a:prstGeom prst="rect">
              <a:avLst/>
            </a:prstGeom>
            <a:solidFill>
              <a:schemeClr val="accent2">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4" name="Rectangle 113"/>
            <p:cNvSpPr/>
            <p:nvPr/>
          </p:nvSpPr>
          <p:spPr>
            <a:xfrm rot="5400000">
              <a:off x="2246399" y="4287378"/>
              <a:ext cx="3230472" cy="1172112"/>
            </a:xfrm>
            <a:prstGeom prst="rect">
              <a:avLst/>
            </a:prstGeom>
            <a:solidFill>
              <a:schemeClr val="tx2">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5" name="Rectangle 114"/>
            <p:cNvSpPr/>
            <p:nvPr/>
          </p:nvSpPr>
          <p:spPr>
            <a:xfrm rot="5400000">
              <a:off x="946609" y="4159706"/>
              <a:ext cx="3230470" cy="1427468"/>
            </a:xfrm>
            <a:prstGeom prst="rect">
              <a:avLst/>
            </a:prstGeom>
            <a:solidFill>
              <a:schemeClr val="bg2">
                <a:lumMod val="75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6" name="Rectangle 115"/>
            <p:cNvSpPr/>
            <p:nvPr/>
          </p:nvSpPr>
          <p:spPr>
            <a:xfrm rot="5400000">
              <a:off x="3354216" y="4351675"/>
              <a:ext cx="3230472" cy="1043519"/>
            </a:xfrm>
            <a:prstGeom prst="rect">
              <a:avLst/>
            </a:prstGeom>
            <a:solidFill>
              <a:schemeClr val="accent1">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7" name="Freeform 116"/>
            <p:cNvSpPr/>
            <p:nvPr/>
          </p:nvSpPr>
          <p:spPr>
            <a:xfrm>
              <a:off x="2641601" y="2647950"/>
              <a:ext cx="1799167" cy="609600"/>
            </a:xfrm>
            <a:custGeom>
              <a:avLst/>
              <a:gdLst>
                <a:gd name="connsiteX0" fmla="*/ 0 w 1854200"/>
                <a:gd name="connsiteY0" fmla="*/ 0 h 609600"/>
                <a:gd name="connsiteX1" fmla="*/ 1060450 w 1854200"/>
                <a:gd name="connsiteY1" fmla="*/ 609600 h 609600"/>
                <a:gd name="connsiteX2" fmla="*/ 1854200 w 1854200"/>
                <a:gd name="connsiteY2" fmla="*/ 609600 h 609600"/>
                <a:gd name="connsiteX3" fmla="*/ 0 w 1854200"/>
                <a:gd name="connsiteY3" fmla="*/ 0 h 609600"/>
                <a:gd name="connsiteX0" fmla="*/ 0 w 1333500"/>
                <a:gd name="connsiteY0" fmla="*/ 0 h 609600"/>
                <a:gd name="connsiteX1" fmla="*/ 539750 w 1333500"/>
                <a:gd name="connsiteY1" fmla="*/ 609600 h 609600"/>
                <a:gd name="connsiteX2" fmla="*/ 1333500 w 1333500"/>
                <a:gd name="connsiteY2" fmla="*/ 609600 h 609600"/>
                <a:gd name="connsiteX3" fmla="*/ 0 w 1333500"/>
                <a:gd name="connsiteY3" fmla="*/ 0 h 609600"/>
                <a:gd name="connsiteX0" fmla="*/ 0 w 1333500"/>
                <a:gd name="connsiteY0" fmla="*/ 0 h 609600"/>
                <a:gd name="connsiteX1" fmla="*/ 479425 w 1333500"/>
                <a:gd name="connsiteY1" fmla="*/ 609600 h 609600"/>
                <a:gd name="connsiteX2" fmla="*/ 1333500 w 1333500"/>
                <a:gd name="connsiteY2" fmla="*/ 609600 h 609600"/>
                <a:gd name="connsiteX3" fmla="*/ 0 w 1333500"/>
                <a:gd name="connsiteY3" fmla="*/ 0 h 609600"/>
                <a:gd name="connsiteX0" fmla="*/ 0 w 1349375"/>
                <a:gd name="connsiteY0" fmla="*/ 0 h 609600"/>
                <a:gd name="connsiteX1" fmla="*/ 479425 w 1349375"/>
                <a:gd name="connsiteY1" fmla="*/ 609600 h 609600"/>
                <a:gd name="connsiteX2" fmla="*/ 1349375 w 1349375"/>
                <a:gd name="connsiteY2" fmla="*/ 609600 h 609600"/>
                <a:gd name="connsiteX3" fmla="*/ 0 w 1349375"/>
                <a:gd name="connsiteY3" fmla="*/ 0 h 609600"/>
              </a:gdLst>
              <a:ahLst/>
              <a:cxnLst>
                <a:cxn ang="0">
                  <a:pos x="connsiteX0" y="connsiteY0"/>
                </a:cxn>
                <a:cxn ang="0">
                  <a:pos x="connsiteX1" y="connsiteY1"/>
                </a:cxn>
                <a:cxn ang="0">
                  <a:pos x="connsiteX2" y="connsiteY2"/>
                </a:cxn>
                <a:cxn ang="0">
                  <a:pos x="connsiteX3" y="connsiteY3"/>
                </a:cxn>
              </a:cxnLst>
              <a:rect l="l" t="t" r="r" b="b"/>
              <a:pathLst>
                <a:path w="1349375" h="609600">
                  <a:moveTo>
                    <a:pt x="0" y="0"/>
                  </a:moveTo>
                  <a:lnTo>
                    <a:pt x="479425" y="609600"/>
                  </a:lnTo>
                  <a:lnTo>
                    <a:pt x="1349375" y="609600"/>
                  </a:lnTo>
                  <a:lnTo>
                    <a:pt x="0" y="0"/>
                  </a:lnTo>
                  <a:close/>
                </a:path>
              </a:pathLst>
            </a:custGeom>
            <a:solidFill>
              <a:schemeClr val="tx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8" name="Freeform 117"/>
            <p:cNvSpPr/>
            <p:nvPr/>
          </p:nvSpPr>
          <p:spPr>
            <a:xfrm>
              <a:off x="1854201" y="2651125"/>
              <a:ext cx="1426633" cy="609600"/>
            </a:xfrm>
            <a:custGeom>
              <a:avLst/>
              <a:gdLst>
                <a:gd name="connsiteX0" fmla="*/ 0 w 1600200"/>
                <a:gd name="connsiteY0" fmla="*/ 0 h 606425"/>
                <a:gd name="connsiteX1" fmla="*/ 473075 w 1600200"/>
                <a:gd name="connsiteY1" fmla="*/ 603250 h 606425"/>
                <a:gd name="connsiteX2" fmla="*/ 1600200 w 1600200"/>
                <a:gd name="connsiteY2" fmla="*/ 606425 h 606425"/>
                <a:gd name="connsiteX3" fmla="*/ 0 w 1600200"/>
                <a:gd name="connsiteY3" fmla="*/ 0 h 606425"/>
                <a:gd name="connsiteX0" fmla="*/ 596900 w 1127125"/>
                <a:gd name="connsiteY0" fmla="*/ 0 h 609600"/>
                <a:gd name="connsiteX1" fmla="*/ 0 w 1127125"/>
                <a:gd name="connsiteY1" fmla="*/ 606425 h 609600"/>
                <a:gd name="connsiteX2" fmla="*/ 1127125 w 1127125"/>
                <a:gd name="connsiteY2" fmla="*/ 609600 h 609600"/>
                <a:gd name="connsiteX3" fmla="*/ 596900 w 1127125"/>
                <a:gd name="connsiteY3" fmla="*/ 0 h 609600"/>
                <a:gd name="connsiteX0" fmla="*/ 596900 w 1063625"/>
                <a:gd name="connsiteY0" fmla="*/ 0 h 609600"/>
                <a:gd name="connsiteX1" fmla="*/ 0 w 1063625"/>
                <a:gd name="connsiteY1" fmla="*/ 606425 h 609600"/>
                <a:gd name="connsiteX2" fmla="*/ 1063625 w 1063625"/>
                <a:gd name="connsiteY2" fmla="*/ 609600 h 609600"/>
                <a:gd name="connsiteX3" fmla="*/ 596900 w 1063625"/>
                <a:gd name="connsiteY3" fmla="*/ 0 h 609600"/>
                <a:gd name="connsiteX0" fmla="*/ 596900 w 1069975"/>
                <a:gd name="connsiteY0" fmla="*/ 0 h 609600"/>
                <a:gd name="connsiteX1" fmla="*/ 0 w 1069975"/>
                <a:gd name="connsiteY1" fmla="*/ 606425 h 609600"/>
                <a:gd name="connsiteX2" fmla="*/ 1069975 w 1069975"/>
                <a:gd name="connsiteY2" fmla="*/ 609600 h 609600"/>
                <a:gd name="connsiteX3" fmla="*/ 596900 w 1069975"/>
                <a:gd name="connsiteY3" fmla="*/ 0 h 609600"/>
              </a:gdLst>
              <a:ahLst/>
              <a:cxnLst>
                <a:cxn ang="0">
                  <a:pos x="connsiteX0" y="connsiteY0"/>
                </a:cxn>
                <a:cxn ang="0">
                  <a:pos x="connsiteX1" y="connsiteY1"/>
                </a:cxn>
                <a:cxn ang="0">
                  <a:pos x="connsiteX2" y="connsiteY2"/>
                </a:cxn>
                <a:cxn ang="0">
                  <a:pos x="connsiteX3" y="connsiteY3"/>
                </a:cxn>
              </a:cxnLst>
              <a:rect l="l" t="t" r="r" b="b"/>
              <a:pathLst>
                <a:path w="1069975" h="609600">
                  <a:moveTo>
                    <a:pt x="596900" y="0"/>
                  </a:moveTo>
                  <a:lnTo>
                    <a:pt x="0" y="606425"/>
                  </a:lnTo>
                  <a:lnTo>
                    <a:pt x="1069975" y="609600"/>
                  </a:lnTo>
                  <a:lnTo>
                    <a:pt x="596900" y="0"/>
                  </a:lnTo>
                  <a:close/>
                </a:path>
              </a:pathLst>
            </a:custGeom>
            <a:solidFill>
              <a:schemeClr val="bg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9" name="Freeform 118"/>
            <p:cNvSpPr/>
            <p:nvPr/>
          </p:nvSpPr>
          <p:spPr>
            <a:xfrm>
              <a:off x="4207934" y="2654300"/>
              <a:ext cx="1282700" cy="603250"/>
            </a:xfrm>
            <a:custGeom>
              <a:avLst/>
              <a:gdLst>
                <a:gd name="connsiteX0" fmla="*/ 0 w 1749425"/>
                <a:gd name="connsiteY0" fmla="*/ 0 h 609600"/>
                <a:gd name="connsiteX1" fmla="*/ 819150 w 1749425"/>
                <a:gd name="connsiteY1" fmla="*/ 609600 h 609600"/>
                <a:gd name="connsiteX2" fmla="*/ 1749425 w 1749425"/>
                <a:gd name="connsiteY2" fmla="*/ 609600 h 609600"/>
                <a:gd name="connsiteX3" fmla="*/ 0 w 1749425"/>
                <a:gd name="connsiteY3" fmla="*/ 0 h 609600"/>
                <a:gd name="connsiteX0" fmla="*/ 0 w 1749425"/>
                <a:gd name="connsiteY0" fmla="*/ 0 h 609600"/>
                <a:gd name="connsiteX1" fmla="*/ 831850 w 1749425"/>
                <a:gd name="connsiteY1" fmla="*/ 609600 h 609600"/>
                <a:gd name="connsiteX2" fmla="*/ 1749425 w 1749425"/>
                <a:gd name="connsiteY2" fmla="*/ 609600 h 609600"/>
                <a:gd name="connsiteX3" fmla="*/ 0 w 1749425"/>
                <a:gd name="connsiteY3" fmla="*/ 0 h 609600"/>
                <a:gd name="connsiteX0" fmla="*/ 0 w 1619250"/>
                <a:gd name="connsiteY0" fmla="*/ 0 h 609600"/>
                <a:gd name="connsiteX1" fmla="*/ 831850 w 1619250"/>
                <a:gd name="connsiteY1" fmla="*/ 609600 h 609600"/>
                <a:gd name="connsiteX2" fmla="*/ 1619250 w 1619250"/>
                <a:gd name="connsiteY2" fmla="*/ 609600 h 609600"/>
                <a:gd name="connsiteX3" fmla="*/ 0 w 1619250"/>
                <a:gd name="connsiteY3" fmla="*/ 0 h 609600"/>
                <a:gd name="connsiteX0" fmla="*/ 0 w 962025"/>
                <a:gd name="connsiteY0" fmla="*/ 0 h 603250"/>
                <a:gd name="connsiteX1" fmla="*/ 174625 w 962025"/>
                <a:gd name="connsiteY1" fmla="*/ 603250 h 603250"/>
                <a:gd name="connsiteX2" fmla="*/ 962025 w 962025"/>
                <a:gd name="connsiteY2" fmla="*/ 603250 h 603250"/>
                <a:gd name="connsiteX3" fmla="*/ 0 w 962025"/>
                <a:gd name="connsiteY3" fmla="*/ 0 h 603250"/>
              </a:gdLst>
              <a:ahLst/>
              <a:cxnLst>
                <a:cxn ang="0">
                  <a:pos x="connsiteX0" y="connsiteY0"/>
                </a:cxn>
                <a:cxn ang="0">
                  <a:pos x="connsiteX1" y="connsiteY1"/>
                </a:cxn>
                <a:cxn ang="0">
                  <a:pos x="connsiteX2" y="connsiteY2"/>
                </a:cxn>
                <a:cxn ang="0">
                  <a:pos x="connsiteX3" y="connsiteY3"/>
                </a:cxn>
              </a:cxnLst>
              <a:rect l="l" t="t" r="r" b="b"/>
              <a:pathLst>
                <a:path w="962025" h="603250">
                  <a:moveTo>
                    <a:pt x="0" y="0"/>
                  </a:moveTo>
                  <a:lnTo>
                    <a:pt x="174625" y="603250"/>
                  </a:lnTo>
                  <a:lnTo>
                    <a:pt x="962025" y="603250"/>
                  </a:lnTo>
                  <a:lnTo>
                    <a:pt x="0" y="0"/>
                  </a:lnTo>
                  <a:close/>
                </a:path>
              </a:pathLst>
            </a:custGeom>
            <a:solidFill>
              <a:schemeClr val="accent1">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20" name="Freeform 119"/>
            <p:cNvSpPr/>
            <p:nvPr/>
          </p:nvSpPr>
          <p:spPr>
            <a:xfrm>
              <a:off x="5490634" y="2651126"/>
              <a:ext cx="901700" cy="606425"/>
            </a:xfrm>
            <a:custGeom>
              <a:avLst/>
              <a:gdLst>
                <a:gd name="connsiteX0" fmla="*/ 0 w 1431925"/>
                <a:gd name="connsiteY0" fmla="*/ 0 h 609600"/>
                <a:gd name="connsiteX1" fmla="*/ 723900 w 1431925"/>
                <a:gd name="connsiteY1" fmla="*/ 609600 h 609600"/>
                <a:gd name="connsiteX2" fmla="*/ 1431925 w 1431925"/>
                <a:gd name="connsiteY2" fmla="*/ 609600 h 609600"/>
                <a:gd name="connsiteX3" fmla="*/ 0 w 1431925"/>
                <a:gd name="connsiteY3" fmla="*/ 0 h 609600"/>
                <a:gd name="connsiteX0" fmla="*/ 0 w 1431925"/>
                <a:gd name="connsiteY0" fmla="*/ 0 h 609600"/>
                <a:gd name="connsiteX1" fmla="*/ 590550 w 1431925"/>
                <a:gd name="connsiteY1" fmla="*/ 609600 h 609600"/>
                <a:gd name="connsiteX2" fmla="*/ 1431925 w 1431925"/>
                <a:gd name="connsiteY2" fmla="*/ 609600 h 609600"/>
                <a:gd name="connsiteX3" fmla="*/ 0 w 1431925"/>
                <a:gd name="connsiteY3" fmla="*/ 0 h 609600"/>
                <a:gd name="connsiteX0" fmla="*/ 0 w 1266825"/>
                <a:gd name="connsiteY0" fmla="*/ 0 h 609600"/>
                <a:gd name="connsiteX1" fmla="*/ 590550 w 1266825"/>
                <a:gd name="connsiteY1" fmla="*/ 609600 h 609600"/>
                <a:gd name="connsiteX2" fmla="*/ 1266825 w 1266825"/>
                <a:gd name="connsiteY2" fmla="*/ 609600 h 609600"/>
                <a:gd name="connsiteX3" fmla="*/ 0 w 1266825"/>
                <a:gd name="connsiteY3" fmla="*/ 0 h 609600"/>
                <a:gd name="connsiteX0" fmla="*/ 44450 w 676275"/>
                <a:gd name="connsiteY0" fmla="*/ 0 h 606425"/>
                <a:gd name="connsiteX1" fmla="*/ 0 w 676275"/>
                <a:gd name="connsiteY1" fmla="*/ 606425 h 606425"/>
                <a:gd name="connsiteX2" fmla="*/ 676275 w 676275"/>
                <a:gd name="connsiteY2" fmla="*/ 606425 h 606425"/>
                <a:gd name="connsiteX3" fmla="*/ 44450 w 676275"/>
                <a:gd name="connsiteY3" fmla="*/ 0 h 606425"/>
              </a:gdLst>
              <a:ahLst/>
              <a:cxnLst>
                <a:cxn ang="0">
                  <a:pos x="connsiteX0" y="connsiteY0"/>
                </a:cxn>
                <a:cxn ang="0">
                  <a:pos x="connsiteX1" y="connsiteY1"/>
                </a:cxn>
                <a:cxn ang="0">
                  <a:pos x="connsiteX2" y="connsiteY2"/>
                </a:cxn>
                <a:cxn ang="0">
                  <a:pos x="connsiteX3" y="connsiteY3"/>
                </a:cxn>
              </a:cxnLst>
              <a:rect l="l" t="t" r="r" b="b"/>
              <a:pathLst>
                <a:path w="676275" h="606425">
                  <a:moveTo>
                    <a:pt x="44450" y="0"/>
                  </a:moveTo>
                  <a:lnTo>
                    <a:pt x="0" y="606425"/>
                  </a:lnTo>
                  <a:lnTo>
                    <a:pt x="676275" y="606425"/>
                  </a:lnTo>
                  <a:lnTo>
                    <a:pt x="44450" y="0"/>
                  </a:lnTo>
                  <a:close/>
                </a:path>
              </a:pathLst>
            </a:custGeom>
            <a:solidFill>
              <a:schemeClr val="accent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21" name="Freeform 120"/>
            <p:cNvSpPr/>
            <p:nvPr/>
          </p:nvSpPr>
          <p:spPr>
            <a:xfrm>
              <a:off x="6405033" y="2657476"/>
              <a:ext cx="1295400" cy="600075"/>
            </a:xfrm>
            <a:custGeom>
              <a:avLst/>
              <a:gdLst>
                <a:gd name="connsiteX0" fmla="*/ 0 w 1339850"/>
                <a:gd name="connsiteY0" fmla="*/ 0 h 603250"/>
                <a:gd name="connsiteX1" fmla="*/ 403225 w 1339850"/>
                <a:gd name="connsiteY1" fmla="*/ 603250 h 603250"/>
                <a:gd name="connsiteX2" fmla="*/ 1339850 w 1339850"/>
                <a:gd name="connsiteY2" fmla="*/ 603250 h 603250"/>
                <a:gd name="connsiteX3" fmla="*/ 0 w 1339850"/>
                <a:gd name="connsiteY3" fmla="*/ 0 h 603250"/>
                <a:gd name="connsiteX0" fmla="*/ 0 w 1339850"/>
                <a:gd name="connsiteY0" fmla="*/ 0 h 603250"/>
                <a:gd name="connsiteX1" fmla="*/ 241300 w 1339850"/>
                <a:gd name="connsiteY1" fmla="*/ 603250 h 603250"/>
                <a:gd name="connsiteX2" fmla="*/ 1339850 w 1339850"/>
                <a:gd name="connsiteY2" fmla="*/ 603250 h 603250"/>
                <a:gd name="connsiteX3" fmla="*/ 0 w 1339850"/>
                <a:gd name="connsiteY3" fmla="*/ 0 h 603250"/>
                <a:gd name="connsiteX0" fmla="*/ 0 w 1212850"/>
                <a:gd name="connsiteY0" fmla="*/ 0 h 603250"/>
                <a:gd name="connsiteX1" fmla="*/ 241300 w 1212850"/>
                <a:gd name="connsiteY1" fmla="*/ 603250 h 603250"/>
                <a:gd name="connsiteX2" fmla="*/ 1212850 w 1212850"/>
                <a:gd name="connsiteY2" fmla="*/ 603250 h 603250"/>
                <a:gd name="connsiteX3" fmla="*/ 0 w 1212850"/>
                <a:gd name="connsiteY3" fmla="*/ 0 h 603250"/>
                <a:gd name="connsiteX0" fmla="*/ 355600 w 971550"/>
                <a:gd name="connsiteY0" fmla="*/ 0 h 600075"/>
                <a:gd name="connsiteX1" fmla="*/ 0 w 971550"/>
                <a:gd name="connsiteY1" fmla="*/ 600075 h 600075"/>
                <a:gd name="connsiteX2" fmla="*/ 971550 w 971550"/>
                <a:gd name="connsiteY2" fmla="*/ 600075 h 600075"/>
                <a:gd name="connsiteX3" fmla="*/ 355600 w 971550"/>
                <a:gd name="connsiteY3" fmla="*/ 0 h 600075"/>
              </a:gdLst>
              <a:ahLst/>
              <a:cxnLst>
                <a:cxn ang="0">
                  <a:pos x="connsiteX0" y="connsiteY0"/>
                </a:cxn>
                <a:cxn ang="0">
                  <a:pos x="connsiteX1" y="connsiteY1"/>
                </a:cxn>
                <a:cxn ang="0">
                  <a:pos x="connsiteX2" y="connsiteY2"/>
                </a:cxn>
                <a:cxn ang="0">
                  <a:pos x="connsiteX3" y="connsiteY3"/>
                </a:cxn>
              </a:cxnLst>
              <a:rect l="l" t="t" r="r" b="b"/>
              <a:pathLst>
                <a:path w="971550" h="600075">
                  <a:moveTo>
                    <a:pt x="355600" y="0"/>
                  </a:moveTo>
                  <a:lnTo>
                    <a:pt x="0" y="600075"/>
                  </a:lnTo>
                  <a:lnTo>
                    <a:pt x="971550" y="600075"/>
                  </a:lnTo>
                  <a:lnTo>
                    <a:pt x="355600" y="0"/>
                  </a:lnTo>
                  <a:close/>
                </a:path>
              </a:pathLst>
            </a:custGeom>
            <a:solidFill>
              <a:schemeClr val="accent3">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22" name="Freeform 121"/>
            <p:cNvSpPr/>
            <p:nvPr/>
          </p:nvSpPr>
          <p:spPr>
            <a:xfrm>
              <a:off x="7708900" y="2651125"/>
              <a:ext cx="1833033" cy="606425"/>
            </a:xfrm>
            <a:custGeom>
              <a:avLst/>
              <a:gdLst>
                <a:gd name="connsiteX0" fmla="*/ 0 w 1060450"/>
                <a:gd name="connsiteY0" fmla="*/ 603250 h 603250"/>
                <a:gd name="connsiteX1" fmla="*/ 701675 w 1060450"/>
                <a:gd name="connsiteY1" fmla="*/ 0 h 603250"/>
                <a:gd name="connsiteX2" fmla="*/ 1060450 w 1060450"/>
                <a:gd name="connsiteY2" fmla="*/ 603250 h 603250"/>
                <a:gd name="connsiteX3" fmla="*/ 0 w 1060450"/>
                <a:gd name="connsiteY3" fmla="*/ 603250 h 603250"/>
                <a:gd name="connsiteX0" fmla="*/ 0 w 1184275"/>
                <a:gd name="connsiteY0" fmla="*/ 603250 h 603250"/>
                <a:gd name="connsiteX1" fmla="*/ 825500 w 1184275"/>
                <a:gd name="connsiteY1" fmla="*/ 0 h 603250"/>
                <a:gd name="connsiteX2" fmla="*/ 1184275 w 1184275"/>
                <a:gd name="connsiteY2" fmla="*/ 603250 h 603250"/>
                <a:gd name="connsiteX3" fmla="*/ 0 w 1184275"/>
                <a:gd name="connsiteY3" fmla="*/ 603250 h 603250"/>
                <a:gd name="connsiteX0" fmla="*/ 0 w 1174750"/>
                <a:gd name="connsiteY0" fmla="*/ 603250 h 603250"/>
                <a:gd name="connsiteX1" fmla="*/ 825500 w 1174750"/>
                <a:gd name="connsiteY1" fmla="*/ 0 h 603250"/>
                <a:gd name="connsiteX2" fmla="*/ 1174750 w 1174750"/>
                <a:gd name="connsiteY2" fmla="*/ 603250 h 603250"/>
                <a:gd name="connsiteX3" fmla="*/ 0 w 1174750"/>
                <a:gd name="connsiteY3" fmla="*/ 603250 h 603250"/>
                <a:gd name="connsiteX0" fmla="*/ 0 w 1374775"/>
                <a:gd name="connsiteY0" fmla="*/ 606425 h 606425"/>
                <a:gd name="connsiteX1" fmla="*/ 1374775 w 1374775"/>
                <a:gd name="connsiteY1" fmla="*/ 0 h 606425"/>
                <a:gd name="connsiteX2" fmla="*/ 1174750 w 1374775"/>
                <a:gd name="connsiteY2" fmla="*/ 606425 h 606425"/>
                <a:gd name="connsiteX3" fmla="*/ 0 w 1374775"/>
                <a:gd name="connsiteY3" fmla="*/ 606425 h 606425"/>
              </a:gdLst>
              <a:ahLst/>
              <a:cxnLst>
                <a:cxn ang="0">
                  <a:pos x="connsiteX0" y="connsiteY0"/>
                </a:cxn>
                <a:cxn ang="0">
                  <a:pos x="connsiteX1" y="connsiteY1"/>
                </a:cxn>
                <a:cxn ang="0">
                  <a:pos x="connsiteX2" y="connsiteY2"/>
                </a:cxn>
                <a:cxn ang="0">
                  <a:pos x="connsiteX3" y="connsiteY3"/>
                </a:cxn>
              </a:cxnLst>
              <a:rect l="l" t="t" r="r" b="b"/>
              <a:pathLst>
                <a:path w="1374775" h="606425">
                  <a:moveTo>
                    <a:pt x="0" y="606425"/>
                  </a:moveTo>
                  <a:lnTo>
                    <a:pt x="1374775" y="0"/>
                  </a:lnTo>
                  <a:lnTo>
                    <a:pt x="1174750" y="606425"/>
                  </a:lnTo>
                  <a:lnTo>
                    <a:pt x="0" y="606425"/>
                  </a:lnTo>
                  <a:close/>
                </a:path>
              </a:pathLst>
            </a:custGeom>
            <a:solidFill>
              <a:schemeClr val="accent4">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23" name="Freeform 122"/>
            <p:cNvSpPr/>
            <p:nvPr/>
          </p:nvSpPr>
          <p:spPr>
            <a:xfrm>
              <a:off x="9266767" y="2651126"/>
              <a:ext cx="2298700" cy="606425"/>
            </a:xfrm>
            <a:custGeom>
              <a:avLst/>
              <a:gdLst>
                <a:gd name="connsiteX0" fmla="*/ 1168400 w 1168400"/>
                <a:gd name="connsiteY0" fmla="*/ 0 h 600075"/>
                <a:gd name="connsiteX1" fmla="*/ 0 w 1168400"/>
                <a:gd name="connsiteY1" fmla="*/ 600075 h 600075"/>
                <a:gd name="connsiteX2" fmla="*/ 1063625 w 1168400"/>
                <a:gd name="connsiteY2" fmla="*/ 600075 h 600075"/>
                <a:gd name="connsiteX3" fmla="*/ 1168400 w 1168400"/>
                <a:gd name="connsiteY3" fmla="*/ 0 h 600075"/>
                <a:gd name="connsiteX0" fmla="*/ 1187450 w 1187450"/>
                <a:gd name="connsiteY0" fmla="*/ 0 h 600075"/>
                <a:gd name="connsiteX1" fmla="*/ 0 w 1187450"/>
                <a:gd name="connsiteY1" fmla="*/ 600075 h 600075"/>
                <a:gd name="connsiteX2" fmla="*/ 1082675 w 1187450"/>
                <a:gd name="connsiteY2" fmla="*/ 600075 h 600075"/>
                <a:gd name="connsiteX3" fmla="*/ 1187450 w 1187450"/>
                <a:gd name="connsiteY3" fmla="*/ 0 h 600075"/>
                <a:gd name="connsiteX0" fmla="*/ 1187450 w 1187450"/>
                <a:gd name="connsiteY0" fmla="*/ 0 h 600075"/>
                <a:gd name="connsiteX1" fmla="*/ 0 w 1187450"/>
                <a:gd name="connsiteY1" fmla="*/ 600075 h 600075"/>
                <a:gd name="connsiteX2" fmla="*/ 1063625 w 1187450"/>
                <a:gd name="connsiteY2" fmla="*/ 600075 h 600075"/>
                <a:gd name="connsiteX3" fmla="*/ 1187450 w 1187450"/>
                <a:gd name="connsiteY3" fmla="*/ 0 h 600075"/>
                <a:gd name="connsiteX0" fmla="*/ 1724025 w 1724025"/>
                <a:gd name="connsiteY0" fmla="*/ 0 h 606425"/>
                <a:gd name="connsiteX1" fmla="*/ 0 w 1724025"/>
                <a:gd name="connsiteY1" fmla="*/ 606425 h 606425"/>
                <a:gd name="connsiteX2" fmla="*/ 1063625 w 1724025"/>
                <a:gd name="connsiteY2" fmla="*/ 606425 h 606425"/>
                <a:gd name="connsiteX3" fmla="*/ 1724025 w 1724025"/>
                <a:gd name="connsiteY3" fmla="*/ 0 h 606425"/>
              </a:gdLst>
              <a:ahLst/>
              <a:cxnLst>
                <a:cxn ang="0">
                  <a:pos x="connsiteX0" y="connsiteY0"/>
                </a:cxn>
                <a:cxn ang="0">
                  <a:pos x="connsiteX1" y="connsiteY1"/>
                </a:cxn>
                <a:cxn ang="0">
                  <a:pos x="connsiteX2" y="connsiteY2"/>
                </a:cxn>
                <a:cxn ang="0">
                  <a:pos x="connsiteX3" y="connsiteY3"/>
                </a:cxn>
              </a:cxnLst>
              <a:rect l="l" t="t" r="r" b="b"/>
              <a:pathLst>
                <a:path w="1724025" h="606425">
                  <a:moveTo>
                    <a:pt x="1724025" y="0"/>
                  </a:moveTo>
                  <a:lnTo>
                    <a:pt x="0" y="606425"/>
                  </a:lnTo>
                  <a:lnTo>
                    <a:pt x="1063625" y="606425"/>
                  </a:lnTo>
                  <a:lnTo>
                    <a:pt x="1724025" y="0"/>
                  </a:lnTo>
                  <a:close/>
                </a:path>
              </a:pathLst>
            </a:custGeom>
            <a:solidFill>
              <a:schemeClr val="accent5">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nvGrpSpPr>
            <p:cNvPr id="2" name="Group 80"/>
            <p:cNvGrpSpPr/>
            <p:nvPr/>
          </p:nvGrpSpPr>
          <p:grpSpPr>
            <a:xfrm>
              <a:off x="560870" y="2542760"/>
              <a:ext cx="11021529" cy="189646"/>
              <a:chOff x="420653" y="2542760"/>
              <a:chExt cx="6725934" cy="189646"/>
            </a:xfrm>
          </p:grpSpPr>
          <p:cxnSp>
            <p:nvCxnSpPr>
              <p:cNvPr id="134" name="Straight Connector 133"/>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55"/>
              <p:cNvGrpSpPr/>
              <p:nvPr/>
            </p:nvGrpSpPr>
            <p:grpSpPr>
              <a:xfrm>
                <a:off x="1258076" y="2542760"/>
                <a:ext cx="841237" cy="180000"/>
                <a:chOff x="420653" y="2542761"/>
                <a:chExt cx="841237" cy="180000"/>
              </a:xfrm>
            </p:grpSpPr>
            <p:cxnSp>
              <p:nvCxnSpPr>
                <p:cNvPr id="156" name="Straight Connector 155"/>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 name="Group 58"/>
              <p:cNvGrpSpPr/>
              <p:nvPr/>
            </p:nvGrpSpPr>
            <p:grpSpPr>
              <a:xfrm>
                <a:off x="2099560" y="2545172"/>
                <a:ext cx="841237" cy="180000"/>
                <a:chOff x="420653" y="2542761"/>
                <a:chExt cx="841237" cy="180000"/>
              </a:xfrm>
            </p:grpSpPr>
            <p:cxnSp>
              <p:nvCxnSpPr>
                <p:cNvPr id="154" name="Straight Connector 153"/>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 name="Group 61"/>
              <p:cNvGrpSpPr/>
              <p:nvPr/>
            </p:nvGrpSpPr>
            <p:grpSpPr>
              <a:xfrm>
                <a:off x="2936983" y="2545171"/>
                <a:ext cx="841237" cy="180000"/>
                <a:chOff x="420653" y="2542761"/>
                <a:chExt cx="841237" cy="180000"/>
              </a:xfrm>
            </p:grpSpPr>
            <p:cxnSp>
              <p:nvCxnSpPr>
                <p:cNvPr id="152" name="Straight Connector 151"/>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 name="Group 64"/>
              <p:cNvGrpSpPr/>
              <p:nvPr/>
            </p:nvGrpSpPr>
            <p:grpSpPr>
              <a:xfrm>
                <a:off x="3778220" y="2547583"/>
                <a:ext cx="841237" cy="180000"/>
                <a:chOff x="420653" y="2542761"/>
                <a:chExt cx="841237" cy="180000"/>
              </a:xfrm>
            </p:grpSpPr>
            <p:cxnSp>
              <p:nvCxnSpPr>
                <p:cNvPr id="150" name="Straight Connector 149"/>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 name="Group 67"/>
              <p:cNvGrpSpPr/>
              <p:nvPr/>
            </p:nvGrpSpPr>
            <p:grpSpPr>
              <a:xfrm>
                <a:off x="4615643" y="2547582"/>
                <a:ext cx="841237" cy="180000"/>
                <a:chOff x="420653" y="2542761"/>
                <a:chExt cx="841237" cy="180000"/>
              </a:xfrm>
            </p:grpSpPr>
            <p:cxnSp>
              <p:nvCxnSpPr>
                <p:cNvPr id="148" name="Straight Connector 147"/>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oup 70"/>
              <p:cNvGrpSpPr/>
              <p:nvPr/>
            </p:nvGrpSpPr>
            <p:grpSpPr>
              <a:xfrm>
                <a:off x="5457127" y="2549994"/>
                <a:ext cx="841237" cy="180000"/>
                <a:chOff x="420653" y="2542761"/>
                <a:chExt cx="841237" cy="180000"/>
              </a:xfrm>
            </p:grpSpPr>
            <p:cxnSp>
              <p:nvCxnSpPr>
                <p:cNvPr id="146" name="Straight Connector 145"/>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 name="Group 73"/>
              <p:cNvGrpSpPr/>
              <p:nvPr/>
            </p:nvGrpSpPr>
            <p:grpSpPr>
              <a:xfrm>
                <a:off x="6294550" y="2549993"/>
                <a:ext cx="841237" cy="180000"/>
                <a:chOff x="420653" y="2542761"/>
                <a:chExt cx="841237" cy="180000"/>
              </a:xfrm>
            </p:grpSpPr>
            <p:cxnSp>
              <p:nvCxnSpPr>
                <p:cNvPr id="144" name="Straight Connector 143"/>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43" name="Straight Connector 142"/>
              <p:cNvCxnSpPr/>
              <p:nvPr/>
            </p:nvCxnSpPr>
            <p:spPr>
              <a:xfrm rot="16200000" flipH="1">
                <a:off x="7056587" y="2642405"/>
                <a:ext cx="180000" cy="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59" name="Straight Connector 158"/>
            <p:cNvCxnSpPr/>
            <p:nvPr/>
          </p:nvCxnSpPr>
          <p:spPr>
            <a:xfrm rot="16200000" flipH="1">
              <a:off x="10680350" y="2485813"/>
              <a:ext cx="341511" cy="2143"/>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Right Brace 161"/>
            <p:cNvSpPr/>
            <p:nvPr/>
          </p:nvSpPr>
          <p:spPr>
            <a:xfrm rot="5400000" flipH="1">
              <a:off x="4700411" y="386222"/>
              <a:ext cx="166915" cy="5833129"/>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163" name="TextBox 162"/>
            <p:cNvSpPr txBox="1"/>
            <p:nvPr/>
          </p:nvSpPr>
          <p:spPr>
            <a:xfrm>
              <a:off x="4072872" y="2989582"/>
              <a:ext cx="1416073" cy="276999"/>
            </a:xfrm>
            <a:prstGeom prst="rect">
              <a:avLst/>
            </a:prstGeom>
            <a:noFill/>
          </p:spPr>
          <p:txBody>
            <a:bodyPr wrap="none" rtlCol="0">
              <a:spAutoFit/>
            </a:bodyPr>
            <a:lstStyle/>
            <a:p>
              <a:pPr algn="ctr"/>
              <a:r>
                <a:rPr lang="en-US" sz="1200" dirty="0" smtClean="0">
                  <a:latin typeface="Arial"/>
                  <a:cs typeface="Arial"/>
                </a:rPr>
                <a:t>Early nasal (ENC)</a:t>
              </a:r>
              <a:endParaRPr lang="en-US" sz="1200" dirty="0">
                <a:latin typeface="Arial"/>
                <a:cs typeface="Arial"/>
              </a:endParaRPr>
            </a:p>
          </p:txBody>
        </p:sp>
        <p:sp>
          <p:nvSpPr>
            <p:cNvPr id="164" name="Right Brace 163"/>
            <p:cNvSpPr/>
            <p:nvPr/>
          </p:nvSpPr>
          <p:spPr>
            <a:xfrm rot="5400000" flipH="1">
              <a:off x="9887592" y="2590333"/>
              <a:ext cx="181565" cy="1423220"/>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165" name="TextBox 164"/>
            <p:cNvSpPr txBox="1"/>
            <p:nvPr/>
          </p:nvSpPr>
          <p:spPr>
            <a:xfrm>
              <a:off x="7219109" y="2956017"/>
              <a:ext cx="129713" cy="276999"/>
            </a:xfrm>
            <a:prstGeom prst="rect">
              <a:avLst/>
            </a:prstGeom>
            <a:noFill/>
          </p:spPr>
          <p:txBody>
            <a:bodyPr wrap="square" rtlCol="0">
              <a:spAutoFit/>
            </a:bodyPr>
            <a:lstStyle/>
            <a:p>
              <a:pPr algn="ctr"/>
              <a:r>
                <a:rPr lang="en-US" sz="1200">
                  <a:latin typeface="Arial"/>
                  <a:cs typeface="Arial"/>
                </a:rPr>
                <a:t>nasal</a:t>
              </a:r>
            </a:p>
          </p:txBody>
        </p:sp>
        <p:sp>
          <p:nvSpPr>
            <p:cNvPr id="166" name="TextBox 165"/>
            <p:cNvSpPr txBox="1"/>
            <p:nvPr/>
          </p:nvSpPr>
          <p:spPr>
            <a:xfrm>
              <a:off x="9499984" y="2984031"/>
              <a:ext cx="1022861" cy="276999"/>
            </a:xfrm>
            <a:prstGeom prst="rect">
              <a:avLst/>
            </a:prstGeom>
            <a:noFill/>
          </p:spPr>
          <p:txBody>
            <a:bodyPr wrap="none" rtlCol="0">
              <a:spAutoFit/>
            </a:bodyPr>
            <a:lstStyle/>
            <a:p>
              <a:pPr algn="ctr"/>
              <a:r>
                <a:rPr lang="en-US" sz="1200" dirty="0" smtClean="0">
                  <a:latin typeface="Arial"/>
                  <a:cs typeface="Arial"/>
                </a:rPr>
                <a:t>Blood (LBC)</a:t>
              </a:r>
              <a:endParaRPr lang="en-US" sz="1200" dirty="0">
                <a:latin typeface="Arial"/>
                <a:cs typeface="Arial"/>
              </a:endParaRPr>
            </a:p>
          </p:txBody>
        </p:sp>
        <p:sp>
          <p:nvSpPr>
            <p:cNvPr id="167" name="Rectangle 166"/>
            <p:cNvSpPr/>
            <p:nvPr/>
          </p:nvSpPr>
          <p:spPr>
            <a:xfrm>
              <a:off x="7200419" y="6638170"/>
              <a:ext cx="177699" cy="138719"/>
            </a:xfrm>
            <a:prstGeom prst="rect">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68" name="Right Brace 167"/>
            <p:cNvSpPr/>
            <p:nvPr/>
          </p:nvSpPr>
          <p:spPr>
            <a:xfrm rot="5400000" flipH="1">
              <a:off x="8395401" y="2532826"/>
              <a:ext cx="166915" cy="1539921"/>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169" name="TextBox 168"/>
            <p:cNvSpPr txBox="1"/>
            <p:nvPr/>
          </p:nvSpPr>
          <p:spPr>
            <a:xfrm>
              <a:off x="7807530" y="2989582"/>
              <a:ext cx="1347920" cy="276999"/>
            </a:xfrm>
            <a:prstGeom prst="rect">
              <a:avLst/>
            </a:prstGeom>
            <a:noFill/>
          </p:spPr>
          <p:txBody>
            <a:bodyPr wrap="none" rtlCol="0">
              <a:spAutoFit/>
            </a:bodyPr>
            <a:lstStyle/>
            <a:p>
              <a:pPr algn="ctr"/>
              <a:r>
                <a:rPr lang="en-US" sz="1200" dirty="0" smtClean="0">
                  <a:latin typeface="Arial"/>
                  <a:cs typeface="Arial"/>
                </a:rPr>
                <a:t>Late nasal (LNC)</a:t>
              </a:r>
              <a:endParaRPr lang="en-US" sz="1200" dirty="0">
                <a:latin typeface="Arial"/>
                <a:cs typeface="Arial"/>
              </a:endParaRPr>
            </a:p>
          </p:txBody>
        </p:sp>
        <p:sp>
          <p:nvSpPr>
            <p:cNvPr id="170" name="TextBox 169"/>
            <p:cNvSpPr txBox="1"/>
            <p:nvPr/>
          </p:nvSpPr>
          <p:spPr>
            <a:xfrm>
              <a:off x="5419351" y="1916860"/>
              <a:ext cx="2167515" cy="369332"/>
            </a:xfrm>
            <a:prstGeom prst="rect">
              <a:avLst/>
            </a:prstGeom>
            <a:noFill/>
          </p:spPr>
          <p:txBody>
            <a:bodyPr wrap="square" rtlCol="0">
              <a:spAutoFit/>
            </a:bodyPr>
            <a:lstStyle/>
            <a:p>
              <a:pPr algn="r"/>
              <a:r>
                <a:rPr lang="en-US" sz="900" dirty="0" smtClean="0">
                  <a:latin typeface="Arial"/>
                  <a:cs typeface="Arial"/>
                </a:rPr>
                <a:t>Cough</a:t>
              </a:r>
            </a:p>
            <a:p>
              <a:pPr algn="r"/>
              <a:r>
                <a:rPr lang="en-US" sz="900" b="1" dirty="0" smtClean="0">
                  <a:latin typeface="Arial"/>
                  <a:cs typeface="Arial"/>
                </a:rPr>
                <a:t>Amoxicillin</a:t>
              </a:r>
              <a:endParaRPr lang="en-US" sz="900" b="1" dirty="0">
                <a:latin typeface="Arial"/>
                <a:cs typeface="Arial"/>
              </a:endParaRPr>
            </a:p>
          </p:txBody>
        </p:sp>
        <p:sp>
          <p:nvSpPr>
            <p:cNvPr id="79" name="TextBox 78"/>
            <p:cNvSpPr txBox="1"/>
            <p:nvPr/>
          </p:nvSpPr>
          <p:spPr>
            <a:xfrm rot="16200000">
              <a:off x="6559" y="4708800"/>
              <a:ext cx="2569634" cy="369332"/>
            </a:xfrm>
            <a:prstGeom prst="rect">
              <a:avLst/>
            </a:prstGeom>
            <a:noFill/>
          </p:spPr>
          <p:txBody>
            <a:bodyPr wrap="none" rtlCol="0">
              <a:spAutoFit/>
            </a:bodyPr>
            <a:lstStyle/>
            <a:p>
              <a:r>
                <a:rPr lang="en-US" dirty="0" smtClean="0"/>
                <a:t>Variants (</a:t>
              </a:r>
              <a:r>
                <a:rPr lang="en-US" dirty="0" err="1" smtClean="0"/>
                <a:t>SNPs</a:t>
              </a:r>
              <a:r>
                <a:rPr lang="en-US" dirty="0" smtClean="0"/>
                <a:t> and </a:t>
              </a:r>
              <a:r>
                <a:rPr lang="en-US" dirty="0" err="1" smtClean="0"/>
                <a:t>indels</a:t>
              </a:r>
              <a:r>
                <a:rPr lang="en-US" dirty="0" smtClean="0"/>
                <a:t>)</a:t>
              </a:r>
              <a:endParaRPr lang="en-US" dirty="0"/>
            </a:p>
          </p:txBody>
        </p:sp>
        <p:sp>
          <p:nvSpPr>
            <p:cNvPr id="76" name="TextBox 75"/>
            <p:cNvSpPr txBox="1"/>
            <p:nvPr/>
          </p:nvSpPr>
          <p:spPr>
            <a:xfrm>
              <a:off x="897803" y="2686128"/>
              <a:ext cx="676587" cy="246221"/>
            </a:xfrm>
            <a:prstGeom prst="rect">
              <a:avLst/>
            </a:prstGeom>
            <a:noFill/>
          </p:spPr>
          <p:txBody>
            <a:bodyPr wrap="none" rtlCol="0">
              <a:spAutoFit/>
            </a:bodyPr>
            <a:lstStyle/>
            <a:p>
              <a:pPr algn="ctr"/>
              <a:r>
                <a:rPr lang="en-US" sz="1000" dirty="0">
                  <a:latin typeface="Arial"/>
                  <a:cs typeface="Arial"/>
                </a:rPr>
                <a:t>Baseline</a:t>
              </a:r>
            </a:p>
          </p:txBody>
        </p:sp>
        <p:sp>
          <p:nvSpPr>
            <p:cNvPr id="81" name="TextBox 80"/>
            <p:cNvSpPr txBox="1"/>
            <p:nvPr/>
          </p:nvSpPr>
          <p:spPr>
            <a:xfrm>
              <a:off x="2486602" y="2686128"/>
              <a:ext cx="255987" cy="246221"/>
            </a:xfrm>
            <a:prstGeom prst="rect">
              <a:avLst/>
            </a:prstGeom>
            <a:noFill/>
          </p:spPr>
          <p:txBody>
            <a:bodyPr wrap="none" rtlCol="0">
              <a:spAutoFit/>
            </a:bodyPr>
            <a:lstStyle/>
            <a:p>
              <a:pPr algn="ctr"/>
              <a:r>
                <a:rPr lang="en-US" sz="1000" dirty="0">
                  <a:latin typeface="Arial"/>
                  <a:cs typeface="Arial"/>
                </a:rPr>
                <a:t>2</a:t>
              </a:r>
            </a:p>
          </p:txBody>
        </p:sp>
        <p:sp>
          <p:nvSpPr>
            <p:cNvPr id="82" name="TextBox 81"/>
            <p:cNvSpPr txBox="1"/>
            <p:nvPr/>
          </p:nvSpPr>
          <p:spPr>
            <a:xfrm>
              <a:off x="3858183" y="2686128"/>
              <a:ext cx="261610" cy="246221"/>
            </a:xfrm>
            <a:prstGeom prst="rect">
              <a:avLst/>
            </a:prstGeom>
            <a:noFill/>
          </p:spPr>
          <p:txBody>
            <a:bodyPr wrap="none" rtlCol="0">
              <a:spAutoFit/>
            </a:bodyPr>
            <a:lstStyle/>
            <a:p>
              <a:pPr algn="ctr"/>
              <a:r>
                <a:rPr lang="en-US" sz="1000" dirty="0">
                  <a:latin typeface="Arial"/>
                  <a:cs typeface="Arial"/>
                </a:rPr>
                <a:t>4</a:t>
              </a:r>
            </a:p>
          </p:txBody>
        </p:sp>
        <p:sp>
          <p:nvSpPr>
            <p:cNvPr id="83" name="TextBox 82"/>
            <p:cNvSpPr txBox="1"/>
            <p:nvPr/>
          </p:nvSpPr>
          <p:spPr>
            <a:xfrm>
              <a:off x="5240273" y="2686128"/>
              <a:ext cx="255987" cy="246221"/>
            </a:xfrm>
            <a:prstGeom prst="rect">
              <a:avLst/>
            </a:prstGeom>
            <a:noFill/>
          </p:spPr>
          <p:txBody>
            <a:bodyPr wrap="none" rtlCol="0">
              <a:spAutoFit/>
            </a:bodyPr>
            <a:lstStyle/>
            <a:p>
              <a:pPr algn="ctr"/>
              <a:r>
                <a:rPr lang="en-US" sz="1000" dirty="0">
                  <a:latin typeface="Arial"/>
                  <a:cs typeface="Arial"/>
                </a:rPr>
                <a:t>6</a:t>
              </a:r>
            </a:p>
          </p:txBody>
        </p:sp>
        <p:sp>
          <p:nvSpPr>
            <p:cNvPr id="84" name="TextBox 83"/>
            <p:cNvSpPr txBox="1"/>
            <p:nvPr/>
          </p:nvSpPr>
          <p:spPr>
            <a:xfrm>
              <a:off x="6610019" y="2686128"/>
              <a:ext cx="255987" cy="246221"/>
            </a:xfrm>
            <a:prstGeom prst="rect">
              <a:avLst/>
            </a:prstGeom>
            <a:noFill/>
          </p:spPr>
          <p:txBody>
            <a:bodyPr wrap="none" rtlCol="0">
              <a:spAutoFit/>
            </a:bodyPr>
            <a:lstStyle/>
            <a:p>
              <a:pPr algn="ctr"/>
              <a:r>
                <a:rPr lang="en-US" sz="1000" dirty="0">
                  <a:latin typeface="Arial"/>
                  <a:cs typeface="Arial"/>
                </a:rPr>
                <a:t>8</a:t>
              </a:r>
            </a:p>
          </p:txBody>
        </p:sp>
        <p:sp>
          <p:nvSpPr>
            <p:cNvPr id="85" name="TextBox 84"/>
            <p:cNvSpPr txBox="1"/>
            <p:nvPr/>
          </p:nvSpPr>
          <p:spPr>
            <a:xfrm>
              <a:off x="7952864" y="2686128"/>
              <a:ext cx="327308" cy="246221"/>
            </a:xfrm>
            <a:prstGeom prst="rect">
              <a:avLst/>
            </a:prstGeom>
            <a:noFill/>
          </p:spPr>
          <p:txBody>
            <a:bodyPr wrap="none" rtlCol="0">
              <a:spAutoFit/>
            </a:bodyPr>
            <a:lstStyle/>
            <a:p>
              <a:pPr algn="ctr"/>
              <a:r>
                <a:rPr lang="en-US" sz="1000" dirty="0">
                  <a:latin typeface="Arial"/>
                  <a:cs typeface="Arial"/>
                </a:rPr>
                <a:t>10</a:t>
              </a:r>
            </a:p>
          </p:txBody>
        </p:sp>
        <p:sp>
          <p:nvSpPr>
            <p:cNvPr id="86" name="TextBox 85"/>
            <p:cNvSpPr txBox="1"/>
            <p:nvPr/>
          </p:nvSpPr>
          <p:spPr>
            <a:xfrm>
              <a:off x="9327255" y="2686128"/>
              <a:ext cx="327308" cy="246221"/>
            </a:xfrm>
            <a:prstGeom prst="rect">
              <a:avLst/>
            </a:prstGeom>
            <a:noFill/>
          </p:spPr>
          <p:txBody>
            <a:bodyPr wrap="none" rtlCol="0">
              <a:spAutoFit/>
            </a:bodyPr>
            <a:lstStyle/>
            <a:p>
              <a:pPr algn="ctr"/>
              <a:r>
                <a:rPr lang="en-US" sz="1000" dirty="0">
                  <a:latin typeface="Arial"/>
                  <a:cs typeface="Arial"/>
                </a:rPr>
                <a:t>12</a:t>
              </a:r>
            </a:p>
          </p:txBody>
        </p:sp>
        <p:sp>
          <p:nvSpPr>
            <p:cNvPr id="87" name="TextBox 86"/>
            <p:cNvSpPr txBox="1"/>
            <p:nvPr/>
          </p:nvSpPr>
          <p:spPr>
            <a:xfrm>
              <a:off x="10700907" y="2686128"/>
              <a:ext cx="338554" cy="246221"/>
            </a:xfrm>
            <a:prstGeom prst="rect">
              <a:avLst/>
            </a:prstGeom>
            <a:noFill/>
          </p:spPr>
          <p:txBody>
            <a:bodyPr wrap="none" rtlCol="0">
              <a:spAutoFit/>
            </a:bodyPr>
            <a:lstStyle/>
            <a:p>
              <a:pPr algn="ctr"/>
              <a:r>
                <a:rPr lang="en-US" sz="1000" dirty="0">
                  <a:latin typeface="Arial"/>
                  <a:cs typeface="Arial"/>
                </a:rPr>
                <a:t>14</a:t>
              </a:r>
            </a:p>
          </p:txBody>
        </p:sp>
        <p:sp>
          <p:nvSpPr>
            <p:cNvPr id="88" name="TextBox 87"/>
            <p:cNvSpPr txBox="1"/>
            <p:nvPr/>
          </p:nvSpPr>
          <p:spPr>
            <a:xfrm>
              <a:off x="1782603" y="2691108"/>
              <a:ext cx="255987" cy="246221"/>
            </a:xfrm>
            <a:prstGeom prst="rect">
              <a:avLst/>
            </a:prstGeom>
            <a:noFill/>
          </p:spPr>
          <p:txBody>
            <a:bodyPr wrap="none" rtlCol="0">
              <a:spAutoFit/>
            </a:bodyPr>
            <a:lstStyle/>
            <a:p>
              <a:pPr algn="ctr"/>
              <a:r>
                <a:rPr lang="en-US" sz="1000" dirty="0">
                  <a:latin typeface="Arial"/>
                  <a:cs typeface="Arial"/>
                </a:rPr>
                <a:t>1</a:t>
              </a:r>
            </a:p>
          </p:txBody>
        </p:sp>
        <p:sp>
          <p:nvSpPr>
            <p:cNvPr id="90" name="TextBox 89"/>
            <p:cNvSpPr txBox="1"/>
            <p:nvPr/>
          </p:nvSpPr>
          <p:spPr>
            <a:xfrm>
              <a:off x="8140941" y="1762237"/>
              <a:ext cx="2167515" cy="507831"/>
            </a:xfrm>
            <a:prstGeom prst="rect">
              <a:avLst/>
            </a:prstGeom>
            <a:noFill/>
          </p:spPr>
          <p:txBody>
            <a:bodyPr wrap="square" rtlCol="0">
              <a:spAutoFit/>
            </a:bodyPr>
            <a:lstStyle/>
            <a:p>
              <a:pPr algn="r"/>
              <a:r>
                <a:rPr lang="en-US" sz="900" dirty="0" smtClean="0">
                  <a:latin typeface="Arial"/>
                  <a:cs typeface="Arial"/>
                </a:rPr>
                <a:t>Pacemaker fitted</a:t>
              </a:r>
              <a:endParaRPr lang="en-US" sz="900" dirty="0">
                <a:latin typeface="Arial"/>
                <a:cs typeface="Arial"/>
              </a:endParaRPr>
            </a:p>
            <a:p>
              <a:pPr algn="r"/>
              <a:r>
                <a:rPr lang="en-US" sz="900" b="1" dirty="0" err="1" smtClean="0">
                  <a:latin typeface="Arial"/>
                  <a:cs typeface="Arial"/>
                </a:rPr>
                <a:t>Flucloxacillin</a:t>
              </a:r>
              <a:endParaRPr lang="en-US" sz="900" b="1" dirty="0">
                <a:latin typeface="Arial"/>
                <a:cs typeface="Arial"/>
              </a:endParaRPr>
            </a:p>
            <a:p>
              <a:pPr algn="r"/>
              <a:r>
                <a:rPr lang="en-US" sz="900" b="1" dirty="0" smtClean="0">
                  <a:latin typeface="Arial"/>
                  <a:cs typeface="Arial"/>
                </a:rPr>
                <a:t>Penicillin</a:t>
              </a:r>
              <a:endParaRPr lang="en-US" sz="900" b="1" dirty="0">
                <a:latin typeface="Arial"/>
                <a:cs typeface="Arial"/>
              </a:endParaRPr>
            </a:p>
          </p:txBody>
        </p:sp>
        <p:sp>
          <p:nvSpPr>
            <p:cNvPr id="98" name="TextBox 97"/>
            <p:cNvSpPr txBox="1"/>
            <p:nvPr/>
          </p:nvSpPr>
          <p:spPr>
            <a:xfrm>
              <a:off x="10018449" y="1775356"/>
              <a:ext cx="1247776" cy="369332"/>
            </a:xfrm>
            <a:prstGeom prst="rect">
              <a:avLst/>
            </a:prstGeom>
            <a:noFill/>
          </p:spPr>
          <p:txBody>
            <a:bodyPr wrap="square" rtlCol="0">
              <a:spAutoFit/>
            </a:bodyPr>
            <a:lstStyle/>
            <a:p>
              <a:pPr algn="r"/>
              <a:r>
                <a:rPr lang="en-US" sz="900" b="1" dirty="0" err="1" smtClean="0">
                  <a:latin typeface="Arial"/>
                  <a:cs typeface="Arial"/>
                </a:rPr>
                <a:t>Chemother.</a:t>
              </a:r>
              <a:endParaRPr lang="en-US" sz="900" b="1" dirty="0" smtClean="0">
                <a:latin typeface="Arial"/>
                <a:cs typeface="Arial"/>
              </a:endParaRPr>
            </a:p>
            <a:p>
              <a:pPr algn="r"/>
              <a:r>
                <a:rPr lang="en-US" sz="900" b="1" dirty="0" smtClean="0">
                  <a:latin typeface="Arial"/>
                  <a:cs typeface="Arial"/>
                </a:rPr>
                <a:t>Co-</a:t>
              </a:r>
              <a:r>
                <a:rPr lang="en-US" sz="900" b="1" dirty="0" err="1" smtClean="0">
                  <a:latin typeface="Arial"/>
                  <a:cs typeface="Arial"/>
                </a:rPr>
                <a:t>trimoxazole</a:t>
              </a:r>
              <a:endParaRPr lang="en-US" sz="900" b="1" dirty="0">
                <a:latin typeface="Arial"/>
                <a:cs typeface="Arial"/>
              </a:endParaRPr>
            </a:p>
          </p:txBody>
        </p:sp>
        <p:sp>
          <p:nvSpPr>
            <p:cNvPr id="99" name="TextBox 98"/>
            <p:cNvSpPr txBox="1"/>
            <p:nvPr/>
          </p:nvSpPr>
          <p:spPr>
            <a:xfrm>
              <a:off x="10735595" y="1778266"/>
              <a:ext cx="1077669" cy="369332"/>
            </a:xfrm>
            <a:prstGeom prst="rect">
              <a:avLst/>
            </a:prstGeom>
            <a:noFill/>
          </p:spPr>
          <p:txBody>
            <a:bodyPr wrap="square" rtlCol="0">
              <a:spAutoFit/>
            </a:bodyPr>
            <a:lstStyle/>
            <a:p>
              <a:pPr algn="r"/>
              <a:endParaRPr lang="en-US" sz="900" dirty="0" smtClean="0">
                <a:latin typeface="Arial"/>
                <a:cs typeface="Arial"/>
              </a:endParaRPr>
            </a:p>
            <a:p>
              <a:pPr algn="r"/>
              <a:r>
                <a:rPr lang="en-US" sz="900" dirty="0" smtClean="0">
                  <a:latin typeface="Arial"/>
                  <a:cs typeface="Arial"/>
                </a:rPr>
                <a:t>Septic shock</a:t>
              </a:r>
            </a:p>
          </p:txBody>
        </p:sp>
        <p:sp>
          <p:nvSpPr>
            <p:cNvPr id="100" name="TextBox 99"/>
            <p:cNvSpPr txBox="1"/>
            <p:nvPr/>
          </p:nvSpPr>
          <p:spPr>
            <a:xfrm>
              <a:off x="8788927" y="1131935"/>
              <a:ext cx="1485715" cy="507831"/>
            </a:xfrm>
            <a:prstGeom prst="rect">
              <a:avLst/>
            </a:prstGeom>
            <a:noFill/>
          </p:spPr>
          <p:txBody>
            <a:bodyPr wrap="square" rtlCol="0">
              <a:spAutoFit/>
            </a:bodyPr>
            <a:lstStyle/>
            <a:p>
              <a:pPr algn="r"/>
              <a:r>
                <a:rPr lang="en-US" sz="900" dirty="0" smtClean="0">
                  <a:latin typeface="Arial"/>
                  <a:cs typeface="Arial"/>
                </a:rPr>
                <a:t>B cell neoplasia with cardiac complications diagnosed.</a:t>
              </a:r>
              <a:endParaRPr lang="en-US" sz="900" dirty="0">
                <a:latin typeface="Arial"/>
                <a:cs typeface="Arial"/>
              </a:endParaRPr>
            </a:p>
          </p:txBody>
        </p:sp>
      </p:grpSp>
    </p:spTree>
    <p:extLst>
      <p:ext uri="{BB962C8B-B14F-4D97-AF65-F5344CB8AC3E}">
        <p14:creationId xmlns:p14="http://schemas.microsoft.com/office/powerpoint/2010/main" val="1361989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within-host genetic diversity</a:t>
            </a:r>
            <a:endParaRPr lang="en-US" dirty="0"/>
          </a:p>
        </p:txBody>
      </p:sp>
      <p:sp>
        <p:nvSpPr>
          <p:cNvPr id="3" name="Content Placeholder 2"/>
          <p:cNvSpPr>
            <a:spLocks noGrp="1"/>
          </p:cNvSpPr>
          <p:nvPr>
            <p:ph idx="1"/>
          </p:nvPr>
        </p:nvSpPr>
        <p:spPr/>
        <p:txBody>
          <a:bodyPr/>
          <a:lstStyle/>
          <a:p>
            <a:r>
              <a:rPr lang="en-US" dirty="0" smtClean="0"/>
              <a:t>Where does the raw material for within-host evolution come from?</a:t>
            </a:r>
            <a:endParaRPr lang="en-US" dirty="0"/>
          </a:p>
        </p:txBody>
      </p:sp>
    </p:spTree>
    <p:extLst>
      <p:ext uri="{BB962C8B-B14F-4D97-AF65-F5344CB8AC3E}">
        <p14:creationId xmlns:p14="http://schemas.microsoft.com/office/powerpoint/2010/main" val="2342032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a:xfrm>
            <a:off x="1066800" y="156457"/>
            <a:ext cx="10058400" cy="1371600"/>
          </a:xfrm>
        </p:spPr>
        <p:txBody>
          <a:bodyPr>
            <a:normAutofit/>
          </a:bodyPr>
          <a:lstStyle/>
          <a:p>
            <a:r>
              <a:rPr lang="en-US" sz="3600" dirty="0" smtClean="0"/>
              <a:t>Evolution of </a:t>
            </a:r>
            <a:r>
              <a:rPr lang="en-US" sz="3600" i="1" dirty="0" smtClean="0"/>
              <a:t>Staphylococcus </a:t>
            </a:r>
            <a:r>
              <a:rPr lang="en-US" sz="3600" i="1" dirty="0" err="1" smtClean="0"/>
              <a:t>aureus</a:t>
            </a:r>
            <a:r>
              <a:rPr lang="en-US" sz="3600" dirty="0" smtClean="0"/>
              <a:t/>
            </a:r>
            <a:br>
              <a:rPr lang="en-US" sz="3600" dirty="0" smtClean="0"/>
            </a:br>
            <a:r>
              <a:rPr lang="en-US" sz="3600" dirty="0" smtClean="0"/>
              <a:t>during progression from carriage to disease</a:t>
            </a:r>
            <a:endParaRPr lang="en-US" sz="3600" dirty="0"/>
          </a:p>
        </p:txBody>
      </p:sp>
      <p:grpSp>
        <p:nvGrpSpPr>
          <p:cNvPr id="3" name="Group 2"/>
          <p:cNvGrpSpPr/>
          <p:nvPr/>
        </p:nvGrpSpPr>
        <p:grpSpPr>
          <a:xfrm>
            <a:off x="487291" y="1215341"/>
            <a:ext cx="11296463" cy="5157250"/>
            <a:chOff x="26761" y="1237584"/>
            <a:chExt cx="12312578" cy="5621144"/>
          </a:xfrm>
        </p:grpSpPr>
        <p:grpSp>
          <p:nvGrpSpPr>
            <p:cNvPr id="2" name="Group 27"/>
            <p:cNvGrpSpPr/>
            <p:nvPr/>
          </p:nvGrpSpPr>
          <p:grpSpPr>
            <a:xfrm>
              <a:off x="7592562" y="1237584"/>
              <a:ext cx="4746777" cy="2115244"/>
              <a:chOff x="635489" y="2672421"/>
              <a:chExt cx="7772680" cy="4618183"/>
            </a:xfrm>
          </p:grpSpPr>
          <p:pic>
            <p:nvPicPr>
              <p:cNvPr id="12" name="Picture 11"/>
              <p:cNvPicPr>
                <a:picLocks noChangeAspect="1"/>
              </p:cNvPicPr>
              <p:nvPr/>
            </p:nvPicPr>
            <p:blipFill>
              <a:blip r:embed="rId2"/>
              <a:stretch>
                <a:fillRect/>
              </a:stretch>
            </p:blipFill>
            <p:spPr>
              <a:xfrm>
                <a:off x="635489" y="2672421"/>
                <a:ext cx="7772680" cy="4618183"/>
              </a:xfrm>
              <a:prstGeom prst="rect">
                <a:avLst/>
              </a:prstGeom>
            </p:spPr>
          </p:pic>
          <p:sp>
            <p:nvSpPr>
              <p:cNvPr id="13" name="Rectangle 12"/>
              <p:cNvSpPr/>
              <p:nvPr/>
            </p:nvSpPr>
            <p:spPr>
              <a:xfrm rot="5400000">
                <a:off x="5869812" y="4340998"/>
                <a:ext cx="3230470" cy="1064883"/>
              </a:xfrm>
              <a:prstGeom prst="rect">
                <a:avLst/>
              </a:prstGeom>
              <a:solidFill>
                <a:schemeClr val="accent5">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cs typeface="Arial"/>
                </a:endParaRPr>
              </a:p>
            </p:txBody>
          </p:sp>
          <p:sp>
            <p:nvSpPr>
              <p:cNvPr id="14" name="Rectangle 13"/>
              <p:cNvSpPr/>
              <p:nvPr/>
            </p:nvSpPr>
            <p:spPr>
              <a:xfrm rot="5400000">
                <a:off x="4749901" y="4285968"/>
                <a:ext cx="3230469" cy="1174940"/>
              </a:xfrm>
              <a:prstGeom prst="rect">
                <a:avLst/>
              </a:prstGeom>
              <a:solidFill>
                <a:schemeClr val="accent4">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cs typeface="Arial"/>
                </a:endParaRPr>
              </a:p>
            </p:txBody>
          </p:sp>
          <p:sp>
            <p:nvSpPr>
              <p:cNvPr id="15" name="Rectangle 14"/>
              <p:cNvSpPr/>
              <p:nvPr/>
            </p:nvSpPr>
            <p:spPr>
              <a:xfrm rot="5400000">
                <a:off x="3674719" y="4385724"/>
                <a:ext cx="3230472" cy="975418"/>
              </a:xfrm>
              <a:prstGeom prst="rect">
                <a:avLst/>
              </a:prstGeom>
              <a:solidFill>
                <a:schemeClr val="accent3">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cs typeface="Arial"/>
                </a:endParaRPr>
              </a:p>
            </p:txBody>
          </p:sp>
          <p:sp>
            <p:nvSpPr>
              <p:cNvPr id="16" name="Rectangle 15"/>
              <p:cNvSpPr/>
              <p:nvPr/>
            </p:nvSpPr>
            <p:spPr>
              <a:xfrm rot="5400000">
                <a:off x="2845092" y="4531518"/>
                <a:ext cx="3230471" cy="683836"/>
              </a:xfrm>
              <a:prstGeom prst="rect">
                <a:avLst/>
              </a:prstGeom>
              <a:solidFill>
                <a:schemeClr val="accent2">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cs typeface="Arial"/>
                </a:endParaRPr>
              </a:p>
            </p:txBody>
          </p:sp>
          <p:sp>
            <p:nvSpPr>
              <p:cNvPr id="17" name="Rectangle 16"/>
              <p:cNvSpPr/>
              <p:nvPr/>
            </p:nvSpPr>
            <p:spPr>
              <a:xfrm rot="5400000">
                <a:off x="1280990" y="4433892"/>
                <a:ext cx="3230472" cy="879084"/>
              </a:xfrm>
              <a:prstGeom prst="rect">
                <a:avLst/>
              </a:prstGeom>
              <a:solidFill>
                <a:schemeClr val="tx2">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cs typeface="Arial"/>
                </a:endParaRPr>
              </a:p>
            </p:txBody>
          </p:sp>
          <p:sp>
            <p:nvSpPr>
              <p:cNvPr id="18" name="Rectangle 17"/>
              <p:cNvSpPr/>
              <p:nvPr/>
            </p:nvSpPr>
            <p:spPr>
              <a:xfrm rot="5400000">
                <a:off x="306148" y="4338139"/>
                <a:ext cx="3230470" cy="1070601"/>
              </a:xfrm>
              <a:prstGeom prst="rect">
                <a:avLst/>
              </a:prstGeom>
              <a:solidFill>
                <a:schemeClr val="bg2">
                  <a:lumMod val="75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cs typeface="Arial"/>
                </a:endParaRPr>
              </a:p>
            </p:txBody>
          </p:sp>
          <p:sp>
            <p:nvSpPr>
              <p:cNvPr id="19" name="Rectangle 18"/>
              <p:cNvSpPr/>
              <p:nvPr/>
            </p:nvSpPr>
            <p:spPr>
              <a:xfrm rot="5400000">
                <a:off x="2111853" y="4482114"/>
                <a:ext cx="3230472" cy="782639"/>
              </a:xfrm>
              <a:prstGeom prst="rect">
                <a:avLst/>
              </a:prstGeom>
              <a:solidFill>
                <a:schemeClr val="accent1">
                  <a:lumMod val="40000"/>
                  <a:lumOff val="60000"/>
                  <a:alpha val="5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cs typeface="Arial"/>
                </a:endParaRPr>
              </a:p>
            </p:txBody>
          </p:sp>
          <p:sp>
            <p:nvSpPr>
              <p:cNvPr id="20" name="Right Brace 19"/>
              <p:cNvSpPr/>
              <p:nvPr/>
            </p:nvSpPr>
            <p:spPr>
              <a:xfrm rot="5400000" flipH="1">
                <a:off x="3504443" y="1115362"/>
                <a:ext cx="166915" cy="4374847"/>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
                  <a:latin typeface="Arial"/>
                  <a:cs typeface="Arial"/>
                </a:endParaRPr>
              </a:p>
            </p:txBody>
          </p:sp>
          <p:sp>
            <p:nvSpPr>
              <p:cNvPr id="21" name="TextBox 20"/>
              <p:cNvSpPr txBox="1"/>
              <p:nvPr/>
            </p:nvSpPr>
            <p:spPr>
              <a:xfrm>
                <a:off x="2456688" y="2807981"/>
                <a:ext cx="2345559" cy="403179"/>
              </a:xfrm>
              <a:prstGeom prst="rect">
                <a:avLst/>
              </a:prstGeom>
              <a:noFill/>
            </p:spPr>
            <p:txBody>
              <a:bodyPr wrap="square" rtlCol="0">
                <a:spAutoFit/>
              </a:bodyPr>
              <a:lstStyle/>
              <a:p>
                <a:pPr algn="ctr"/>
                <a:r>
                  <a:rPr lang="en-US" sz="600" dirty="0" smtClean="0">
                    <a:latin typeface="Arial"/>
                    <a:cs typeface="Arial"/>
                  </a:rPr>
                  <a:t>Early nasal (ENC)</a:t>
                </a:r>
                <a:endParaRPr lang="en-US" sz="600" dirty="0">
                  <a:latin typeface="Arial"/>
                  <a:cs typeface="Arial"/>
                </a:endParaRPr>
              </a:p>
            </p:txBody>
          </p:sp>
          <p:sp>
            <p:nvSpPr>
              <p:cNvPr id="22" name="Right Brace 21"/>
              <p:cNvSpPr/>
              <p:nvPr/>
            </p:nvSpPr>
            <p:spPr>
              <a:xfrm rot="5400000" flipH="1">
                <a:off x="7392998" y="2768235"/>
                <a:ext cx="181565" cy="1067415"/>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
                  <a:latin typeface="Arial"/>
                  <a:cs typeface="Arial"/>
                </a:endParaRPr>
              </a:p>
            </p:txBody>
          </p:sp>
          <p:sp>
            <p:nvSpPr>
              <p:cNvPr id="23" name="TextBox 22"/>
              <p:cNvSpPr txBox="1"/>
              <p:nvPr/>
            </p:nvSpPr>
            <p:spPr>
              <a:xfrm>
                <a:off x="5414331" y="2956017"/>
                <a:ext cx="97285" cy="403179"/>
              </a:xfrm>
              <a:prstGeom prst="rect">
                <a:avLst/>
              </a:prstGeom>
              <a:noFill/>
            </p:spPr>
            <p:txBody>
              <a:bodyPr wrap="square" rtlCol="0">
                <a:spAutoFit/>
              </a:bodyPr>
              <a:lstStyle/>
              <a:p>
                <a:pPr algn="ctr"/>
                <a:r>
                  <a:rPr lang="en-US" sz="600">
                    <a:latin typeface="Arial"/>
                    <a:cs typeface="Arial"/>
                  </a:rPr>
                  <a:t>nasal</a:t>
                </a:r>
              </a:p>
            </p:txBody>
          </p:sp>
          <p:sp>
            <p:nvSpPr>
              <p:cNvPr id="24" name="TextBox 23"/>
              <p:cNvSpPr txBox="1"/>
              <p:nvPr/>
            </p:nvSpPr>
            <p:spPr>
              <a:xfrm>
                <a:off x="6804569" y="2789118"/>
                <a:ext cx="1411038" cy="403179"/>
              </a:xfrm>
              <a:prstGeom prst="rect">
                <a:avLst/>
              </a:prstGeom>
              <a:noFill/>
            </p:spPr>
            <p:txBody>
              <a:bodyPr wrap="square" rtlCol="0">
                <a:spAutoFit/>
              </a:bodyPr>
              <a:lstStyle/>
              <a:p>
                <a:pPr algn="ctr"/>
                <a:r>
                  <a:rPr lang="en-US" sz="600" dirty="0" smtClean="0">
                    <a:latin typeface="Arial"/>
                    <a:cs typeface="Arial"/>
                  </a:rPr>
                  <a:t>Blood (LBC)</a:t>
                </a:r>
                <a:endParaRPr lang="en-US" sz="600" dirty="0">
                  <a:latin typeface="Arial"/>
                  <a:cs typeface="Arial"/>
                </a:endParaRPr>
              </a:p>
            </p:txBody>
          </p:sp>
          <p:sp>
            <p:nvSpPr>
              <p:cNvPr id="25" name="Right Brace 24"/>
              <p:cNvSpPr/>
              <p:nvPr/>
            </p:nvSpPr>
            <p:spPr>
              <a:xfrm rot="5400000" flipH="1">
                <a:off x="6275686" y="2725315"/>
                <a:ext cx="166915" cy="1154941"/>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
                  <a:latin typeface="Arial"/>
                  <a:cs typeface="Arial"/>
                </a:endParaRPr>
              </a:p>
            </p:txBody>
          </p:sp>
          <p:sp>
            <p:nvSpPr>
              <p:cNvPr id="26" name="TextBox 25"/>
              <p:cNvSpPr txBox="1"/>
              <p:nvPr/>
            </p:nvSpPr>
            <p:spPr>
              <a:xfrm>
                <a:off x="5152765" y="2797912"/>
                <a:ext cx="1962495" cy="403179"/>
              </a:xfrm>
              <a:prstGeom prst="rect">
                <a:avLst/>
              </a:prstGeom>
              <a:noFill/>
            </p:spPr>
            <p:txBody>
              <a:bodyPr wrap="square" rtlCol="0">
                <a:spAutoFit/>
              </a:bodyPr>
              <a:lstStyle/>
              <a:p>
                <a:pPr algn="ctr"/>
                <a:r>
                  <a:rPr lang="en-US" sz="600" dirty="0" smtClean="0">
                    <a:latin typeface="Arial"/>
                    <a:cs typeface="Arial"/>
                  </a:rPr>
                  <a:t>Late nasal (LNC)</a:t>
                </a:r>
                <a:endParaRPr lang="en-US" sz="600" dirty="0">
                  <a:latin typeface="Arial"/>
                  <a:cs typeface="Arial"/>
                </a:endParaRPr>
              </a:p>
            </p:txBody>
          </p:sp>
          <p:sp>
            <p:nvSpPr>
              <p:cNvPr id="27" name="TextBox 26"/>
              <p:cNvSpPr txBox="1"/>
              <p:nvPr/>
            </p:nvSpPr>
            <p:spPr>
              <a:xfrm rot="16200000">
                <a:off x="-344971" y="4742273"/>
                <a:ext cx="2627004" cy="302384"/>
              </a:xfrm>
              <a:prstGeom prst="rect">
                <a:avLst/>
              </a:prstGeom>
              <a:noFill/>
            </p:spPr>
            <p:txBody>
              <a:bodyPr wrap="square" rtlCol="0">
                <a:spAutoFit/>
              </a:bodyPr>
              <a:lstStyle/>
              <a:p>
                <a:r>
                  <a:rPr lang="en-US" sz="600" dirty="0" smtClean="0"/>
                  <a:t>Variants (</a:t>
                </a:r>
                <a:r>
                  <a:rPr lang="en-US" sz="600" dirty="0" err="1" smtClean="0"/>
                  <a:t>SNPs</a:t>
                </a:r>
                <a:r>
                  <a:rPr lang="en-US" sz="600" dirty="0" smtClean="0"/>
                  <a:t> and </a:t>
                </a:r>
                <a:r>
                  <a:rPr lang="en-US" sz="600" dirty="0" err="1" smtClean="0"/>
                  <a:t>indels</a:t>
                </a:r>
                <a:r>
                  <a:rPr lang="en-US" sz="600" dirty="0" smtClean="0"/>
                  <a:t>)</a:t>
                </a:r>
                <a:endParaRPr lang="en-US" sz="600" dirty="0"/>
              </a:p>
            </p:txBody>
          </p:sp>
        </p:grpSp>
        <p:sp>
          <p:nvSpPr>
            <p:cNvPr id="30" name="TextBox 29"/>
            <p:cNvSpPr txBox="1"/>
            <p:nvPr/>
          </p:nvSpPr>
          <p:spPr>
            <a:xfrm>
              <a:off x="8328632" y="3110401"/>
              <a:ext cx="3772120" cy="2800766"/>
            </a:xfrm>
            <a:prstGeom prst="rect">
              <a:avLst/>
            </a:prstGeom>
            <a:noFill/>
          </p:spPr>
          <p:txBody>
            <a:bodyPr wrap="square" rtlCol="0">
              <a:spAutoFit/>
            </a:bodyPr>
            <a:lstStyle/>
            <a:p>
              <a:r>
                <a:rPr lang="en-US" sz="1600" dirty="0" smtClean="0"/>
                <a:t>Sequences cluster into three groups corresponding to early nasal (ENC), late nasal (LNC) and late blood (LBC).</a:t>
              </a:r>
            </a:p>
            <a:p>
              <a:endParaRPr lang="en-US" sz="1600" dirty="0" smtClean="0"/>
            </a:p>
            <a:p>
              <a:r>
                <a:rPr lang="en-US" sz="1600" dirty="0" smtClean="0"/>
                <a:t>Just 8 mutations separate ENC from LBC, among them 4 premature stop </a:t>
              </a:r>
              <a:r>
                <a:rPr lang="en-US" sz="1600" dirty="0" err="1" smtClean="0"/>
                <a:t>codons</a:t>
              </a:r>
              <a:r>
                <a:rPr lang="en-US" sz="1600" dirty="0" smtClean="0"/>
                <a:t>, significantly more than in the rest of the tree (</a:t>
              </a:r>
              <a:r>
                <a:rPr lang="en-US" sz="1600" i="1" dirty="0" err="1" smtClean="0"/>
                <a:t>p</a:t>
              </a:r>
              <a:r>
                <a:rPr lang="en-US" sz="1600" dirty="0" smtClean="0"/>
                <a:t> = 0.0015).</a:t>
              </a:r>
            </a:p>
            <a:p>
              <a:endParaRPr lang="en-US" sz="1600" dirty="0" smtClean="0"/>
            </a:p>
            <a:p>
              <a:r>
                <a:rPr lang="en-US" sz="1600" dirty="0" smtClean="0"/>
                <a:t>No diversity within ENC is preserved to BNC.</a:t>
              </a:r>
              <a:endParaRPr lang="en-US" sz="1600" dirty="0"/>
            </a:p>
          </p:txBody>
        </p:sp>
        <p:cxnSp>
          <p:nvCxnSpPr>
            <p:cNvPr id="28" name="Straight Connector 27"/>
            <p:cNvCxnSpPr/>
            <p:nvPr/>
          </p:nvCxnSpPr>
          <p:spPr>
            <a:xfrm rot="16200000">
              <a:off x="3574420" y="4484508"/>
              <a:ext cx="0" cy="370527"/>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a:off x="4056105" y="4484508"/>
              <a:ext cx="0" cy="370527"/>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a:off x="4537789" y="4484507"/>
              <a:ext cx="0" cy="370527"/>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5019475" y="4484508"/>
              <a:ext cx="0" cy="370527"/>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5501160" y="4483020"/>
              <a:ext cx="0" cy="370527"/>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2643271">
              <a:off x="5846720" y="4390081"/>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9799541">
              <a:off x="5849555" y="4670505"/>
              <a:ext cx="0" cy="277895"/>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2643271">
              <a:off x="6084631" y="4086172"/>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6602464">
              <a:off x="2354895" y="4314266"/>
              <a:ext cx="0" cy="370527"/>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3042492">
              <a:off x="1001295" y="4507118"/>
              <a:ext cx="0" cy="370527"/>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4247120">
              <a:off x="2356099" y="4647396"/>
              <a:ext cx="0" cy="370527"/>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9056519">
              <a:off x="2641747" y="4101985"/>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3848810">
              <a:off x="3451976" y="4183965"/>
              <a:ext cx="0" cy="370527"/>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10244184">
              <a:off x="1471651" y="3569830"/>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rot="540000">
              <a:off x="6440311" y="4144096"/>
              <a:ext cx="370527" cy="538626"/>
              <a:chOff x="7204559" y="2812992"/>
              <a:chExt cx="360000" cy="697765"/>
            </a:xfrm>
          </p:grpSpPr>
          <p:cxnSp>
            <p:nvCxnSpPr>
              <p:cNvPr id="47" name="Straight Connector 46"/>
              <p:cNvCxnSpPr/>
              <p:nvPr/>
            </p:nvCxnSpPr>
            <p:spPr>
              <a:xfrm rot="20207881">
                <a:off x="7241498" y="2812992"/>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8" name="Oval 47"/>
              <p:cNvSpPr>
                <a:spLocks/>
              </p:cNvSpPr>
              <p:nvPr/>
            </p:nvSpPr>
            <p:spPr>
              <a:xfrm rot="4007881">
                <a:off x="7204559" y="3150757"/>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49" name="Group 48"/>
            <p:cNvGrpSpPr/>
            <p:nvPr/>
          </p:nvGrpSpPr>
          <p:grpSpPr>
            <a:xfrm rot="960000">
              <a:off x="6635226" y="4046309"/>
              <a:ext cx="735201" cy="277895"/>
              <a:chOff x="7407551" y="2510456"/>
              <a:chExt cx="714314" cy="360000"/>
            </a:xfrm>
          </p:grpSpPr>
          <p:cxnSp>
            <p:nvCxnSpPr>
              <p:cNvPr id="50" name="Straight Connector 49"/>
              <p:cNvCxnSpPr/>
              <p:nvPr/>
            </p:nvCxnSpPr>
            <p:spPr>
              <a:xfrm rot="17085228">
                <a:off x="7587551" y="2415514"/>
                <a:ext cx="0" cy="36000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51" name="Oval 50"/>
              <p:cNvSpPr>
                <a:spLocks/>
              </p:cNvSpPr>
              <p:nvPr/>
            </p:nvSpPr>
            <p:spPr>
              <a:xfrm rot="885228">
                <a:off x="7761865" y="2510456"/>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52" name="Group 51"/>
            <p:cNvGrpSpPr/>
            <p:nvPr/>
          </p:nvGrpSpPr>
          <p:grpSpPr>
            <a:xfrm rot="21540000">
              <a:off x="5273531" y="3891976"/>
              <a:ext cx="738416" cy="277895"/>
              <a:chOff x="5863641" y="2484397"/>
              <a:chExt cx="717438" cy="360000"/>
            </a:xfrm>
          </p:grpSpPr>
          <p:cxnSp>
            <p:nvCxnSpPr>
              <p:cNvPr id="53" name="Straight Connector 52"/>
              <p:cNvCxnSpPr/>
              <p:nvPr/>
            </p:nvCxnSpPr>
            <p:spPr>
              <a:xfrm rot="4606275">
                <a:off x="6401079" y="2401995"/>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4" name="Oval 53"/>
              <p:cNvSpPr>
                <a:spLocks/>
              </p:cNvSpPr>
              <p:nvPr/>
            </p:nvSpPr>
            <p:spPr>
              <a:xfrm rot="10006275">
                <a:off x="5863641" y="2484397"/>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55" name="Group 54"/>
            <p:cNvGrpSpPr/>
            <p:nvPr/>
          </p:nvGrpSpPr>
          <p:grpSpPr>
            <a:xfrm rot="4500000">
              <a:off x="6969542" y="3351860"/>
              <a:ext cx="277895" cy="748012"/>
              <a:chOff x="6827515" y="1265268"/>
              <a:chExt cx="360000" cy="726761"/>
            </a:xfrm>
          </p:grpSpPr>
          <p:cxnSp>
            <p:nvCxnSpPr>
              <p:cNvPr id="56" name="Straight Connector 55"/>
              <p:cNvCxnSpPr/>
              <p:nvPr/>
            </p:nvCxnSpPr>
            <p:spPr>
              <a:xfrm rot="10843271">
                <a:off x="7001318" y="1632029"/>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7" name="Oval 56"/>
              <p:cNvSpPr>
                <a:spLocks/>
              </p:cNvSpPr>
              <p:nvPr/>
            </p:nvSpPr>
            <p:spPr>
              <a:xfrm rot="16243271">
                <a:off x="6827515" y="1265268"/>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58" name="Group 57"/>
            <p:cNvGrpSpPr/>
            <p:nvPr/>
          </p:nvGrpSpPr>
          <p:grpSpPr>
            <a:xfrm rot="2220000">
              <a:off x="5911492" y="3103609"/>
              <a:ext cx="664385" cy="316719"/>
              <a:chOff x="6042078" y="1635973"/>
              <a:chExt cx="645510" cy="410295"/>
            </a:xfrm>
          </p:grpSpPr>
          <p:cxnSp>
            <p:nvCxnSpPr>
              <p:cNvPr id="59" name="Straight Connector 58"/>
              <p:cNvCxnSpPr/>
              <p:nvPr/>
            </p:nvCxnSpPr>
            <p:spPr>
              <a:xfrm rot="7718591">
                <a:off x="6507588" y="1866268"/>
                <a:ext cx="0" cy="36000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0" name="Oval 59"/>
              <p:cNvSpPr>
                <a:spLocks/>
              </p:cNvSpPr>
              <p:nvPr/>
            </p:nvSpPr>
            <p:spPr>
              <a:xfrm rot="13118591">
                <a:off x="6042078" y="1635973"/>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sp>
          <p:nvSpPr>
            <p:cNvPr id="61" name="Oval 60"/>
            <p:cNvSpPr>
              <a:spLocks noChangeAspect="1"/>
            </p:cNvSpPr>
            <p:nvPr/>
          </p:nvSpPr>
          <p:spPr>
            <a:xfrm>
              <a:off x="993958" y="3843381"/>
              <a:ext cx="1222739" cy="917054"/>
            </a:xfrm>
            <a:prstGeom prst="ellipse">
              <a:avLst/>
            </a:prstGeom>
            <a:solidFill>
              <a:schemeClr val="bg1">
                <a:lumMod val="50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62" name="Oval 61"/>
            <p:cNvSpPr>
              <a:spLocks noChangeAspect="1"/>
            </p:cNvSpPr>
            <p:nvPr/>
          </p:nvSpPr>
          <p:spPr>
            <a:xfrm rot="8442492">
              <a:off x="523757" y="4731397"/>
              <a:ext cx="370527" cy="277895"/>
            </a:xfrm>
            <a:prstGeom prst="ellipse">
              <a:avLst/>
            </a:prstGeom>
            <a:solidFill>
              <a:schemeClr val="bg1">
                <a:lumMod val="7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3" name="Oval 62"/>
            <p:cNvSpPr>
              <a:spLocks/>
            </p:cNvSpPr>
            <p:nvPr/>
          </p:nvSpPr>
          <p:spPr>
            <a:xfrm rot="9647120">
              <a:off x="1813797" y="4785748"/>
              <a:ext cx="370527" cy="277895"/>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4" name="Oval 63"/>
            <p:cNvSpPr>
              <a:spLocks/>
            </p:cNvSpPr>
            <p:nvPr/>
          </p:nvSpPr>
          <p:spPr>
            <a:xfrm rot="14456519">
              <a:off x="2320855" y="3807566"/>
              <a:ext cx="277895" cy="370527"/>
            </a:xfrm>
            <a:prstGeom prst="ellipse">
              <a:avLst/>
            </a:prstGeom>
            <a:solidFill>
              <a:schemeClr val="bg1">
                <a:lumMod val="7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5" name="Oval 64"/>
            <p:cNvSpPr>
              <a:spLocks/>
            </p:cNvSpPr>
            <p:nvPr/>
          </p:nvSpPr>
          <p:spPr>
            <a:xfrm rot="19248810">
              <a:off x="3560367" y="4052317"/>
              <a:ext cx="370527" cy="277895"/>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6" name="Oval 65"/>
            <p:cNvSpPr>
              <a:spLocks noChangeAspect="1"/>
            </p:cNvSpPr>
            <p:nvPr/>
          </p:nvSpPr>
          <p:spPr>
            <a:xfrm rot="15644184">
              <a:off x="1034847" y="2794004"/>
              <a:ext cx="666948" cy="889264"/>
            </a:xfrm>
            <a:prstGeom prst="ellipse">
              <a:avLst/>
            </a:prstGeom>
            <a:solidFill>
              <a:schemeClr val="bg1">
                <a:lumMod val="50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7" name="Oval 66"/>
            <p:cNvSpPr>
              <a:spLocks/>
            </p:cNvSpPr>
            <p:nvPr/>
          </p:nvSpPr>
          <p:spPr>
            <a:xfrm>
              <a:off x="3759685" y="4628087"/>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8" name="Oval 67"/>
            <p:cNvSpPr>
              <a:spLocks/>
            </p:cNvSpPr>
            <p:nvPr/>
          </p:nvSpPr>
          <p:spPr>
            <a:xfrm>
              <a:off x="4241369" y="4628087"/>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9" name="Oval 68"/>
            <p:cNvSpPr>
              <a:spLocks/>
            </p:cNvSpPr>
            <p:nvPr/>
          </p:nvSpPr>
          <p:spPr>
            <a:xfrm>
              <a:off x="4723054" y="4628087"/>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0" name="Oval 69"/>
            <p:cNvSpPr>
              <a:spLocks/>
            </p:cNvSpPr>
            <p:nvPr/>
          </p:nvSpPr>
          <p:spPr>
            <a:xfrm>
              <a:off x="5204739" y="4628087"/>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1" name="Oval 70"/>
            <p:cNvSpPr>
              <a:spLocks/>
            </p:cNvSpPr>
            <p:nvPr/>
          </p:nvSpPr>
          <p:spPr>
            <a:xfrm>
              <a:off x="5686423" y="4626599"/>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2" name="Oval 71"/>
            <p:cNvSpPr>
              <a:spLocks/>
            </p:cNvSpPr>
            <p:nvPr/>
          </p:nvSpPr>
          <p:spPr>
            <a:xfrm rot="18043271">
              <a:off x="5928073" y="4318167"/>
              <a:ext cx="83369" cy="11115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73" name="Group 72"/>
            <p:cNvGrpSpPr/>
            <p:nvPr/>
          </p:nvGrpSpPr>
          <p:grpSpPr>
            <a:xfrm rot="20280000">
              <a:off x="6323645" y="2893263"/>
              <a:ext cx="1051052" cy="524616"/>
              <a:chOff x="7311188" y="1382216"/>
              <a:chExt cx="1021191" cy="679616"/>
            </a:xfrm>
          </p:grpSpPr>
          <p:cxnSp>
            <p:nvCxnSpPr>
              <p:cNvPr id="74" name="Straight Connector 73"/>
              <p:cNvCxnSpPr/>
              <p:nvPr/>
            </p:nvCxnSpPr>
            <p:spPr>
              <a:xfrm rot="13975708">
                <a:off x="7491188" y="1881832"/>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3975708">
                <a:off x="7858756" y="1602072"/>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76" name="Oval 75"/>
              <p:cNvSpPr>
                <a:spLocks/>
              </p:cNvSpPr>
              <p:nvPr/>
            </p:nvSpPr>
            <p:spPr>
              <a:xfrm rot="19375708">
                <a:off x="7972379" y="1382216"/>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7" name="Oval 76"/>
              <p:cNvSpPr>
                <a:spLocks/>
              </p:cNvSpPr>
              <p:nvPr/>
            </p:nvSpPr>
            <p:spPr>
              <a:xfrm rot="19375708">
                <a:off x="7623893" y="1866774"/>
                <a:ext cx="108000" cy="108000"/>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sp>
          <p:nvSpPr>
            <p:cNvPr id="78" name="Oval 77"/>
            <p:cNvSpPr>
              <a:spLocks noChangeAspect="1"/>
            </p:cNvSpPr>
            <p:nvPr/>
          </p:nvSpPr>
          <p:spPr>
            <a:xfrm>
              <a:off x="1130688" y="3945192"/>
              <a:ext cx="951243" cy="713432"/>
            </a:xfrm>
            <a:prstGeom prst="ellipse">
              <a:avLst/>
            </a:prstGeom>
            <a:solidFill>
              <a:schemeClr val="bg1">
                <a:lumMod val="65000"/>
              </a:schemeClr>
            </a:solidFill>
            <a:ln w="25400" cmpd="sng">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grpSp>
          <p:nvGrpSpPr>
            <p:cNvPr id="84" name="Group 83"/>
            <p:cNvGrpSpPr/>
            <p:nvPr/>
          </p:nvGrpSpPr>
          <p:grpSpPr>
            <a:xfrm rot="19200000">
              <a:off x="3352996" y="4689465"/>
              <a:ext cx="963368" cy="995471"/>
              <a:chOff x="3368556" y="3951318"/>
              <a:chExt cx="935999" cy="1289586"/>
            </a:xfrm>
          </p:grpSpPr>
          <p:cxnSp>
            <p:nvCxnSpPr>
              <p:cNvPr id="85" name="Straight Connector 84"/>
              <p:cNvCxnSpPr/>
              <p:nvPr/>
            </p:nvCxnSpPr>
            <p:spPr>
              <a:xfrm rot="21042742">
                <a:off x="3733181" y="3951318"/>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86" name="Oval 85"/>
              <p:cNvSpPr>
                <a:spLocks noChangeAspect="1"/>
              </p:cNvSpPr>
              <p:nvPr/>
            </p:nvSpPr>
            <p:spPr>
              <a:xfrm rot="4842742">
                <a:off x="3368556" y="4304905"/>
                <a:ext cx="935999" cy="935999"/>
              </a:xfrm>
              <a:prstGeom prst="ellipse">
                <a:avLst/>
              </a:prstGeom>
              <a:solidFill>
                <a:schemeClr val="bg1">
                  <a:lumMod val="9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cxnSp>
          <p:nvCxnSpPr>
            <p:cNvPr id="88" name="Straight Connector 87"/>
            <p:cNvCxnSpPr/>
            <p:nvPr/>
          </p:nvCxnSpPr>
          <p:spPr>
            <a:xfrm rot="11446994">
              <a:off x="3073765" y="4046587"/>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rot="19200000">
              <a:off x="2665333" y="3064354"/>
              <a:ext cx="370527" cy="906457"/>
              <a:chOff x="3913842" y="947618"/>
              <a:chExt cx="360000" cy="1174273"/>
            </a:xfrm>
          </p:grpSpPr>
          <p:cxnSp>
            <p:nvCxnSpPr>
              <p:cNvPr id="90" name="Straight Connector 89"/>
              <p:cNvCxnSpPr/>
              <p:nvPr/>
            </p:nvCxnSpPr>
            <p:spPr>
              <a:xfrm rot="11443271">
                <a:off x="3939735" y="1761891"/>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11443271">
                <a:off x="4024052" y="1307730"/>
                <a:ext cx="0" cy="360000"/>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2" name="Oval 91"/>
              <p:cNvSpPr>
                <a:spLocks/>
              </p:cNvSpPr>
              <p:nvPr/>
            </p:nvSpPr>
            <p:spPr>
              <a:xfrm rot="16843271">
                <a:off x="3913842" y="947618"/>
                <a:ext cx="360000" cy="360000"/>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93" name="Oval 92"/>
              <p:cNvSpPr>
                <a:spLocks/>
              </p:cNvSpPr>
              <p:nvPr/>
            </p:nvSpPr>
            <p:spPr>
              <a:xfrm rot="16843271">
                <a:off x="3929266" y="1657976"/>
                <a:ext cx="108000" cy="108000"/>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cxnSp>
          <p:nvCxnSpPr>
            <p:cNvPr id="99" name="Straight Connector 98"/>
            <p:cNvCxnSpPr/>
            <p:nvPr/>
          </p:nvCxnSpPr>
          <p:spPr>
            <a:xfrm rot="1848056">
              <a:off x="2617667" y="4928903"/>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a:spLocks noChangeAspect="1"/>
            </p:cNvSpPr>
            <p:nvPr/>
          </p:nvSpPr>
          <p:spPr>
            <a:xfrm rot="7248056">
              <a:off x="2021686" y="5451055"/>
              <a:ext cx="277895" cy="370527"/>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102" name="Straight Connector 101"/>
            <p:cNvCxnSpPr/>
            <p:nvPr/>
          </p:nvCxnSpPr>
          <p:spPr>
            <a:xfrm rot="1848056">
              <a:off x="1968912" y="5743045"/>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3" name="Oval 102"/>
            <p:cNvSpPr>
              <a:spLocks noChangeAspect="1"/>
            </p:cNvSpPr>
            <p:nvPr/>
          </p:nvSpPr>
          <p:spPr>
            <a:xfrm rot="7248056">
              <a:off x="1567399" y="5906133"/>
              <a:ext cx="389053" cy="518737"/>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104" name="Straight Connector 103"/>
            <p:cNvCxnSpPr/>
            <p:nvPr/>
          </p:nvCxnSpPr>
          <p:spPr>
            <a:xfrm rot="1848056">
              <a:off x="2361219" y="5251853"/>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5" name="Oval 104"/>
            <p:cNvSpPr>
              <a:spLocks/>
            </p:cNvSpPr>
            <p:nvPr/>
          </p:nvSpPr>
          <p:spPr>
            <a:xfrm rot="2400000">
              <a:off x="2428947" y="5191019"/>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106" name="Group 105"/>
            <p:cNvGrpSpPr/>
            <p:nvPr/>
          </p:nvGrpSpPr>
          <p:grpSpPr>
            <a:xfrm rot="2400000">
              <a:off x="2442387" y="5274231"/>
              <a:ext cx="1374647" cy="799310"/>
              <a:chOff x="3914038" y="3924348"/>
              <a:chExt cx="1335593" cy="1035469"/>
            </a:xfrm>
          </p:grpSpPr>
          <p:cxnSp>
            <p:nvCxnSpPr>
              <p:cNvPr id="107" name="Straight Connector 106"/>
              <p:cNvCxnSpPr/>
              <p:nvPr/>
            </p:nvCxnSpPr>
            <p:spPr>
              <a:xfrm rot="18646066">
                <a:off x="4094038" y="3744348"/>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8646066">
                <a:off x="4470456" y="4069390"/>
                <a:ext cx="0" cy="360000"/>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9" name="Oval 108"/>
              <p:cNvSpPr>
                <a:spLocks/>
              </p:cNvSpPr>
              <p:nvPr/>
            </p:nvSpPr>
            <p:spPr>
              <a:xfrm>
                <a:off x="4230364" y="4030599"/>
                <a:ext cx="108000" cy="108000"/>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0" name="Oval 109"/>
              <p:cNvSpPr>
                <a:spLocks noChangeAspect="1"/>
              </p:cNvSpPr>
              <p:nvPr/>
            </p:nvSpPr>
            <p:spPr>
              <a:xfrm rot="2446066">
                <a:off x="4529631" y="4239817"/>
                <a:ext cx="720000" cy="720000"/>
              </a:xfrm>
              <a:prstGeom prst="ellipse">
                <a:avLst/>
              </a:prstGeom>
              <a:solidFill>
                <a:schemeClr val="bg1">
                  <a:lumMod val="7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111" name="Group 110"/>
            <p:cNvGrpSpPr/>
            <p:nvPr/>
          </p:nvGrpSpPr>
          <p:grpSpPr>
            <a:xfrm rot="2400000">
              <a:off x="3284983" y="3369588"/>
              <a:ext cx="629896" cy="751533"/>
              <a:chOff x="3632721" y="1623577"/>
              <a:chExt cx="612000" cy="973576"/>
            </a:xfrm>
          </p:grpSpPr>
          <p:cxnSp>
            <p:nvCxnSpPr>
              <p:cNvPr id="112" name="Straight Connector 111"/>
              <p:cNvCxnSpPr/>
              <p:nvPr/>
            </p:nvCxnSpPr>
            <p:spPr>
              <a:xfrm rot="11446994">
                <a:off x="3846143" y="2237153"/>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113" name="Group 25"/>
              <p:cNvGrpSpPr/>
              <p:nvPr/>
            </p:nvGrpSpPr>
            <p:grpSpPr>
              <a:xfrm>
                <a:off x="3632721" y="1623577"/>
                <a:ext cx="612000" cy="612000"/>
                <a:chOff x="3541583" y="2117063"/>
                <a:chExt cx="612000" cy="612000"/>
              </a:xfrm>
            </p:grpSpPr>
            <p:sp>
              <p:nvSpPr>
                <p:cNvPr id="114" name="Oval 113"/>
                <p:cNvSpPr>
                  <a:spLocks/>
                </p:cNvSpPr>
                <p:nvPr/>
              </p:nvSpPr>
              <p:spPr>
                <a:xfrm rot="16846994">
                  <a:off x="3541583" y="2117063"/>
                  <a:ext cx="612000" cy="612000"/>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5" name="Oval 114"/>
                <p:cNvSpPr>
                  <a:spLocks/>
                </p:cNvSpPr>
                <p:nvPr/>
              </p:nvSpPr>
              <p:spPr>
                <a:xfrm rot="7246994">
                  <a:off x="3665426" y="2242111"/>
                  <a:ext cx="360878" cy="360878"/>
                </a:xfrm>
                <a:prstGeom prst="ellipse">
                  <a:avLst/>
                </a:prstGeom>
                <a:solidFill>
                  <a:srgbClr val="F2F2F2"/>
                </a:solidFill>
                <a:ln w="254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sp>
          <p:nvSpPr>
            <p:cNvPr id="116" name="Oval 115"/>
            <p:cNvSpPr>
              <a:spLocks/>
            </p:cNvSpPr>
            <p:nvPr/>
          </p:nvSpPr>
          <p:spPr>
            <a:xfrm>
              <a:off x="3065375" y="3954089"/>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117" name="Group 116"/>
            <p:cNvGrpSpPr/>
            <p:nvPr/>
          </p:nvGrpSpPr>
          <p:grpSpPr>
            <a:xfrm>
              <a:off x="2504439" y="4325559"/>
              <a:ext cx="889264" cy="666948"/>
              <a:chOff x="3202047" y="3086723"/>
              <a:chExt cx="864000" cy="864000"/>
            </a:xfrm>
          </p:grpSpPr>
          <p:sp>
            <p:nvSpPr>
              <p:cNvPr id="118" name="Oval 117"/>
              <p:cNvSpPr>
                <a:spLocks noChangeAspect="1"/>
              </p:cNvSpPr>
              <p:nvPr/>
            </p:nvSpPr>
            <p:spPr>
              <a:xfrm>
                <a:off x="3202047" y="3086723"/>
                <a:ext cx="864000" cy="864000"/>
              </a:xfrm>
              <a:prstGeom prst="ellipse">
                <a:avLst/>
              </a:prstGeom>
              <a:solidFill>
                <a:schemeClr val="bg1">
                  <a:lumMod val="75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119" name="Oval 118"/>
              <p:cNvSpPr>
                <a:spLocks noChangeAspect="1"/>
              </p:cNvSpPr>
              <p:nvPr/>
            </p:nvSpPr>
            <p:spPr>
              <a:xfrm flipH="1" flipV="1">
                <a:off x="3337839" y="3223155"/>
                <a:ext cx="592416" cy="592416"/>
              </a:xfrm>
              <a:prstGeom prst="ellipse">
                <a:avLst/>
              </a:prstGeom>
              <a:solidFill>
                <a:schemeClr val="bg1">
                  <a:lumMod val="85000"/>
                </a:schemeClr>
              </a:solidFill>
              <a:ln w="25400" cmpd="sng">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120" name="Oval 119"/>
              <p:cNvSpPr>
                <a:spLocks noChangeAspect="1"/>
              </p:cNvSpPr>
              <p:nvPr/>
            </p:nvSpPr>
            <p:spPr>
              <a:xfrm flipH="1">
                <a:off x="3454784" y="3340100"/>
                <a:ext cx="358526" cy="358526"/>
              </a:xfrm>
              <a:prstGeom prst="ellipse">
                <a:avLst/>
              </a:prstGeom>
              <a:solidFill>
                <a:schemeClr val="bg1">
                  <a:lumMod val="95000"/>
                </a:schemeClr>
              </a:solidFill>
              <a:ln w="25400" cmpd="sng">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grpSp>
        <p:cxnSp>
          <p:nvCxnSpPr>
            <p:cNvPr id="121" name="Straight Connector 120"/>
            <p:cNvCxnSpPr/>
            <p:nvPr/>
          </p:nvCxnSpPr>
          <p:spPr>
            <a:xfrm rot="19799541">
              <a:off x="6099064" y="4996897"/>
              <a:ext cx="0" cy="277895"/>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9799541">
              <a:off x="6331979" y="5297395"/>
              <a:ext cx="0" cy="277895"/>
            </a:xfrm>
            <a:prstGeom prst="line">
              <a:avLst/>
            </a:prstGeom>
            <a:ln w="38100" cmpd="sng">
              <a:solidFill>
                <a:srgbClr val="F79646"/>
              </a:solidFill>
            </a:ln>
            <a:effectLst/>
          </p:spPr>
          <p:style>
            <a:lnRef idx="2">
              <a:schemeClr val="accent1"/>
            </a:lnRef>
            <a:fillRef idx="0">
              <a:schemeClr val="accent1"/>
            </a:fillRef>
            <a:effectRef idx="1">
              <a:schemeClr val="accent1"/>
            </a:effectRef>
            <a:fontRef idx="minor">
              <a:schemeClr val="tx1"/>
            </a:fontRef>
          </p:style>
        </p:cxnSp>
        <p:sp>
          <p:nvSpPr>
            <p:cNvPr id="123" name="Oval 122"/>
            <p:cNvSpPr>
              <a:spLocks noChangeAspect="1"/>
            </p:cNvSpPr>
            <p:nvPr/>
          </p:nvSpPr>
          <p:spPr>
            <a:xfrm>
              <a:off x="6170051" y="5472749"/>
              <a:ext cx="1222739" cy="917054"/>
            </a:xfrm>
            <a:prstGeom prst="ellipse">
              <a:avLst/>
            </a:prstGeom>
            <a:solidFill>
              <a:schemeClr val="tx1">
                <a:lumMod val="75000"/>
                <a:lumOff val="25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124" name="Oval 123"/>
            <p:cNvSpPr>
              <a:spLocks/>
            </p:cNvSpPr>
            <p:nvPr/>
          </p:nvSpPr>
          <p:spPr>
            <a:xfrm rot="3599541">
              <a:off x="6178153" y="5242273"/>
              <a:ext cx="83369" cy="11115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135" name="Group 134"/>
            <p:cNvGrpSpPr/>
            <p:nvPr/>
          </p:nvGrpSpPr>
          <p:grpSpPr>
            <a:xfrm>
              <a:off x="42436" y="2345003"/>
              <a:ext cx="8008515" cy="4513725"/>
              <a:chOff x="31827" y="2345002"/>
              <a:chExt cx="6006386" cy="4513725"/>
            </a:xfrm>
          </p:grpSpPr>
          <p:sp>
            <p:nvSpPr>
              <p:cNvPr id="79" name="Oval 78"/>
              <p:cNvSpPr/>
              <p:nvPr/>
            </p:nvSpPr>
            <p:spPr>
              <a:xfrm>
                <a:off x="31827" y="2595009"/>
                <a:ext cx="3409089" cy="4237149"/>
              </a:xfrm>
              <a:prstGeom prst="ellipse">
                <a:avLst/>
              </a:prstGeom>
              <a:noFill/>
              <a:ln w="12700" cmpd="sng">
                <a:solidFill>
                  <a:schemeClr val="tx1">
                    <a:lumMod val="50000"/>
                    <a:lumOff val="50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0" name="Oval 79"/>
              <p:cNvSpPr/>
              <p:nvPr/>
            </p:nvSpPr>
            <p:spPr>
              <a:xfrm>
                <a:off x="3774682" y="2626432"/>
                <a:ext cx="2263531" cy="2110685"/>
              </a:xfrm>
              <a:prstGeom prst="ellipse">
                <a:avLst/>
              </a:prstGeom>
              <a:noFill/>
              <a:ln w="12700" cmpd="sng">
                <a:solidFill>
                  <a:schemeClr val="tx1">
                    <a:lumMod val="50000"/>
                    <a:lumOff val="50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1" name="TextBox 80"/>
              <p:cNvSpPr txBox="1"/>
              <p:nvPr/>
            </p:nvSpPr>
            <p:spPr>
              <a:xfrm>
                <a:off x="853734" y="2345002"/>
                <a:ext cx="1013897" cy="215444"/>
              </a:xfrm>
              <a:prstGeom prst="rect">
                <a:avLst/>
              </a:prstGeom>
              <a:noFill/>
            </p:spPr>
            <p:txBody>
              <a:bodyPr wrap="square" rtlCol="0">
                <a:spAutoFit/>
              </a:bodyPr>
              <a:lstStyle/>
              <a:p>
                <a:r>
                  <a:rPr lang="en-US" sz="800" dirty="0" smtClean="0">
                    <a:solidFill>
                      <a:schemeClr val="tx1">
                        <a:lumMod val="50000"/>
                        <a:lumOff val="50000"/>
                      </a:schemeClr>
                    </a:solidFill>
                    <a:latin typeface="Arial"/>
                    <a:cs typeface="Arial"/>
                  </a:rPr>
                  <a:t>Early nasal (ENC)</a:t>
                </a:r>
                <a:endParaRPr lang="en-US" sz="800" dirty="0">
                  <a:solidFill>
                    <a:schemeClr val="tx1">
                      <a:lumMod val="50000"/>
                      <a:lumOff val="50000"/>
                    </a:schemeClr>
                  </a:solidFill>
                  <a:latin typeface="Arial"/>
                  <a:cs typeface="Arial"/>
                </a:endParaRPr>
              </a:p>
            </p:txBody>
          </p:sp>
          <p:sp>
            <p:nvSpPr>
              <p:cNvPr id="82" name="TextBox 81"/>
              <p:cNvSpPr txBox="1"/>
              <p:nvPr/>
            </p:nvSpPr>
            <p:spPr>
              <a:xfrm>
                <a:off x="4530652" y="2396063"/>
                <a:ext cx="965671" cy="215444"/>
              </a:xfrm>
              <a:prstGeom prst="rect">
                <a:avLst/>
              </a:prstGeom>
              <a:noFill/>
            </p:spPr>
            <p:txBody>
              <a:bodyPr wrap="square" rtlCol="0">
                <a:spAutoFit/>
              </a:bodyPr>
              <a:lstStyle/>
              <a:p>
                <a:r>
                  <a:rPr lang="en-US" sz="800" dirty="0" smtClean="0">
                    <a:solidFill>
                      <a:schemeClr val="tx1">
                        <a:lumMod val="50000"/>
                        <a:lumOff val="50000"/>
                      </a:schemeClr>
                    </a:solidFill>
                    <a:latin typeface="Arial"/>
                    <a:cs typeface="Arial"/>
                  </a:rPr>
                  <a:t>Late nasal (LNC)</a:t>
                </a:r>
                <a:endParaRPr lang="en-US" sz="800" dirty="0">
                  <a:solidFill>
                    <a:schemeClr val="tx1">
                      <a:lumMod val="50000"/>
                      <a:lumOff val="50000"/>
                    </a:schemeClr>
                  </a:solidFill>
                  <a:latin typeface="Arial"/>
                  <a:cs typeface="Arial"/>
                </a:endParaRPr>
              </a:p>
            </p:txBody>
          </p:sp>
          <p:sp>
            <p:nvSpPr>
              <p:cNvPr id="125" name="Oval 124"/>
              <p:cNvSpPr/>
              <p:nvPr/>
            </p:nvSpPr>
            <p:spPr>
              <a:xfrm>
                <a:off x="4444360" y="5354796"/>
                <a:ext cx="1449906" cy="1274071"/>
              </a:xfrm>
              <a:prstGeom prst="ellipse">
                <a:avLst/>
              </a:prstGeom>
              <a:noFill/>
              <a:ln w="12700" cmpd="sng">
                <a:solidFill>
                  <a:schemeClr val="tx1">
                    <a:lumMod val="50000"/>
                    <a:lumOff val="50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26" name="TextBox 125"/>
              <p:cNvSpPr txBox="1"/>
              <p:nvPr/>
            </p:nvSpPr>
            <p:spPr>
              <a:xfrm>
                <a:off x="4821831" y="6643283"/>
                <a:ext cx="965778" cy="215444"/>
              </a:xfrm>
              <a:prstGeom prst="rect">
                <a:avLst/>
              </a:prstGeom>
              <a:noFill/>
            </p:spPr>
            <p:txBody>
              <a:bodyPr wrap="square" rtlCol="0">
                <a:spAutoFit/>
              </a:bodyPr>
              <a:lstStyle/>
              <a:p>
                <a:r>
                  <a:rPr lang="en-US" sz="800" dirty="0" smtClean="0">
                    <a:solidFill>
                      <a:schemeClr val="tx1">
                        <a:lumMod val="50000"/>
                        <a:lumOff val="50000"/>
                      </a:schemeClr>
                    </a:solidFill>
                    <a:latin typeface="Arial"/>
                    <a:cs typeface="Arial"/>
                  </a:rPr>
                  <a:t>Late blood (LBC)</a:t>
                </a:r>
                <a:endParaRPr lang="en-US" sz="800" dirty="0">
                  <a:solidFill>
                    <a:schemeClr val="tx1">
                      <a:lumMod val="50000"/>
                      <a:lumOff val="50000"/>
                    </a:schemeClr>
                  </a:solidFill>
                  <a:latin typeface="Arial"/>
                  <a:cs typeface="Arial"/>
                </a:endParaRPr>
              </a:p>
            </p:txBody>
          </p:sp>
        </p:grpSp>
        <p:sp>
          <p:nvSpPr>
            <p:cNvPr id="128" name="Oval 127"/>
            <p:cNvSpPr>
              <a:spLocks/>
            </p:cNvSpPr>
            <p:nvPr/>
          </p:nvSpPr>
          <p:spPr>
            <a:xfrm>
              <a:off x="5920219" y="4928631"/>
              <a:ext cx="11115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129" name="Straight Connector 128"/>
            <p:cNvCxnSpPr/>
            <p:nvPr/>
          </p:nvCxnSpPr>
          <p:spPr>
            <a:xfrm rot="7245228">
              <a:off x="5887824" y="3465254"/>
              <a:ext cx="0" cy="370527"/>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0" name="Oval 129"/>
            <p:cNvSpPr>
              <a:spLocks/>
            </p:cNvSpPr>
            <p:nvPr/>
          </p:nvSpPr>
          <p:spPr>
            <a:xfrm rot="12645228">
              <a:off x="5246313" y="3279230"/>
              <a:ext cx="518737" cy="389053"/>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31" name="Oval 130"/>
            <p:cNvSpPr>
              <a:spLocks noChangeAspect="1"/>
            </p:cNvSpPr>
            <p:nvPr/>
          </p:nvSpPr>
          <p:spPr>
            <a:xfrm>
              <a:off x="6003967" y="3581051"/>
              <a:ext cx="741053" cy="555790"/>
            </a:xfrm>
            <a:prstGeom prst="ellipse">
              <a:avLst/>
            </a:prstGeom>
            <a:solidFill>
              <a:schemeClr val="tx1">
                <a:lumMod val="65000"/>
                <a:lumOff val="35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grpSp>
          <p:nvGrpSpPr>
            <p:cNvPr id="134" name="Group 133"/>
            <p:cNvGrpSpPr/>
            <p:nvPr/>
          </p:nvGrpSpPr>
          <p:grpSpPr>
            <a:xfrm>
              <a:off x="1541561" y="2777203"/>
              <a:ext cx="5974473" cy="3361043"/>
              <a:chOff x="1156170" y="2777202"/>
              <a:chExt cx="4480855" cy="3361043"/>
            </a:xfrm>
          </p:grpSpPr>
          <p:sp>
            <p:nvSpPr>
              <p:cNvPr id="83" name="TextBox 82"/>
              <p:cNvSpPr txBox="1"/>
              <p:nvPr/>
            </p:nvSpPr>
            <p:spPr>
              <a:xfrm>
                <a:off x="2350181" y="4201985"/>
                <a:ext cx="201945" cy="215444"/>
              </a:xfrm>
              <a:prstGeom prst="rect">
                <a:avLst/>
              </a:prstGeom>
              <a:noFill/>
            </p:spPr>
            <p:txBody>
              <a:bodyPr wrap="square" rtlCol="0">
                <a:spAutoFit/>
              </a:bodyPr>
              <a:lstStyle/>
              <a:p>
                <a:r>
                  <a:rPr lang="en-US" sz="800" dirty="0" smtClean="0">
                    <a:latin typeface="Times"/>
                    <a:cs typeface="Times"/>
                  </a:rPr>
                  <a:t>4</a:t>
                </a:r>
                <a:endParaRPr lang="en-US" sz="800" dirty="0">
                  <a:latin typeface="Times"/>
                  <a:cs typeface="Times"/>
                </a:endParaRPr>
              </a:p>
            </p:txBody>
          </p:sp>
          <p:sp>
            <p:nvSpPr>
              <p:cNvPr id="87" name="Rectangle 86"/>
              <p:cNvSpPr/>
              <p:nvPr/>
            </p:nvSpPr>
            <p:spPr>
              <a:xfrm>
                <a:off x="3181026" y="4873015"/>
                <a:ext cx="201945" cy="215444"/>
              </a:xfrm>
              <a:prstGeom prst="rect">
                <a:avLst/>
              </a:prstGeom>
            </p:spPr>
            <p:txBody>
              <a:bodyPr wrap="square">
                <a:spAutoFit/>
              </a:bodyPr>
              <a:lstStyle/>
              <a:p>
                <a:r>
                  <a:rPr lang="en-US" sz="800" dirty="0" smtClean="0">
                    <a:latin typeface="Times"/>
                    <a:cs typeface="Times"/>
                  </a:rPr>
                  <a:t>2</a:t>
                </a:r>
                <a:endParaRPr lang="en-US" sz="800" dirty="0">
                  <a:latin typeface="Times"/>
                  <a:cs typeface="Times"/>
                </a:endParaRPr>
              </a:p>
            </p:txBody>
          </p:sp>
          <p:sp>
            <p:nvSpPr>
              <p:cNvPr id="94" name="Rectangle 93"/>
              <p:cNvSpPr/>
              <p:nvPr/>
            </p:nvSpPr>
            <p:spPr>
              <a:xfrm>
                <a:off x="2867919" y="3261968"/>
                <a:ext cx="201945" cy="215444"/>
              </a:xfrm>
              <a:prstGeom prst="rect">
                <a:avLst/>
              </a:prstGeom>
            </p:spPr>
            <p:txBody>
              <a:bodyPr wrap="square">
                <a:spAutoFit/>
              </a:bodyPr>
              <a:lstStyle/>
              <a:p>
                <a:r>
                  <a:rPr lang="en-US" sz="800" dirty="0" smtClean="0">
                    <a:latin typeface="Times"/>
                    <a:cs typeface="Times"/>
                  </a:rPr>
                  <a:t>1</a:t>
                </a:r>
                <a:endParaRPr lang="en-US" sz="800" dirty="0">
                  <a:latin typeface="Times"/>
                  <a:cs typeface="Times"/>
                </a:endParaRPr>
              </a:p>
            </p:txBody>
          </p:sp>
          <p:sp>
            <p:nvSpPr>
              <p:cNvPr id="95" name="Rectangle 94"/>
              <p:cNvSpPr/>
              <p:nvPr/>
            </p:nvSpPr>
            <p:spPr>
              <a:xfrm>
                <a:off x="2492374" y="5491296"/>
                <a:ext cx="201945" cy="215444"/>
              </a:xfrm>
              <a:prstGeom prst="rect">
                <a:avLst/>
              </a:prstGeom>
            </p:spPr>
            <p:txBody>
              <a:bodyPr wrap="square">
                <a:spAutoFit/>
              </a:bodyPr>
              <a:lstStyle/>
              <a:p>
                <a:r>
                  <a:rPr lang="en-US" sz="800" dirty="0" smtClean="0">
                    <a:latin typeface="Times"/>
                    <a:cs typeface="Times"/>
                  </a:rPr>
                  <a:t>5</a:t>
                </a:r>
                <a:endParaRPr lang="en-US" sz="800" dirty="0">
                  <a:latin typeface="Times"/>
                  <a:cs typeface="Times"/>
                </a:endParaRPr>
              </a:p>
            </p:txBody>
          </p:sp>
          <p:sp>
            <p:nvSpPr>
              <p:cNvPr id="96" name="Rectangle 95"/>
              <p:cNvSpPr/>
              <p:nvPr/>
            </p:nvSpPr>
            <p:spPr>
              <a:xfrm>
                <a:off x="1409048" y="3752538"/>
                <a:ext cx="201945" cy="215444"/>
              </a:xfrm>
              <a:prstGeom prst="rect">
                <a:avLst/>
              </a:prstGeom>
            </p:spPr>
            <p:txBody>
              <a:bodyPr wrap="square">
                <a:spAutoFit/>
              </a:bodyPr>
              <a:lstStyle/>
              <a:p>
                <a:r>
                  <a:rPr lang="en-US" sz="800" dirty="0" smtClean="0">
                    <a:latin typeface="Times"/>
                    <a:cs typeface="Times"/>
                  </a:rPr>
                  <a:t>6</a:t>
                </a:r>
                <a:endParaRPr lang="en-US" sz="800" dirty="0">
                  <a:latin typeface="Times"/>
                  <a:cs typeface="Times"/>
                </a:endParaRPr>
              </a:p>
            </p:txBody>
          </p:sp>
          <p:sp>
            <p:nvSpPr>
              <p:cNvPr id="97" name="Rectangle 96"/>
              <p:cNvSpPr/>
              <p:nvPr/>
            </p:nvSpPr>
            <p:spPr>
              <a:xfrm>
                <a:off x="1156170" y="2777202"/>
                <a:ext cx="201945" cy="215444"/>
              </a:xfrm>
              <a:prstGeom prst="rect">
                <a:avLst/>
              </a:prstGeom>
            </p:spPr>
            <p:txBody>
              <a:bodyPr wrap="square">
                <a:spAutoFit/>
              </a:bodyPr>
              <a:lstStyle/>
              <a:p>
                <a:r>
                  <a:rPr lang="en-US" sz="800" dirty="0" smtClean="0">
                    <a:latin typeface="Times"/>
                    <a:cs typeface="Times"/>
                  </a:rPr>
                  <a:t>7</a:t>
                </a:r>
                <a:endParaRPr lang="en-US" sz="800" dirty="0">
                  <a:latin typeface="Times"/>
                  <a:cs typeface="Times"/>
                </a:endParaRPr>
              </a:p>
            </p:txBody>
          </p:sp>
          <p:sp>
            <p:nvSpPr>
              <p:cNvPr id="98" name="Rectangle 97"/>
              <p:cNvSpPr/>
              <p:nvPr/>
            </p:nvSpPr>
            <p:spPr>
              <a:xfrm>
                <a:off x="4957766" y="3538689"/>
                <a:ext cx="201945" cy="215444"/>
              </a:xfrm>
              <a:prstGeom prst="rect">
                <a:avLst/>
              </a:prstGeom>
            </p:spPr>
            <p:txBody>
              <a:bodyPr wrap="square">
                <a:spAutoFit/>
              </a:bodyPr>
              <a:lstStyle/>
              <a:p>
                <a:r>
                  <a:rPr lang="en-US" sz="800" dirty="0">
                    <a:latin typeface="Times"/>
                    <a:cs typeface="Times"/>
                  </a:rPr>
                  <a:t>9</a:t>
                </a:r>
              </a:p>
            </p:txBody>
          </p:sp>
          <p:sp>
            <p:nvSpPr>
              <p:cNvPr id="101" name="Rectangle 100"/>
              <p:cNvSpPr/>
              <p:nvPr/>
            </p:nvSpPr>
            <p:spPr>
              <a:xfrm>
                <a:off x="1464256" y="5922801"/>
                <a:ext cx="201945" cy="215444"/>
              </a:xfrm>
              <a:prstGeom prst="rect">
                <a:avLst/>
              </a:prstGeom>
            </p:spPr>
            <p:txBody>
              <a:bodyPr wrap="square">
                <a:spAutoFit/>
              </a:bodyPr>
              <a:lstStyle/>
              <a:p>
                <a:r>
                  <a:rPr lang="en-US" sz="800" dirty="0" smtClean="0">
                    <a:latin typeface="Times"/>
                    <a:cs typeface="Times"/>
                  </a:rPr>
                  <a:t>3</a:t>
                </a:r>
                <a:endParaRPr lang="en-US" sz="800" dirty="0">
                  <a:latin typeface="Times"/>
                  <a:cs typeface="Times"/>
                </a:endParaRPr>
              </a:p>
            </p:txBody>
          </p:sp>
          <p:sp>
            <p:nvSpPr>
              <p:cNvPr id="127" name="Rectangle 84"/>
              <p:cNvSpPr/>
              <p:nvPr/>
            </p:nvSpPr>
            <p:spPr>
              <a:xfrm>
                <a:off x="5321630" y="5390078"/>
                <a:ext cx="315395" cy="215444"/>
              </a:xfrm>
              <a:prstGeom prst="rect">
                <a:avLst/>
              </a:prstGeom>
            </p:spPr>
            <p:txBody>
              <a:bodyPr wrap="square">
                <a:spAutoFit/>
              </a:bodyPr>
              <a:lstStyle/>
              <a:p>
                <a:r>
                  <a:rPr lang="en-US" sz="800" dirty="0" smtClean="0">
                    <a:latin typeface="Times"/>
                    <a:cs typeface="Times"/>
                  </a:rPr>
                  <a:t>10</a:t>
                </a:r>
                <a:endParaRPr lang="en-US" sz="800" dirty="0">
                  <a:latin typeface="Times"/>
                  <a:cs typeface="Times"/>
                </a:endParaRPr>
              </a:p>
            </p:txBody>
          </p:sp>
          <p:sp>
            <p:nvSpPr>
              <p:cNvPr id="132" name="Rectangle 131"/>
              <p:cNvSpPr/>
              <p:nvPr/>
            </p:nvSpPr>
            <p:spPr>
              <a:xfrm>
                <a:off x="4163845" y="3106640"/>
                <a:ext cx="201945" cy="215444"/>
              </a:xfrm>
              <a:prstGeom prst="rect">
                <a:avLst/>
              </a:prstGeom>
            </p:spPr>
            <p:txBody>
              <a:bodyPr wrap="square">
                <a:spAutoFit/>
              </a:bodyPr>
              <a:lstStyle/>
              <a:p>
                <a:r>
                  <a:rPr lang="en-US" sz="800" dirty="0" smtClean="0">
                    <a:latin typeface="Times"/>
                    <a:cs typeface="Times"/>
                  </a:rPr>
                  <a:t>8</a:t>
                </a:r>
                <a:endParaRPr lang="en-US" sz="800" dirty="0">
                  <a:latin typeface="Times"/>
                  <a:cs typeface="Times"/>
                </a:endParaRPr>
              </a:p>
            </p:txBody>
          </p:sp>
        </p:grpSp>
        <p:sp>
          <p:nvSpPr>
            <p:cNvPr id="136" name="Rectangle 135"/>
            <p:cNvSpPr/>
            <p:nvPr/>
          </p:nvSpPr>
          <p:spPr>
            <a:xfrm>
              <a:off x="26761" y="1641759"/>
              <a:ext cx="60959" cy="2109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37" name="TextBox 136"/>
            <p:cNvSpPr txBox="1"/>
            <p:nvPr/>
          </p:nvSpPr>
          <p:spPr>
            <a:xfrm>
              <a:off x="87719" y="1564534"/>
              <a:ext cx="2241320" cy="276999"/>
            </a:xfrm>
            <a:prstGeom prst="rect">
              <a:avLst/>
            </a:prstGeom>
            <a:noFill/>
          </p:spPr>
          <p:txBody>
            <a:bodyPr wrap="square" rtlCol="0">
              <a:spAutoFit/>
            </a:bodyPr>
            <a:lstStyle/>
            <a:p>
              <a:r>
                <a:rPr lang="en-US" sz="1200" dirty="0" smtClean="0">
                  <a:latin typeface="Arial"/>
                  <a:cs typeface="Arial"/>
                </a:rPr>
                <a:t>Synonymous</a:t>
              </a:r>
              <a:endParaRPr lang="en-US" sz="1200" dirty="0">
                <a:latin typeface="Arial"/>
                <a:cs typeface="Arial"/>
              </a:endParaRPr>
            </a:p>
          </p:txBody>
        </p:sp>
        <p:sp>
          <p:nvSpPr>
            <p:cNvPr id="138" name="Rectangle 137"/>
            <p:cNvSpPr/>
            <p:nvPr/>
          </p:nvSpPr>
          <p:spPr>
            <a:xfrm>
              <a:off x="1974094" y="1641759"/>
              <a:ext cx="60959" cy="2109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39" name="TextBox 138"/>
            <p:cNvSpPr txBox="1"/>
            <p:nvPr/>
          </p:nvSpPr>
          <p:spPr>
            <a:xfrm>
              <a:off x="2035051" y="1564534"/>
              <a:ext cx="2475463" cy="276999"/>
            </a:xfrm>
            <a:prstGeom prst="rect">
              <a:avLst/>
            </a:prstGeom>
            <a:noFill/>
          </p:spPr>
          <p:txBody>
            <a:bodyPr wrap="square" rtlCol="0">
              <a:spAutoFit/>
            </a:bodyPr>
            <a:lstStyle/>
            <a:p>
              <a:r>
                <a:rPr lang="en-US" sz="1200" dirty="0" smtClean="0">
                  <a:latin typeface="Arial"/>
                  <a:cs typeface="Arial"/>
                </a:rPr>
                <a:t>Non-synonymous</a:t>
              </a:r>
              <a:endParaRPr lang="en-US" sz="1200" dirty="0">
                <a:latin typeface="Arial"/>
                <a:cs typeface="Arial"/>
              </a:endParaRPr>
            </a:p>
          </p:txBody>
        </p:sp>
        <p:sp>
          <p:nvSpPr>
            <p:cNvPr id="140" name="Rectangle 139"/>
            <p:cNvSpPr/>
            <p:nvPr/>
          </p:nvSpPr>
          <p:spPr>
            <a:xfrm>
              <a:off x="4387094" y="1641758"/>
              <a:ext cx="60959" cy="2109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41" name="TextBox 140"/>
            <p:cNvSpPr txBox="1"/>
            <p:nvPr/>
          </p:nvSpPr>
          <p:spPr>
            <a:xfrm>
              <a:off x="4448051" y="1564533"/>
              <a:ext cx="2475463" cy="276999"/>
            </a:xfrm>
            <a:prstGeom prst="rect">
              <a:avLst/>
            </a:prstGeom>
            <a:noFill/>
          </p:spPr>
          <p:txBody>
            <a:bodyPr wrap="square" rtlCol="0">
              <a:spAutoFit/>
            </a:bodyPr>
            <a:lstStyle/>
            <a:p>
              <a:r>
                <a:rPr lang="en-US" sz="1200" dirty="0" smtClean="0">
                  <a:latin typeface="Arial"/>
                  <a:cs typeface="Arial"/>
                </a:rPr>
                <a:t>Nonsense</a:t>
              </a:r>
              <a:endParaRPr lang="en-US" sz="1200" dirty="0">
                <a:latin typeface="Arial"/>
                <a:cs typeface="Arial"/>
              </a:endParaRPr>
            </a:p>
          </p:txBody>
        </p:sp>
        <p:sp>
          <p:nvSpPr>
            <p:cNvPr id="142" name="Rectangle 141"/>
            <p:cNvSpPr/>
            <p:nvPr/>
          </p:nvSpPr>
          <p:spPr>
            <a:xfrm>
              <a:off x="5953427" y="1641759"/>
              <a:ext cx="60959" cy="21098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43" name="TextBox 142"/>
            <p:cNvSpPr txBox="1"/>
            <p:nvPr/>
          </p:nvSpPr>
          <p:spPr>
            <a:xfrm>
              <a:off x="6014385" y="1564534"/>
              <a:ext cx="2475463" cy="276999"/>
            </a:xfrm>
            <a:prstGeom prst="rect">
              <a:avLst/>
            </a:prstGeom>
            <a:noFill/>
          </p:spPr>
          <p:txBody>
            <a:bodyPr wrap="square" rtlCol="0">
              <a:spAutoFit/>
            </a:bodyPr>
            <a:lstStyle/>
            <a:p>
              <a:r>
                <a:rPr lang="en-US" sz="1200" dirty="0" err="1" smtClean="0">
                  <a:latin typeface="Arial"/>
                  <a:cs typeface="Arial"/>
                </a:rPr>
                <a:t>Intergenic</a:t>
              </a:r>
              <a:endParaRPr lang="en-US" sz="1200" dirty="0">
                <a:latin typeface="Arial"/>
                <a:cs typeface="Arial"/>
              </a:endParaRPr>
            </a:p>
          </p:txBody>
        </p:sp>
      </p:grpSp>
    </p:spTree>
    <p:extLst>
      <p:ext uri="{BB962C8B-B14F-4D97-AF65-F5344CB8AC3E}">
        <p14:creationId xmlns:p14="http://schemas.microsoft.com/office/powerpoint/2010/main" val="42844206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1776438" y="762000"/>
            <a:ext cx="1351863" cy="215444"/>
          </a:xfrm>
          <a:prstGeom prst="rect">
            <a:avLst/>
          </a:prstGeom>
          <a:noFill/>
        </p:spPr>
        <p:txBody>
          <a:bodyPr wrap="square" rtlCol="0">
            <a:spAutoFit/>
          </a:bodyPr>
          <a:lstStyle/>
          <a:p>
            <a:r>
              <a:rPr lang="en-US" sz="800" dirty="0" smtClean="0">
                <a:solidFill>
                  <a:schemeClr val="tx1">
                    <a:lumMod val="50000"/>
                    <a:lumOff val="50000"/>
                  </a:schemeClr>
                </a:solidFill>
                <a:latin typeface="Arial"/>
                <a:cs typeface="Arial"/>
              </a:rPr>
              <a:t>Early nasal (ENC)</a:t>
            </a:r>
            <a:endParaRPr lang="en-US" sz="800" dirty="0">
              <a:solidFill>
                <a:schemeClr val="tx1">
                  <a:lumMod val="50000"/>
                  <a:lumOff val="50000"/>
                </a:schemeClr>
              </a:solidFill>
              <a:latin typeface="Arial"/>
              <a:cs typeface="Arial"/>
            </a:endParaRPr>
          </a:p>
        </p:txBody>
      </p:sp>
      <p:grpSp>
        <p:nvGrpSpPr>
          <p:cNvPr id="214" name="Group 213"/>
          <p:cNvGrpSpPr/>
          <p:nvPr/>
        </p:nvGrpSpPr>
        <p:grpSpPr>
          <a:xfrm>
            <a:off x="680562" y="1012008"/>
            <a:ext cx="4545451" cy="4237149"/>
            <a:chOff x="510422" y="1012007"/>
            <a:chExt cx="3409089" cy="4237149"/>
          </a:xfrm>
        </p:grpSpPr>
        <p:cxnSp>
          <p:nvCxnSpPr>
            <p:cNvPr id="37" name="Straight Connector 36"/>
            <p:cNvCxnSpPr/>
            <p:nvPr/>
          </p:nvCxnSpPr>
          <p:spPr>
            <a:xfrm rot="6602464">
              <a:off x="2244767" y="2777579"/>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3042492">
              <a:off x="1229566" y="2970431"/>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4247120">
              <a:off x="2245670" y="3110709"/>
              <a:ext cx="0" cy="27789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9056519">
              <a:off x="2459906" y="2518982"/>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3848810">
              <a:off x="3067578" y="2647278"/>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10244184">
              <a:off x="1582333" y="1986828"/>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a:xfrm>
              <a:off x="1224064" y="2260379"/>
              <a:ext cx="917054" cy="917054"/>
            </a:xfrm>
            <a:prstGeom prst="ellipse">
              <a:avLst/>
            </a:prstGeom>
            <a:solidFill>
              <a:schemeClr val="bg1">
                <a:lumMod val="50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62" name="Oval 61"/>
            <p:cNvSpPr>
              <a:spLocks noChangeAspect="1"/>
            </p:cNvSpPr>
            <p:nvPr/>
          </p:nvSpPr>
          <p:spPr>
            <a:xfrm rot="8442492">
              <a:off x="871412" y="3148394"/>
              <a:ext cx="277895" cy="277895"/>
            </a:xfrm>
            <a:prstGeom prst="ellipse">
              <a:avLst/>
            </a:prstGeom>
            <a:solidFill>
              <a:schemeClr val="bg1">
                <a:lumMod val="7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3" name="Oval 62"/>
            <p:cNvSpPr>
              <a:spLocks/>
            </p:cNvSpPr>
            <p:nvPr/>
          </p:nvSpPr>
          <p:spPr>
            <a:xfrm rot="9647120">
              <a:off x="1838942" y="3202745"/>
              <a:ext cx="277895" cy="277895"/>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4" name="Oval 63"/>
            <p:cNvSpPr>
              <a:spLocks/>
            </p:cNvSpPr>
            <p:nvPr/>
          </p:nvSpPr>
          <p:spPr>
            <a:xfrm rot="14456519">
              <a:off x="2184500" y="2270879"/>
              <a:ext cx="277895" cy="277895"/>
            </a:xfrm>
            <a:prstGeom prst="ellipse">
              <a:avLst/>
            </a:prstGeom>
            <a:solidFill>
              <a:schemeClr val="bg1">
                <a:lumMod val="7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5" name="Oval 64"/>
            <p:cNvSpPr>
              <a:spLocks/>
            </p:cNvSpPr>
            <p:nvPr/>
          </p:nvSpPr>
          <p:spPr>
            <a:xfrm rot="19248810">
              <a:off x="3148871" y="2469315"/>
              <a:ext cx="277895" cy="277895"/>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6" name="Oval 65"/>
            <p:cNvSpPr>
              <a:spLocks noChangeAspect="1"/>
            </p:cNvSpPr>
            <p:nvPr/>
          </p:nvSpPr>
          <p:spPr>
            <a:xfrm rot="15644184">
              <a:off x="1171362" y="1322160"/>
              <a:ext cx="666948" cy="666948"/>
            </a:xfrm>
            <a:prstGeom prst="ellipse">
              <a:avLst/>
            </a:prstGeom>
            <a:solidFill>
              <a:schemeClr val="bg1">
                <a:lumMod val="50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8" name="Oval 77"/>
            <p:cNvSpPr>
              <a:spLocks noChangeAspect="1"/>
            </p:cNvSpPr>
            <p:nvPr/>
          </p:nvSpPr>
          <p:spPr>
            <a:xfrm>
              <a:off x="1326611" y="2362190"/>
              <a:ext cx="713432" cy="713432"/>
            </a:xfrm>
            <a:prstGeom prst="ellipse">
              <a:avLst/>
            </a:prstGeom>
            <a:solidFill>
              <a:schemeClr val="bg1">
                <a:lumMod val="65000"/>
              </a:schemeClr>
            </a:solidFill>
            <a:ln w="25400" cmpd="sng">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grpSp>
          <p:nvGrpSpPr>
            <p:cNvPr id="84" name="Group 83"/>
            <p:cNvGrpSpPr/>
            <p:nvPr/>
          </p:nvGrpSpPr>
          <p:grpSpPr>
            <a:xfrm rot="19200000">
              <a:off x="2993343" y="3106462"/>
              <a:ext cx="722526" cy="995471"/>
              <a:chOff x="3368556" y="3951318"/>
              <a:chExt cx="935999" cy="1289586"/>
            </a:xfrm>
          </p:grpSpPr>
          <p:cxnSp>
            <p:nvCxnSpPr>
              <p:cNvPr id="85" name="Straight Connector 84"/>
              <p:cNvCxnSpPr/>
              <p:nvPr/>
            </p:nvCxnSpPr>
            <p:spPr>
              <a:xfrm rot="21042742">
                <a:off x="3733181" y="3951318"/>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86" name="Oval 85"/>
              <p:cNvSpPr>
                <a:spLocks noChangeAspect="1"/>
              </p:cNvSpPr>
              <p:nvPr/>
            </p:nvSpPr>
            <p:spPr>
              <a:xfrm rot="4842742">
                <a:off x="3368556" y="4304905"/>
                <a:ext cx="935999" cy="935999"/>
              </a:xfrm>
              <a:prstGeom prst="ellipse">
                <a:avLst/>
              </a:prstGeom>
              <a:solidFill>
                <a:schemeClr val="bg1">
                  <a:lumMod val="9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cxnSp>
          <p:nvCxnSpPr>
            <p:cNvPr id="88" name="Straight Connector 87"/>
            <p:cNvCxnSpPr/>
            <p:nvPr/>
          </p:nvCxnSpPr>
          <p:spPr>
            <a:xfrm rot="11446994">
              <a:off x="2783919" y="2463584"/>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rot="19200000">
              <a:off x="2477594" y="1481351"/>
              <a:ext cx="277895" cy="906457"/>
              <a:chOff x="3913842" y="947618"/>
              <a:chExt cx="360000" cy="1174273"/>
            </a:xfrm>
          </p:grpSpPr>
          <p:cxnSp>
            <p:nvCxnSpPr>
              <p:cNvPr id="90" name="Straight Connector 89"/>
              <p:cNvCxnSpPr/>
              <p:nvPr/>
            </p:nvCxnSpPr>
            <p:spPr>
              <a:xfrm rot="11443271">
                <a:off x="3939735" y="1761891"/>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11443271">
                <a:off x="4024052" y="1307730"/>
                <a:ext cx="0" cy="360000"/>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2" name="Oval 91"/>
              <p:cNvSpPr>
                <a:spLocks/>
              </p:cNvSpPr>
              <p:nvPr/>
            </p:nvSpPr>
            <p:spPr>
              <a:xfrm rot="16843271">
                <a:off x="3913842" y="947618"/>
                <a:ext cx="360000" cy="360000"/>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93" name="Oval 92"/>
              <p:cNvSpPr>
                <a:spLocks/>
              </p:cNvSpPr>
              <p:nvPr/>
            </p:nvSpPr>
            <p:spPr>
              <a:xfrm rot="16843271">
                <a:off x="3929266" y="1657976"/>
                <a:ext cx="108000" cy="108000"/>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cxnSp>
          <p:nvCxnSpPr>
            <p:cNvPr id="99" name="Straight Connector 98"/>
            <p:cNvCxnSpPr/>
            <p:nvPr/>
          </p:nvCxnSpPr>
          <p:spPr>
            <a:xfrm rot="1848056">
              <a:off x="2441846" y="3345900"/>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a:spLocks noChangeAspect="1"/>
            </p:cNvSpPr>
            <p:nvPr/>
          </p:nvSpPr>
          <p:spPr>
            <a:xfrm rot="7248056">
              <a:off x="1960122" y="3914368"/>
              <a:ext cx="277895" cy="277895"/>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102" name="Straight Connector 101"/>
            <p:cNvCxnSpPr/>
            <p:nvPr/>
          </p:nvCxnSpPr>
          <p:spPr>
            <a:xfrm rot="1848056">
              <a:off x="1955279" y="4160042"/>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3" name="Oval 102"/>
            <p:cNvSpPr>
              <a:spLocks noChangeAspect="1"/>
            </p:cNvSpPr>
            <p:nvPr/>
          </p:nvSpPr>
          <p:spPr>
            <a:xfrm rot="7248056">
              <a:off x="1605512" y="4387972"/>
              <a:ext cx="389053" cy="389053"/>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104" name="Straight Connector 103"/>
            <p:cNvCxnSpPr/>
            <p:nvPr/>
          </p:nvCxnSpPr>
          <p:spPr>
            <a:xfrm rot="1848056">
              <a:off x="2249510" y="3668850"/>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5" name="Oval 104"/>
            <p:cNvSpPr>
              <a:spLocks/>
            </p:cNvSpPr>
            <p:nvPr/>
          </p:nvSpPr>
          <p:spPr>
            <a:xfrm rot="2400000">
              <a:off x="2300306" y="3608016"/>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106" name="Group 105"/>
            <p:cNvGrpSpPr/>
            <p:nvPr/>
          </p:nvGrpSpPr>
          <p:grpSpPr>
            <a:xfrm rot="2400000">
              <a:off x="2310386" y="3691229"/>
              <a:ext cx="1030985" cy="799310"/>
              <a:chOff x="3914038" y="3924348"/>
              <a:chExt cx="1335593" cy="1035469"/>
            </a:xfrm>
          </p:grpSpPr>
          <p:cxnSp>
            <p:nvCxnSpPr>
              <p:cNvPr id="107" name="Straight Connector 106"/>
              <p:cNvCxnSpPr/>
              <p:nvPr/>
            </p:nvCxnSpPr>
            <p:spPr>
              <a:xfrm rot="18646066">
                <a:off x="4094038" y="3744348"/>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8646066">
                <a:off x="4470456" y="4069390"/>
                <a:ext cx="0" cy="360000"/>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9" name="Oval 108"/>
              <p:cNvSpPr>
                <a:spLocks/>
              </p:cNvSpPr>
              <p:nvPr/>
            </p:nvSpPr>
            <p:spPr>
              <a:xfrm>
                <a:off x="4230364" y="4030599"/>
                <a:ext cx="108000" cy="108000"/>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0" name="Oval 109"/>
              <p:cNvSpPr>
                <a:spLocks noChangeAspect="1"/>
              </p:cNvSpPr>
              <p:nvPr/>
            </p:nvSpPr>
            <p:spPr>
              <a:xfrm rot="2446066">
                <a:off x="4529631" y="4239817"/>
                <a:ext cx="720000" cy="720000"/>
              </a:xfrm>
              <a:prstGeom prst="ellipse">
                <a:avLst/>
              </a:prstGeom>
              <a:solidFill>
                <a:schemeClr val="bg1">
                  <a:lumMod val="7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111" name="Group 110"/>
            <p:cNvGrpSpPr/>
            <p:nvPr/>
          </p:nvGrpSpPr>
          <p:grpSpPr>
            <a:xfrm rot="2400000">
              <a:off x="2942333" y="1786585"/>
              <a:ext cx="472422" cy="751533"/>
              <a:chOff x="3632721" y="1623577"/>
              <a:chExt cx="612000" cy="973576"/>
            </a:xfrm>
          </p:grpSpPr>
          <p:cxnSp>
            <p:nvCxnSpPr>
              <p:cNvPr id="112" name="Straight Connector 111"/>
              <p:cNvCxnSpPr/>
              <p:nvPr/>
            </p:nvCxnSpPr>
            <p:spPr>
              <a:xfrm rot="11446994">
                <a:off x="3846143" y="2237153"/>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113" name="Group 25"/>
              <p:cNvGrpSpPr/>
              <p:nvPr/>
            </p:nvGrpSpPr>
            <p:grpSpPr>
              <a:xfrm>
                <a:off x="3632721" y="1623577"/>
                <a:ext cx="612000" cy="612000"/>
                <a:chOff x="3541583" y="2117063"/>
                <a:chExt cx="612000" cy="612000"/>
              </a:xfrm>
            </p:grpSpPr>
            <p:sp>
              <p:nvSpPr>
                <p:cNvPr id="114" name="Oval 113"/>
                <p:cNvSpPr>
                  <a:spLocks/>
                </p:cNvSpPr>
                <p:nvPr/>
              </p:nvSpPr>
              <p:spPr>
                <a:xfrm rot="16846994">
                  <a:off x="3541583" y="2117063"/>
                  <a:ext cx="612000" cy="612000"/>
                </a:xfrm>
                <a:prstGeom prst="ellipse">
                  <a:avLst/>
                </a:prstGeom>
                <a:solidFill>
                  <a:schemeClr val="bg1">
                    <a:lumMod val="8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5" name="Oval 114"/>
                <p:cNvSpPr>
                  <a:spLocks/>
                </p:cNvSpPr>
                <p:nvPr/>
              </p:nvSpPr>
              <p:spPr>
                <a:xfrm rot="7246994">
                  <a:off x="3665426" y="2242111"/>
                  <a:ext cx="360878" cy="360878"/>
                </a:xfrm>
                <a:prstGeom prst="ellipse">
                  <a:avLst/>
                </a:prstGeom>
                <a:solidFill>
                  <a:srgbClr val="F2F2F2"/>
                </a:solidFill>
                <a:ln w="254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sp>
          <p:nvSpPr>
            <p:cNvPr id="116" name="Oval 115"/>
            <p:cNvSpPr>
              <a:spLocks/>
            </p:cNvSpPr>
            <p:nvPr/>
          </p:nvSpPr>
          <p:spPr>
            <a:xfrm>
              <a:off x="2777627" y="2371087"/>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117" name="Group 116"/>
            <p:cNvGrpSpPr/>
            <p:nvPr/>
          </p:nvGrpSpPr>
          <p:grpSpPr>
            <a:xfrm>
              <a:off x="2356925" y="2742557"/>
              <a:ext cx="666948" cy="666948"/>
              <a:chOff x="3202047" y="3086723"/>
              <a:chExt cx="864000" cy="864000"/>
            </a:xfrm>
          </p:grpSpPr>
          <p:sp>
            <p:nvSpPr>
              <p:cNvPr id="118" name="Oval 117"/>
              <p:cNvSpPr>
                <a:spLocks noChangeAspect="1"/>
              </p:cNvSpPr>
              <p:nvPr/>
            </p:nvSpPr>
            <p:spPr>
              <a:xfrm>
                <a:off x="3202047" y="3086723"/>
                <a:ext cx="864000" cy="864000"/>
              </a:xfrm>
              <a:prstGeom prst="ellipse">
                <a:avLst/>
              </a:prstGeom>
              <a:solidFill>
                <a:schemeClr val="bg1">
                  <a:lumMod val="75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119" name="Oval 118"/>
              <p:cNvSpPr>
                <a:spLocks noChangeAspect="1"/>
              </p:cNvSpPr>
              <p:nvPr/>
            </p:nvSpPr>
            <p:spPr>
              <a:xfrm flipH="1" flipV="1">
                <a:off x="3337839" y="3223155"/>
                <a:ext cx="592416" cy="592416"/>
              </a:xfrm>
              <a:prstGeom prst="ellipse">
                <a:avLst/>
              </a:prstGeom>
              <a:solidFill>
                <a:schemeClr val="bg1">
                  <a:lumMod val="85000"/>
                </a:schemeClr>
              </a:solidFill>
              <a:ln w="25400" cmpd="sng">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120" name="Oval 119"/>
              <p:cNvSpPr>
                <a:spLocks noChangeAspect="1"/>
              </p:cNvSpPr>
              <p:nvPr/>
            </p:nvSpPr>
            <p:spPr>
              <a:xfrm flipH="1">
                <a:off x="3454784" y="3340100"/>
                <a:ext cx="358526" cy="358526"/>
              </a:xfrm>
              <a:prstGeom prst="ellipse">
                <a:avLst/>
              </a:prstGeom>
              <a:solidFill>
                <a:schemeClr val="bg1">
                  <a:lumMod val="95000"/>
                </a:schemeClr>
              </a:solidFill>
              <a:ln w="25400" cmpd="sng">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grpSp>
        <p:sp>
          <p:nvSpPr>
            <p:cNvPr id="79" name="Oval 78"/>
            <p:cNvSpPr/>
            <p:nvPr/>
          </p:nvSpPr>
          <p:spPr>
            <a:xfrm>
              <a:off x="510422" y="1012007"/>
              <a:ext cx="3409089" cy="4237149"/>
            </a:xfrm>
            <a:prstGeom prst="ellipse">
              <a:avLst/>
            </a:prstGeom>
            <a:noFill/>
            <a:ln w="12700" cmpd="sng">
              <a:solidFill>
                <a:schemeClr val="tx1">
                  <a:lumMod val="50000"/>
                  <a:lumOff val="50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3" name="TextBox 82"/>
            <p:cNvSpPr txBox="1"/>
            <p:nvPr/>
          </p:nvSpPr>
          <p:spPr>
            <a:xfrm>
              <a:off x="2828776" y="2618983"/>
              <a:ext cx="201945" cy="215444"/>
            </a:xfrm>
            <a:prstGeom prst="rect">
              <a:avLst/>
            </a:prstGeom>
            <a:noFill/>
          </p:spPr>
          <p:txBody>
            <a:bodyPr wrap="square" rtlCol="0">
              <a:spAutoFit/>
            </a:bodyPr>
            <a:lstStyle/>
            <a:p>
              <a:r>
                <a:rPr lang="en-US" sz="800" dirty="0" smtClean="0">
                  <a:latin typeface="Times"/>
                  <a:cs typeface="Times"/>
                </a:rPr>
                <a:t>4</a:t>
              </a:r>
              <a:endParaRPr lang="en-US" sz="800" dirty="0">
                <a:latin typeface="Times"/>
                <a:cs typeface="Times"/>
              </a:endParaRPr>
            </a:p>
          </p:txBody>
        </p:sp>
        <p:sp>
          <p:nvSpPr>
            <p:cNvPr id="87" name="Rectangle 86"/>
            <p:cNvSpPr/>
            <p:nvPr/>
          </p:nvSpPr>
          <p:spPr>
            <a:xfrm>
              <a:off x="3659621" y="3290013"/>
              <a:ext cx="201945" cy="215444"/>
            </a:xfrm>
            <a:prstGeom prst="rect">
              <a:avLst/>
            </a:prstGeom>
          </p:spPr>
          <p:txBody>
            <a:bodyPr wrap="square">
              <a:spAutoFit/>
            </a:bodyPr>
            <a:lstStyle/>
            <a:p>
              <a:r>
                <a:rPr lang="en-US" sz="800" dirty="0" smtClean="0">
                  <a:latin typeface="Times"/>
                  <a:cs typeface="Times"/>
                </a:rPr>
                <a:t>2</a:t>
              </a:r>
              <a:endParaRPr lang="en-US" sz="800" dirty="0">
                <a:latin typeface="Times"/>
                <a:cs typeface="Times"/>
              </a:endParaRPr>
            </a:p>
          </p:txBody>
        </p:sp>
        <p:sp>
          <p:nvSpPr>
            <p:cNvPr id="94" name="Rectangle 93"/>
            <p:cNvSpPr/>
            <p:nvPr/>
          </p:nvSpPr>
          <p:spPr>
            <a:xfrm>
              <a:off x="3346514" y="1678966"/>
              <a:ext cx="201945" cy="215444"/>
            </a:xfrm>
            <a:prstGeom prst="rect">
              <a:avLst/>
            </a:prstGeom>
          </p:spPr>
          <p:txBody>
            <a:bodyPr wrap="square">
              <a:spAutoFit/>
            </a:bodyPr>
            <a:lstStyle/>
            <a:p>
              <a:r>
                <a:rPr lang="en-US" sz="800" dirty="0" smtClean="0">
                  <a:latin typeface="Times"/>
                  <a:cs typeface="Times"/>
                </a:rPr>
                <a:t>1</a:t>
              </a:r>
              <a:endParaRPr lang="en-US" sz="800" dirty="0">
                <a:latin typeface="Times"/>
                <a:cs typeface="Times"/>
              </a:endParaRPr>
            </a:p>
          </p:txBody>
        </p:sp>
        <p:sp>
          <p:nvSpPr>
            <p:cNvPr id="95" name="Rectangle 94"/>
            <p:cNvSpPr/>
            <p:nvPr/>
          </p:nvSpPr>
          <p:spPr>
            <a:xfrm>
              <a:off x="2970969" y="3908294"/>
              <a:ext cx="201945" cy="215444"/>
            </a:xfrm>
            <a:prstGeom prst="rect">
              <a:avLst/>
            </a:prstGeom>
          </p:spPr>
          <p:txBody>
            <a:bodyPr wrap="square">
              <a:spAutoFit/>
            </a:bodyPr>
            <a:lstStyle/>
            <a:p>
              <a:r>
                <a:rPr lang="en-US" sz="800" dirty="0" smtClean="0">
                  <a:latin typeface="Times"/>
                  <a:cs typeface="Times"/>
                </a:rPr>
                <a:t>5</a:t>
              </a:r>
              <a:endParaRPr lang="en-US" sz="800" dirty="0">
                <a:latin typeface="Times"/>
                <a:cs typeface="Times"/>
              </a:endParaRPr>
            </a:p>
          </p:txBody>
        </p:sp>
        <p:sp>
          <p:nvSpPr>
            <p:cNvPr id="96" name="Rectangle 95"/>
            <p:cNvSpPr/>
            <p:nvPr/>
          </p:nvSpPr>
          <p:spPr>
            <a:xfrm>
              <a:off x="1887643" y="2169536"/>
              <a:ext cx="201945" cy="215444"/>
            </a:xfrm>
            <a:prstGeom prst="rect">
              <a:avLst/>
            </a:prstGeom>
          </p:spPr>
          <p:txBody>
            <a:bodyPr wrap="square">
              <a:spAutoFit/>
            </a:bodyPr>
            <a:lstStyle/>
            <a:p>
              <a:r>
                <a:rPr lang="en-US" sz="800" dirty="0" smtClean="0">
                  <a:latin typeface="Times"/>
                  <a:cs typeface="Times"/>
                </a:rPr>
                <a:t>6</a:t>
              </a:r>
              <a:endParaRPr lang="en-US" sz="800" dirty="0">
                <a:latin typeface="Times"/>
                <a:cs typeface="Times"/>
              </a:endParaRPr>
            </a:p>
          </p:txBody>
        </p:sp>
        <p:sp>
          <p:nvSpPr>
            <p:cNvPr id="97" name="Rectangle 96"/>
            <p:cNvSpPr/>
            <p:nvPr/>
          </p:nvSpPr>
          <p:spPr>
            <a:xfrm>
              <a:off x="1634764" y="1194200"/>
              <a:ext cx="201945" cy="215444"/>
            </a:xfrm>
            <a:prstGeom prst="rect">
              <a:avLst/>
            </a:prstGeom>
          </p:spPr>
          <p:txBody>
            <a:bodyPr wrap="square">
              <a:spAutoFit/>
            </a:bodyPr>
            <a:lstStyle/>
            <a:p>
              <a:r>
                <a:rPr lang="en-US" sz="800" dirty="0" smtClean="0">
                  <a:latin typeface="Times"/>
                  <a:cs typeface="Times"/>
                </a:rPr>
                <a:t>7</a:t>
              </a:r>
              <a:endParaRPr lang="en-US" sz="800" dirty="0">
                <a:latin typeface="Times"/>
                <a:cs typeface="Times"/>
              </a:endParaRPr>
            </a:p>
          </p:txBody>
        </p:sp>
        <p:sp>
          <p:nvSpPr>
            <p:cNvPr id="101" name="Rectangle 100"/>
            <p:cNvSpPr/>
            <p:nvPr/>
          </p:nvSpPr>
          <p:spPr>
            <a:xfrm>
              <a:off x="1942850" y="4339799"/>
              <a:ext cx="201945" cy="215444"/>
            </a:xfrm>
            <a:prstGeom prst="rect">
              <a:avLst/>
            </a:prstGeom>
          </p:spPr>
          <p:txBody>
            <a:bodyPr wrap="square">
              <a:spAutoFit/>
            </a:bodyPr>
            <a:lstStyle/>
            <a:p>
              <a:r>
                <a:rPr lang="en-US" sz="800" dirty="0" smtClean="0">
                  <a:latin typeface="Times"/>
                  <a:cs typeface="Times"/>
                </a:rPr>
                <a:t>3</a:t>
              </a:r>
              <a:endParaRPr lang="en-US" sz="800" dirty="0">
                <a:latin typeface="Times"/>
                <a:cs typeface="Times"/>
              </a:endParaRPr>
            </a:p>
          </p:txBody>
        </p:sp>
      </p:grpSp>
      <p:grpSp>
        <p:nvGrpSpPr>
          <p:cNvPr id="216" name="Group 215"/>
          <p:cNvGrpSpPr/>
          <p:nvPr/>
        </p:nvGrpSpPr>
        <p:grpSpPr>
          <a:xfrm>
            <a:off x="6487681" y="3087503"/>
            <a:ext cx="2009467" cy="2188223"/>
            <a:chOff x="4865758" y="3087502"/>
            <a:chExt cx="1507099" cy="2188223"/>
          </a:xfrm>
        </p:grpSpPr>
        <p:cxnSp>
          <p:nvCxnSpPr>
            <p:cNvPr id="35" name="Straight Connector 34"/>
            <p:cNvCxnSpPr/>
            <p:nvPr/>
          </p:nvCxnSpPr>
          <p:spPr>
            <a:xfrm rot="19799541">
              <a:off x="4865758" y="3087502"/>
              <a:ext cx="0" cy="277895"/>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19799541">
              <a:off x="5052889" y="3413894"/>
              <a:ext cx="0" cy="277895"/>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9799541">
              <a:off x="5227576" y="3714392"/>
              <a:ext cx="0" cy="277895"/>
            </a:xfrm>
            <a:prstGeom prst="line">
              <a:avLst/>
            </a:prstGeom>
            <a:ln w="38100" cmpd="sng">
              <a:solidFill>
                <a:srgbClr val="F79646"/>
              </a:solidFill>
            </a:ln>
            <a:effectLst/>
          </p:spPr>
          <p:style>
            <a:lnRef idx="2">
              <a:schemeClr val="accent1"/>
            </a:lnRef>
            <a:fillRef idx="0">
              <a:schemeClr val="accent1"/>
            </a:fillRef>
            <a:effectRef idx="1">
              <a:schemeClr val="accent1"/>
            </a:effectRef>
            <a:fontRef idx="minor">
              <a:schemeClr val="tx1"/>
            </a:fontRef>
          </p:style>
        </p:cxnSp>
        <p:sp>
          <p:nvSpPr>
            <p:cNvPr id="123" name="Oval 122"/>
            <p:cNvSpPr>
              <a:spLocks noChangeAspect="1"/>
            </p:cNvSpPr>
            <p:nvPr/>
          </p:nvSpPr>
          <p:spPr>
            <a:xfrm>
              <a:off x="5106130" y="3889747"/>
              <a:ext cx="917054" cy="917054"/>
            </a:xfrm>
            <a:prstGeom prst="ellipse">
              <a:avLst/>
            </a:prstGeom>
            <a:solidFill>
              <a:schemeClr val="tx1">
                <a:lumMod val="75000"/>
                <a:lumOff val="25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124" name="Oval 123"/>
            <p:cNvSpPr>
              <a:spLocks/>
            </p:cNvSpPr>
            <p:nvPr/>
          </p:nvSpPr>
          <p:spPr>
            <a:xfrm rot="3599541">
              <a:off x="5101785" y="3673165"/>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25" name="Oval 124"/>
            <p:cNvSpPr/>
            <p:nvPr/>
          </p:nvSpPr>
          <p:spPr>
            <a:xfrm>
              <a:off x="4922952" y="3771794"/>
              <a:ext cx="1449905" cy="1274071"/>
            </a:xfrm>
            <a:prstGeom prst="ellipse">
              <a:avLst/>
            </a:prstGeom>
            <a:noFill/>
            <a:ln w="12700" cmpd="sng">
              <a:solidFill>
                <a:schemeClr val="tx1">
                  <a:lumMod val="50000"/>
                  <a:lumOff val="50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26" name="TextBox 125"/>
            <p:cNvSpPr txBox="1"/>
            <p:nvPr/>
          </p:nvSpPr>
          <p:spPr>
            <a:xfrm>
              <a:off x="5300421" y="5060281"/>
              <a:ext cx="965777" cy="215444"/>
            </a:xfrm>
            <a:prstGeom prst="rect">
              <a:avLst/>
            </a:prstGeom>
            <a:noFill/>
          </p:spPr>
          <p:txBody>
            <a:bodyPr wrap="square" rtlCol="0">
              <a:spAutoFit/>
            </a:bodyPr>
            <a:lstStyle/>
            <a:p>
              <a:r>
                <a:rPr lang="en-US" sz="800" dirty="0" smtClean="0">
                  <a:solidFill>
                    <a:schemeClr val="tx1">
                      <a:lumMod val="50000"/>
                      <a:lumOff val="50000"/>
                    </a:schemeClr>
                  </a:solidFill>
                  <a:latin typeface="Arial"/>
                  <a:cs typeface="Arial"/>
                </a:rPr>
                <a:t>Late blood (LBC)</a:t>
              </a:r>
              <a:endParaRPr lang="en-US" sz="800" dirty="0">
                <a:solidFill>
                  <a:schemeClr val="tx1">
                    <a:lumMod val="50000"/>
                    <a:lumOff val="50000"/>
                  </a:schemeClr>
                </a:solidFill>
                <a:latin typeface="Arial"/>
                <a:cs typeface="Arial"/>
              </a:endParaRPr>
            </a:p>
          </p:txBody>
        </p:sp>
        <p:sp>
          <p:nvSpPr>
            <p:cNvPr id="128" name="Oval 127"/>
            <p:cNvSpPr>
              <a:spLocks/>
            </p:cNvSpPr>
            <p:nvPr/>
          </p:nvSpPr>
          <p:spPr>
            <a:xfrm>
              <a:off x="4918755" y="3345628"/>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27" name="Rectangle 84"/>
            <p:cNvSpPr/>
            <p:nvPr/>
          </p:nvSpPr>
          <p:spPr>
            <a:xfrm>
              <a:off x="5800224" y="3807076"/>
              <a:ext cx="315395" cy="215444"/>
            </a:xfrm>
            <a:prstGeom prst="rect">
              <a:avLst/>
            </a:prstGeom>
          </p:spPr>
          <p:txBody>
            <a:bodyPr wrap="square">
              <a:spAutoFit/>
            </a:bodyPr>
            <a:lstStyle/>
            <a:p>
              <a:r>
                <a:rPr lang="en-US" sz="800" dirty="0" smtClean="0">
                  <a:latin typeface="Times"/>
                  <a:cs typeface="Times"/>
                </a:rPr>
                <a:t>10</a:t>
              </a:r>
              <a:endParaRPr lang="en-US" sz="800" dirty="0">
                <a:latin typeface="Times"/>
                <a:cs typeface="Times"/>
              </a:endParaRPr>
            </a:p>
          </p:txBody>
        </p:sp>
      </p:grpSp>
      <p:grpSp>
        <p:nvGrpSpPr>
          <p:cNvPr id="201" name="Group 200"/>
          <p:cNvGrpSpPr/>
          <p:nvPr/>
        </p:nvGrpSpPr>
        <p:grpSpPr>
          <a:xfrm>
            <a:off x="466599" y="374249"/>
            <a:ext cx="8463085" cy="288215"/>
            <a:chOff x="20070" y="1564532"/>
            <a:chExt cx="6347315" cy="288215"/>
          </a:xfrm>
        </p:grpSpPr>
        <p:sp>
          <p:nvSpPr>
            <p:cNvPr id="136" name="Rectangle 135"/>
            <p:cNvSpPr/>
            <p:nvPr/>
          </p:nvSpPr>
          <p:spPr>
            <a:xfrm>
              <a:off x="20070" y="1641759"/>
              <a:ext cx="45719" cy="2109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37" name="TextBox 136"/>
            <p:cNvSpPr txBox="1"/>
            <p:nvPr/>
          </p:nvSpPr>
          <p:spPr>
            <a:xfrm>
              <a:off x="65789" y="1564533"/>
              <a:ext cx="1680990" cy="276999"/>
            </a:xfrm>
            <a:prstGeom prst="rect">
              <a:avLst/>
            </a:prstGeom>
            <a:noFill/>
          </p:spPr>
          <p:txBody>
            <a:bodyPr wrap="square" rtlCol="0">
              <a:spAutoFit/>
            </a:bodyPr>
            <a:lstStyle/>
            <a:p>
              <a:r>
                <a:rPr lang="en-US" sz="1200" dirty="0" smtClean="0">
                  <a:latin typeface="Arial"/>
                  <a:cs typeface="Arial"/>
                </a:rPr>
                <a:t>Synonymous</a:t>
              </a:r>
              <a:endParaRPr lang="en-US" sz="1200" dirty="0">
                <a:latin typeface="Arial"/>
                <a:cs typeface="Arial"/>
              </a:endParaRPr>
            </a:p>
          </p:txBody>
        </p:sp>
        <p:sp>
          <p:nvSpPr>
            <p:cNvPr id="138" name="Rectangle 137"/>
            <p:cNvSpPr/>
            <p:nvPr/>
          </p:nvSpPr>
          <p:spPr>
            <a:xfrm>
              <a:off x="1480570" y="1641759"/>
              <a:ext cx="45719" cy="2109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39" name="TextBox 138"/>
            <p:cNvSpPr txBox="1"/>
            <p:nvPr/>
          </p:nvSpPr>
          <p:spPr>
            <a:xfrm>
              <a:off x="1526288" y="1564533"/>
              <a:ext cx="1856597" cy="276999"/>
            </a:xfrm>
            <a:prstGeom prst="rect">
              <a:avLst/>
            </a:prstGeom>
            <a:noFill/>
          </p:spPr>
          <p:txBody>
            <a:bodyPr wrap="square" rtlCol="0">
              <a:spAutoFit/>
            </a:bodyPr>
            <a:lstStyle/>
            <a:p>
              <a:r>
                <a:rPr lang="en-US" sz="1200" dirty="0" smtClean="0">
                  <a:latin typeface="Arial"/>
                  <a:cs typeface="Arial"/>
                </a:rPr>
                <a:t>Non-synonymous</a:t>
              </a:r>
              <a:endParaRPr lang="en-US" sz="1200" dirty="0">
                <a:latin typeface="Arial"/>
                <a:cs typeface="Arial"/>
              </a:endParaRPr>
            </a:p>
          </p:txBody>
        </p:sp>
        <p:sp>
          <p:nvSpPr>
            <p:cNvPr id="140" name="Rectangle 139"/>
            <p:cNvSpPr/>
            <p:nvPr/>
          </p:nvSpPr>
          <p:spPr>
            <a:xfrm>
              <a:off x="3290320" y="1641758"/>
              <a:ext cx="45719" cy="2109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41" name="TextBox 140"/>
            <p:cNvSpPr txBox="1"/>
            <p:nvPr/>
          </p:nvSpPr>
          <p:spPr>
            <a:xfrm>
              <a:off x="3336038" y="1564532"/>
              <a:ext cx="1856597" cy="276999"/>
            </a:xfrm>
            <a:prstGeom prst="rect">
              <a:avLst/>
            </a:prstGeom>
            <a:noFill/>
          </p:spPr>
          <p:txBody>
            <a:bodyPr wrap="square" rtlCol="0">
              <a:spAutoFit/>
            </a:bodyPr>
            <a:lstStyle/>
            <a:p>
              <a:r>
                <a:rPr lang="en-US" sz="1200" dirty="0" smtClean="0">
                  <a:latin typeface="Arial"/>
                  <a:cs typeface="Arial"/>
                </a:rPr>
                <a:t>Nonsense</a:t>
              </a:r>
              <a:endParaRPr lang="en-US" sz="1200" dirty="0">
                <a:latin typeface="Arial"/>
                <a:cs typeface="Arial"/>
              </a:endParaRPr>
            </a:p>
          </p:txBody>
        </p:sp>
        <p:sp>
          <p:nvSpPr>
            <p:cNvPr id="142" name="Rectangle 141"/>
            <p:cNvSpPr/>
            <p:nvPr/>
          </p:nvSpPr>
          <p:spPr>
            <a:xfrm>
              <a:off x="4465070" y="1641759"/>
              <a:ext cx="45719" cy="21098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Arial"/>
                <a:cs typeface="Arial"/>
              </a:endParaRPr>
            </a:p>
          </p:txBody>
        </p:sp>
        <p:sp>
          <p:nvSpPr>
            <p:cNvPr id="143" name="TextBox 142"/>
            <p:cNvSpPr txBox="1"/>
            <p:nvPr/>
          </p:nvSpPr>
          <p:spPr>
            <a:xfrm>
              <a:off x="4510788" y="1564533"/>
              <a:ext cx="1856597" cy="276999"/>
            </a:xfrm>
            <a:prstGeom prst="rect">
              <a:avLst/>
            </a:prstGeom>
            <a:noFill/>
          </p:spPr>
          <p:txBody>
            <a:bodyPr wrap="square" rtlCol="0">
              <a:spAutoFit/>
            </a:bodyPr>
            <a:lstStyle/>
            <a:p>
              <a:r>
                <a:rPr lang="en-US" sz="1200" dirty="0" err="1" smtClean="0">
                  <a:latin typeface="Arial"/>
                  <a:cs typeface="Arial"/>
                </a:rPr>
                <a:t>Intergenic</a:t>
              </a:r>
              <a:endParaRPr lang="en-US" sz="1200" dirty="0">
                <a:latin typeface="Arial"/>
                <a:cs typeface="Arial"/>
              </a:endParaRPr>
            </a:p>
          </p:txBody>
        </p:sp>
      </p:grpSp>
      <p:sp>
        <p:nvSpPr>
          <p:cNvPr id="149" name="Rectangle 148"/>
          <p:cNvSpPr/>
          <p:nvPr/>
        </p:nvSpPr>
        <p:spPr>
          <a:xfrm rot="5400000">
            <a:off x="5758769" y="2040834"/>
            <a:ext cx="725112" cy="8858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50" name="Freeform 149"/>
          <p:cNvSpPr/>
          <p:nvPr/>
        </p:nvSpPr>
        <p:spPr>
          <a:xfrm>
            <a:off x="2479773" y="6088016"/>
            <a:ext cx="1799167" cy="609600"/>
          </a:xfrm>
          <a:custGeom>
            <a:avLst/>
            <a:gdLst>
              <a:gd name="connsiteX0" fmla="*/ 0 w 1854200"/>
              <a:gd name="connsiteY0" fmla="*/ 0 h 609600"/>
              <a:gd name="connsiteX1" fmla="*/ 1060450 w 1854200"/>
              <a:gd name="connsiteY1" fmla="*/ 609600 h 609600"/>
              <a:gd name="connsiteX2" fmla="*/ 1854200 w 1854200"/>
              <a:gd name="connsiteY2" fmla="*/ 609600 h 609600"/>
              <a:gd name="connsiteX3" fmla="*/ 0 w 1854200"/>
              <a:gd name="connsiteY3" fmla="*/ 0 h 609600"/>
              <a:gd name="connsiteX0" fmla="*/ 0 w 1333500"/>
              <a:gd name="connsiteY0" fmla="*/ 0 h 609600"/>
              <a:gd name="connsiteX1" fmla="*/ 539750 w 1333500"/>
              <a:gd name="connsiteY1" fmla="*/ 609600 h 609600"/>
              <a:gd name="connsiteX2" fmla="*/ 1333500 w 1333500"/>
              <a:gd name="connsiteY2" fmla="*/ 609600 h 609600"/>
              <a:gd name="connsiteX3" fmla="*/ 0 w 1333500"/>
              <a:gd name="connsiteY3" fmla="*/ 0 h 609600"/>
              <a:gd name="connsiteX0" fmla="*/ 0 w 1333500"/>
              <a:gd name="connsiteY0" fmla="*/ 0 h 609600"/>
              <a:gd name="connsiteX1" fmla="*/ 479425 w 1333500"/>
              <a:gd name="connsiteY1" fmla="*/ 609600 h 609600"/>
              <a:gd name="connsiteX2" fmla="*/ 1333500 w 1333500"/>
              <a:gd name="connsiteY2" fmla="*/ 609600 h 609600"/>
              <a:gd name="connsiteX3" fmla="*/ 0 w 1333500"/>
              <a:gd name="connsiteY3" fmla="*/ 0 h 609600"/>
              <a:gd name="connsiteX0" fmla="*/ 0 w 1349375"/>
              <a:gd name="connsiteY0" fmla="*/ 0 h 609600"/>
              <a:gd name="connsiteX1" fmla="*/ 479425 w 1349375"/>
              <a:gd name="connsiteY1" fmla="*/ 609600 h 609600"/>
              <a:gd name="connsiteX2" fmla="*/ 1349375 w 1349375"/>
              <a:gd name="connsiteY2" fmla="*/ 609600 h 609600"/>
              <a:gd name="connsiteX3" fmla="*/ 0 w 1349375"/>
              <a:gd name="connsiteY3" fmla="*/ 0 h 609600"/>
            </a:gdLst>
            <a:ahLst/>
            <a:cxnLst>
              <a:cxn ang="0">
                <a:pos x="connsiteX0" y="connsiteY0"/>
              </a:cxn>
              <a:cxn ang="0">
                <a:pos x="connsiteX1" y="connsiteY1"/>
              </a:cxn>
              <a:cxn ang="0">
                <a:pos x="connsiteX2" y="connsiteY2"/>
              </a:cxn>
              <a:cxn ang="0">
                <a:pos x="connsiteX3" y="connsiteY3"/>
              </a:cxn>
            </a:cxnLst>
            <a:rect l="l" t="t" r="r" b="b"/>
            <a:pathLst>
              <a:path w="1349375" h="609600">
                <a:moveTo>
                  <a:pt x="0" y="0"/>
                </a:moveTo>
                <a:lnTo>
                  <a:pt x="479425" y="609600"/>
                </a:lnTo>
                <a:lnTo>
                  <a:pt x="1349375" y="609600"/>
                </a:lnTo>
                <a:lnTo>
                  <a:pt x="0" y="0"/>
                </a:lnTo>
                <a:close/>
              </a:path>
            </a:pathLst>
          </a:custGeom>
          <a:solidFill>
            <a:schemeClr val="tx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51" name="Freeform 150"/>
          <p:cNvSpPr/>
          <p:nvPr/>
        </p:nvSpPr>
        <p:spPr>
          <a:xfrm>
            <a:off x="1692373" y="6091191"/>
            <a:ext cx="1426633" cy="609600"/>
          </a:xfrm>
          <a:custGeom>
            <a:avLst/>
            <a:gdLst>
              <a:gd name="connsiteX0" fmla="*/ 0 w 1600200"/>
              <a:gd name="connsiteY0" fmla="*/ 0 h 606425"/>
              <a:gd name="connsiteX1" fmla="*/ 473075 w 1600200"/>
              <a:gd name="connsiteY1" fmla="*/ 603250 h 606425"/>
              <a:gd name="connsiteX2" fmla="*/ 1600200 w 1600200"/>
              <a:gd name="connsiteY2" fmla="*/ 606425 h 606425"/>
              <a:gd name="connsiteX3" fmla="*/ 0 w 1600200"/>
              <a:gd name="connsiteY3" fmla="*/ 0 h 606425"/>
              <a:gd name="connsiteX0" fmla="*/ 596900 w 1127125"/>
              <a:gd name="connsiteY0" fmla="*/ 0 h 609600"/>
              <a:gd name="connsiteX1" fmla="*/ 0 w 1127125"/>
              <a:gd name="connsiteY1" fmla="*/ 606425 h 609600"/>
              <a:gd name="connsiteX2" fmla="*/ 1127125 w 1127125"/>
              <a:gd name="connsiteY2" fmla="*/ 609600 h 609600"/>
              <a:gd name="connsiteX3" fmla="*/ 596900 w 1127125"/>
              <a:gd name="connsiteY3" fmla="*/ 0 h 609600"/>
              <a:gd name="connsiteX0" fmla="*/ 596900 w 1063625"/>
              <a:gd name="connsiteY0" fmla="*/ 0 h 609600"/>
              <a:gd name="connsiteX1" fmla="*/ 0 w 1063625"/>
              <a:gd name="connsiteY1" fmla="*/ 606425 h 609600"/>
              <a:gd name="connsiteX2" fmla="*/ 1063625 w 1063625"/>
              <a:gd name="connsiteY2" fmla="*/ 609600 h 609600"/>
              <a:gd name="connsiteX3" fmla="*/ 596900 w 1063625"/>
              <a:gd name="connsiteY3" fmla="*/ 0 h 609600"/>
              <a:gd name="connsiteX0" fmla="*/ 596900 w 1069975"/>
              <a:gd name="connsiteY0" fmla="*/ 0 h 609600"/>
              <a:gd name="connsiteX1" fmla="*/ 0 w 1069975"/>
              <a:gd name="connsiteY1" fmla="*/ 606425 h 609600"/>
              <a:gd name="connsiteX2" fmla="*/ 1069975 w 1069975"/>
              <a:gd name="connsiteY2" fmla="*/ 609600 h 609600"/>
              <a:gd name="connsiteX3" fmla="*/ 596900 w 1069975"/>
              <a:gd name="connsiteY3" fmla="*/ 0 h 609600"/>
            </a:gdLst>
            <a:ahLst/>
            <a:cxnLst>
              <a:cxn ang="0">
                <a:pos x="connsiteX0" y="connsiteY0"/>
              </a:cxn>
              <a:cxn ang="0">
                <a:pos x="connsiteX1" y="connsiteY1"/>
              </a:cxn>
              <a:cxn ang="0">
                <a:pos x="connsiteX2" y="connsiteY2"/>
              </a:cxn>
              <a:cxn ang="0">
                <a:pos x="connsiteX3" y="connsiteY3"/>
              </a:cxn>
            </a:cxnLst>
            <a:rect l="l" t="t" r="r" b="b"/>
            <a:pathLst>
              <a:path w="1069975" h="609600">
                <a:moveTo>
                  <a:pt x="596900" y="0"/>
                </a:moveTo>
                <a:lnTo>
                  <a:pt x="0" y="606425"/>
                </a:lnTo>
                <a:lnTo>
                  <a:pt x="1069975" y="609600"/>
                </a:lnTo>
                <a:lnTo>
                  <a:pt x="596900" y="0"/>
                </a:lnTo>
                <a:close/>
              </a:path>
            </a:pathLst>
          </a:custGeom>
          <a:solidFill>
            <a:schemeClr val="bg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52" name="Freeform 151"/>
          <p:cNvSpPr/>
          <p:nvPr/>
        </p:nvSpPr>
        <p:spPr>
          <a:xfrm>
            <a:off x="4046106" y="6094366"/>
            <a:ext cx="1282700" cy="603250"/>
          </a:xfrm>
          <a:custGeom>
            <a:avLst/>
            <a:gdLst>
              <a:gd name="connsiteX0" fmla="*/ 0 w 1749425"/>
              <a:gd name="connsiteY0" fmla="*/ 0 h 609600"/>
              <a:gd name="connsiteX1" fmla="*/ 819150 w 1749425"/>
              <a:gd name="connsiteY1" fmla="*/ 609600 h 609600"/>
              <a:gd name="connsiteX2" fmla="*/ 1749425 w 1749425"/>
              <a:gd name="connsiteY2" fmla="*/ 609600 h 609600"/>
              <a:gd name="connsiteX3" fmla="*/ 0 w 1749425"/>
              <a:gd name="connsiteY3" fmla="*/ 0 h 609600"/>
              <a:gd name="connsiteX0" fmla="*/ 0 w 1749425"/>
              <a:gd name="connsiteY0" fmla="*/ 0 h 609600"/>
              <a:gd name="connsiteX1" fmla="*/ 831850 w 1749425"/>
              <a:gd name="connsiteY1" fmla="*/ 609600 h 609600"/>
              <a:gd name="connsiteX2" fmla="*/ 1749425 w 1749425"/>
              <a:gd name="connsiteY2" fmla="*/ 609600 h 609600"/>
              <a:gd name="connsiteX3" fmla="*/ 0 w 1749425"/>
              <a:gd name="connsiteY3" fmla="*/ 0 h 609600"/>
              <a:gd name="connsiteX0" fmla="*/ 0 w 1619250"/>
              <a:gd name="connsiteY0" fmla="*/ 0 h 609600"/>
              <a:gd name="connsiteX1" fmla="*/ 831850 w 1619250"/>
              <a:gd name="connsiteY1" fmla="*/ 609600 h 609600"/>
              <a:gd name="connsiteX2" fmla="*/ 1619250 w 1619250"/>
              <a:gd name="connsiteY2" fmla="*/ 609600 h 609600"/>
              <a:gd name="connsiteX3" fmla="*/ 0 w 1619250"/>
              <a:gd name="connsiteY3" fmla="*/ 0 h 609600"/>
              <a:gd name="connsiteX0" fmla="*/ 0 w 962025"/>
              <a:gd name="connsiteY0" fmla="*/ 0 h 603250"/>
              <a:gd name="connsiteX1" fmla="*/ 174625 w 962025"/>
              <a:gd name="connsiteY1" fmla="*/ 603250 h 603250"/>
              <a:gd name="connsiteX2" fmla="*/ 962025 w 962025"/>
              <a:gd name="connsiteY2" fmla="*/ 603250 h 603250"/>
              <a:gd name="connsiteX3" fmla="*/ 0 w 962025"/>
              <a:gd name="connsiteY3" fmla="*/ 0 h 603250"/>
            </a:gdLst>
            <a:ahLst/>
            <a:cxnLst>
              <a:cxn ang="0">
                <a:pos x="connsiteX0" y="connsiteY0"/>
              </a:cxn>
              <a:cxn ang="0">
                <a:pos x="connsiteX1" y="connsiteY1"/>
              </a:cxn>
              <a:cxn ang="0">
                <a:pos x="connsiteX2" y="connsiteY2"/>
              </a:cxn>
              <a:cxn ang="0">
                <a:pos x="connsiteX3" y="connsiteY3"/>
              </a:cxn>
            </a:cxnLst>
            <a:rect l="l" t="t" r="r" b="b"/>
            <a:pathLst>
              <a:path w="962025" h="603250">
                <a:moveTo>
                  <a:pt x="0" y="0"/>
                </a:moveTo>
                <a:lnTo>
                  <a:pt x="174625" y="603250"/>
                </a:lnTo>
                <a:lnTo>
                  <a:pt x="962025" y="603250"/>
                </a:lnTo>
                <a:lnTo>
                  <a:pt x="0" y="0"/>
                </a:lnTo>
                <a:close/>
              </a:path>
            </a:pathLst>
          </a:custGeom>
          <a:solidFill>
            <a:schemeClr val="accent1">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53" name="Freeform 152"/>
          <p:cNvSpPr/>
          <p:nvPr/>
        </p:nvSpPr>
        <p:spPr>
          <a:xfrm>
            <a:off x="5328806" y="6091192"/>
            <a:ext cx="901700" cy="606425"/>
          </a:xfrm>
          <a:custGeom>
            <a:avLst/>
            <a:gdLst>
              <a:gd name="connsiteX0" fmla="*/ 0 w 1431925"/>
              <a:gd name="connsiteY0" fmla="*/ 0 h 609600"/>
              <a:gd name="connsiteX1" fmla="*/ 723900 w 1431925"/>
              <a:gd name="connsiteY1" fmla="*/ 609600 h 609600"/>
              <a:gd name="connsiteX2" fmla="*/ 1431925 w 1431925"/>
              <a:gd name="connsiteY2" fmla="*/ 609600 h 609600"/>
              <a:gd name="connsiteX3" fmla="*/ 0 w 1431925"/>
              <a:gd name="connsiteY3" fmla="*/ 0 h 609600"/>
              <a:gd name="connsiteX0" fmla="*/ 0 w 1431925"/>
              <a:gd name="connsiteY0" fmla="*/ 0 h 609600"/>
              <a:gd name="connsiteX1" fmla="*/ 590550 w 1431925"/>
              <a:gd name="connsiteY1" fmla="*/ 609600 h 609600"/>
              <a:gd name="connsiteX2" fmla="*/ 1431925 w 1431925"/>
              <a:gd name="connsiteY2" fmla="*/ 609600 h 609600"/>
              <a:gd name="connsiteX3" fmla="*/ 0 w 1431925"/>
              <a:gd name="connsiteY3" fmla="*/ 0 h 609600"/>
              <a:gd name="connsiteX0" fmla="*/ 0 w 1266825"/>
              <a:gd name="connsiteY0" fmla="*/ 0 h 609600"/>
              <a:gd name="connsiteX1" fmla="*/ 590550 w 1266825"/>
              <a:gd name="connsiteY1" fmla="*/ 609600 h 609600"/>
              <a:gd name="connsiteX2" fmla="*/ 1266825 w 1266825"/>
              <a:gd name="connsiteY2" fmla="*/ 609600 h 609600"/>
              <a:gd name="connsiteX3" fmla="*/ 0 w 1266825"/>
              <a:gd name="connsiteY3" fmla="*/ 0 h 609600"/>
              <a:gd name="connsiteX0" fmla="*/ 44450 w 676275"/>
              <a:gd name="connsiteY0" fmla="*/ 0 h 606425"/>
              <a:gd name="connsiteX1" fmla="*/ 0 w 676275"/>
              <a:gd name="connsiteY1" fmla="*/ 606425 h 606425"/>
              <a:gd name="connsiteX2" fmla="*/ 676275 w 676275"/>
              <a:gd name="connsiteY2" fmla="*/ 606425 h 606425"/>
              <a:gd name="connsiteX3" fmla="*/ 44450 w 676275"/>
              <a:gd name="connsiteY3" fmla="*/ 0 h 606425"/>
            </a:gdLst>
            <a:ahLst/>
            <a:cxnLst>
              <a:cxn ang="0">
                <a:pos x="connsiteX0" y="connsiteY0"/>
              </a:cxn>
              <a:cxn ang="0">
                <a:pos x="connsiteX1" y="connsiteY1"/>
              </a:cxn>
              <a:cxn ang="0">
                <a:pos x="connsiteX2" y="connsiteY2"/>
              </a:cxn>
              <a:cxn ang="0">
                <a:pos x="connsiteX3" y="connsiteY3"/>
              </a:cxn>
            </a:cxnLst>
            <a:rect l="l" t="t" r="r" b="b"/>
            <a:pathLst>
              <a:path w="676275" h="606425">
                <a:moveTo>
                  <a:pt x="44450" y="0"/>
                </a:moveTo>
                <a:lnTo>
                  <a:pt x="0" y="606425"/>
                </a:lnTo>
                <a:lnTo>
                  <a:pt x="676275" y="606425"/>
                </a:lnTo>
                <a:lnTo>
                  <a:pt x="44450" y="0"/>
                </a:lnTo>
                <a:close/>
              </a:path>
            </a:pathLst>
          </a:custGeom>
          <a:solidFill>
            <a:schemeClr val="accent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54" name="Freeform 153"/>
          <p:cNvSpPr/>
          <p:nvPr/>
        </p:nvSpPr>
        <p:spPr>
          <a:xfrm>
            <a:off x="6243205" y="6097542"/>
            <a:ext cx="1295400" cy="600075"/>
          </a:xfrm>
          <a:custGeom>
            <a:avLst/>
            <a:gdLst>
              <a:gd name="connsiteX0" fmla="*/ 0 w 1339850"/>
              <a:gd name="connsiteY0" fmla="*/ 0 h 603250"/>
              <a:gd name="connsiteX1" fmla="*/ 403225 w 1339850"/>
              <a:gd name="connsiteY1" fmla="*/ 603250 h 603250"/>
              <a:gd name="connsiteX2" fmla="*/ 1339850 w 1339850"/>
              <a:gd name="connsiteY2" fmla="*/ 603250 h 603250"/>
              <a:gd name="connsiteX3" fmla="*/ 0 w 1339850"/>
              <a:gd name="connsiteY3" fmla="*/ 0 h 603250"/>
              <a:gd name="connsiteX0" fmla="*/ 0 w 1339850"/>
              <a:gd name="connsiteY0" fmla="*/ 0 h 603250"/>
              <a:gd name="connsiteX1" fmla="*/ 241300 w 1339850"/>
              <a:gd name="connsiteY1" fmla="*/ 603250 h 603250"/>
              <a:gd name="connsiteX2" fmla="*/ 1339850 w 1339850"/>
              <a:gd name="connsiteY2" fmla="*/ 603250 h 603250"/>
              <a:gd name="connsiteX3" fmla="*/ 0 w 1339850"/>
              <a:gd name="connsiteY3" fmla="*/ 0 h 603250"/>
              <a:gd name="connsiteX0" fmla="*/ 0 w 1212850"/>
              <a:gd name="connsiteY0" fmla="*/ 0 h 603250"/>
              <a:gd name="connsiteX1" fmla="*/ 241300 w 1212850"/>
              <a:gd name="connsiteY1" fmla="*/ 603250 h 603250"/>
              <a:gd name="connsiteX2" fmla="*/ 1212850 w 1212850"/>
              <a:gd name="connsiteY2" fmla="*/ 603250 h 603250"/>
              <a:gd name="connsiteX3" fmla="*/ 0 w 1212850"/>
              <a:gd name="connsiteY3" fmla="*/ 0 h 603250"/>
              <a:gd name="connsiteX0" fmla="*/ 355600 w 971550"/>
              <a:gd name="connsiteY0" fmla="*/ 0 h 600075"/>
              <a:gd name="connsiteX1" fmla="*/ 0 w 971550"/>
              <a:gd name="connsiteY1" fmla="*/ 600075 h 600075"/>
              <a:gd name="connsiteX2" fmla="*/ 971550 w 971550"/>
              <a:gd name="connsiteY2" fmla="*/ 600075 h 600075"/>
              <a:gd name="connsiteX3" fmla="*/ 355600 w 971550"/>
              <a:gd name="connsiteY3" fmla="*/ 0 h 600075"/>
            </a:gdLst>
            <a:ahLst/>
            <a:cxnLst>
              <a:cxn ang="0">
                <a:pos x="connsiteX0" y="connsiteY0"/>
              </a:cxn>
              <a:cxn ang="0">
                <a:pos x="connsiteX1" y="connsiteY1"/>
              </a:cxn>
              <a:cxn ang="0">
                <a:pos x="connsiteX2" y="connsiteY2"/>
              </a:cxn>
              <a:cxn ang="0">
                <a:pos x="connsiteX3" y="connsiteY3"/>
              </a:cxn>
            </a:cxnLst>
            <a:rect l="l" t="t" r="r" b="b"/>
            <a:pathLst>
              <a:path w="971550" h="600075">
                <a:moveTo>
                  <a:pt x="355600" y="0"/>
                </a:moveTo>
                <a:lnTo>
                  <a:pt x="0" y="600075"/>
                </a:lnTo>
                <a:lnTo>
                  <a:pt x="971550" y="600075"/>
                </a:lnTo>
                <a:lnTo>
                  <a:pt x="355600" y="0"/>
                </a:lnTo>
                <a:close/>
              </a:path>
            </a:pathLst>
          </a:custGeom>
          <a:solidFill>
            <a:schemeClr val="accent3">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nvGrpSpPr>
          <p:cNvPr id="157" name="Group 80"/>
          <p:cNvGrpSpPr/>
          <p:nvPr/>
        </p:nvGrpSpPr>
        <p:grpSpPr>
          <a:xfrm>
            <a:off x="399042" y="5982826"/>
            <a:ext cx="13603866" cy="189646"/>
            <a:chOff x="344654" y="2542760"/>
            <a:chExt cx="6801933" cy="189646"/>
          </a:xfrm>
        </p:grpSpPr>
        <p:cxnSp>
          <p:nvCxnSpPr>
            <p:cNvPr id="158" name="Straight Connector 157"/>
            <p:cNvCxnSpPr/>
            <p:nvPr/>
          </p:nvCxnSpPr>
          <p:spPr>
            <a:xfrm>
              <a:off x="344655" y="2633584"/>
              <a:ext cx="68925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H="1">
              <a:off x="254655" y="2632761"/>
              <a:ext cx="180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60" name="Group 55"/>
            <p:cNvGrpSpPr/>
            <p:nvPr/>
          </p:nvGrpSpPr>
          <p:grpSpPr>
            <a:xfrm>
              <a:off x="1030781" y="2542760"/>
              <a:ext cx="689252" cy="180000"/>
              <a:chOff x="420653" y="2542761"/>
              <a:chExt cx="841237" cy="180000"/>
            </a:xfrm>
          </p:grpSpPr>
          <p:cxnSp>
            <p:nvCxnSpPr>
              <p:cNvPr id="180" name="Straight Connector 179"/>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1" name="Group 58"/>
            <p:cNvGrpSpPr/>
            <p:nvPr/>
          </p:nvGrpSpPr>
          <p:grpSpPr>
            <a:xfrm>
              <a:off x="1720234" y="2545172"/>
              <a:ext cx="689252" cy="180000"/>
              <a:chOff x="420653" y="2542761"/>
              <a:chExt cx="841237" cy="180000"/>
            </a:xfrm>
          </p:grpSpPr>
          <p:cxnSp>
            <p:nvCxnSpPr>
              <p:cNvPr id="178" name="Straight Connector 177"/>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2" name="Group 61"/>
            <p:cNvGrpSpPr/>
            <p:nvPr/>
          </p:nvGrpSpPr>
          <p:grpSpPr>
            <a:xfrm>
              <a:off x="2406361" y="2545171"/>
              <a:ext cx="689252" cy="180000"/>
              <a:chOff x="420653" y="2542761"/>
              <a:chExt cx="841237" cy="180000"/>
            </a:xfrm>
          </p:grpSpPr>
          <p:cxnSp>
            <p:nvCxnSpPr>
              <p:cNvPr id="176" name="Straight Connector 175"/>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3" name="Group 64"/>
            <p:cNvGrpSpPr/>
            <p:nvPr/>
          </p:nvGrpSpPr>
          <p:grpSpPr>
            <a:xfrm>
              <a:off x="3095612" y="2547583"/>
              <a:ext cx="689252" cy="180000"/>
              <a:chOff x="420653" y="2542761"/>
              <a:chExt cx="841237" cy="180000"/>
            </a:xfrm>
          </p:grpSpPr>
          <p:cxnSp>
            <p:nvCxnSpPr>
              <p:cNvPr id="174" name="Straight Connector 173"/>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4" name="Group 67"/>
            <p:cNvGrpSpPr/>
            <p:nvPr/>
          </p:nvGrpSpPr>
          <p:grpSpPr>
            <a:xfrm>
              <a:off x="3781739" y="2547582"/>
              <a:ext cx="689252" cy="180000"/>
              <a:chOff x="420653" y="2542761"/>
              <a:chExt cx="841237" cy="180000"/>
            </a:xfrm>
          </p:grpSpPr>
          <p:cxnSp>
            <p:nvCxnSpPr>
              <p:cNvPr id="172" name="Straight Connector 171"/>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5" name="Group 70"/>
            <p:cNvGrpSpPr/>
            <p:nvPr/>
          </p:nvGrpSpPr>
          <p:grpSpPr>
            <a:xfrm>
              <a:off x="4471192" y="2549994"/>
              <a:ext cx="689252" cy="180000"/>
              <a:chOff x="420653" y="2542761"/>
              <a:chExt cx="841237" cy="180000"/>
            </a:xfrm>
          </p:grpSpPr>
          <p:cxnSp>
            <p:nvCxnSpPr>
              <p:cNvPr id="170" name="Straight Connector 169"/>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6" name="Group 73"/>
            <p:cNvGrpSpPr/>
            <p:nvPr/>
          </p:nvGrpSpPr>
          <p:grpSpPr>
            <a:xfrm>
              <a:off x="5157319" y="2549993"/>
              <a:ext cx="689252" cy="180000"/>
              <a:chOff x="420653" y="2542761"/>
              <a:chExt cx="841237" cy="180000"/>
            </a:xfrm>
          </p:grpSpPr>
          <p:cxnSp>
            <p:nvCxnSpPr>
              <p:cNvPr id="168" name="Straight Connector 167"/>
              <p:cNvCxnSpPr/>
              <p:nvPr/>
            </p:nvCxnSpPr>
            <p:spPr>
              <a:xfrm>
                <a:off x="420654" y="2633584"/>
                <a:ext cx="8412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16200000" flipH="1">
                <a:off x="330654" y="2632760"/>
                <a:ext cx="180000" cy="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67" name="Straight Connector 166"/>
            <p:cNvCxnSpPr/>
            <p:nvPr/>
          </p:nvCxnSpPr>
          <p:spPr>
            <a:xfrm rot="16200000" flipH="1">
              <a:off x="7056587" y="2642405"/>
              <a:ext cx="180000" cy="1"/>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3" name="TextBox 182"/>
          <p:cNvSpPr txBox="1"/>
          <p:nvPr/>
        </p:nvSpPr>
        <p:spPr>
          <a:xfrm>
            <a:off x="3911044" y="6429648"/>
            <a:ext cx="1416073" cy="276999"/>
          </a:xfrm>
          <a:prstGeom prst="rect">
            <a:avLst/>
          </a:prstGeom>
          <a:noFill/>
        </p:spPr>
        <p:txBody>
          <a:bodyPr wrap="none" rtlCol="0">
            <a:spAutoFit/>
          </a:bodyPr>
          <a:lstStyle/>
          <a:p>
            <a:pPr algn="ctr"/>
            <a:r>
              <a:rPr lang="en-US" sz="1200" dirty="0" smtClean="0">
                <a:latin typeface="Arial"/>
                <a:cs typeface="Arial"/>
              </a:rPr>
              <a:t>Early nasal (ENC)</a:t>
            </a:r>
            <a:endParaRPr lang="en-US" sz="1200" dirty="0">
              <a:latin typeface="Arial"/>
              <a:cs typeface="Arial"/>
            </a:endParaRPr>
          </a:p>
        </p:txBody>
      </p:sp>
      <p:sp>
        <p:nvSpPr>
          <p:cNvPr id="184" name="TextBox 183"/>
          <p:cNvSpPr txBox="1"/>
          <p:nvPr/>
        </p:nvSpPr>
        <p:spPr>
          <a:xfrm>
            <a:off x="7057281" y="6396084"/>
            <a:ext cx="639884" cy="276999"/>
          </a:xfrm>
          <a:prstGeom prst="rect">
            <a:avLst/>
          </a:prstGeom>
          <a:noFill/>
        </p:spPr>
        <p:txBody>
          <a:bodyPr wrap="square" rtlCol="0">
            <a:spAutoFit/>
          </a:bodyPr>
          <a:lstStyle/>
          <a:p>
            <a:pPr algn="ctr"/>
            <a:r>
              <a:rPr lang="en-US" sz="1200">
                <a:latin typeface="Arial"/>
                <a:cs typeface="Arial"/>
              </a:rPr>
              <a:t>nasal</a:t>
            </a:r>
          </a:p>
        </p:txBody>
      </p:sp>
      <p:sp>
        <p:nvSpPr>
          <p:cNvPr id="188" name="TextBox 187"/>
          <p:cNvSpPr txBox="1"/>
          <p:nvPr/>
        </p:nvSpPr>
        <p:spPr>
          <a:xfrm>
            <a:off x="735975" y="6126194"/>
            <a:ext cx="676587" cy="246221"/>
          </a:xfrm>
          <a:prstGeom prst="rect">
            <a:avLst/>
          </a:prstGeom>
          <a:noFill/>
        </p:spPr>
        <p:txBody>
          <a:bodyPr wrap="none" rtlCol="0">
            <a:spAutoFit/>
          </a:bodyPr>
          <a:lstStyle/>
          <a:p>
            <a:pPr algn="ctr"/>
            <a:r>
              <a:rPr lang="en-US" sz="1000" dirty="0">
                <a:latin typeface="Arial"/>
                <a:cs typeface="Arial"/>
              </a:rPr>
              <a:t>Baseline</a:t>
            </a:r>
          </a:p>
        </p:txBody>
      </p:sp>
      <p:sp>
        <p:nvSpPr>
          <p:cNvPr id="189" name="TextBox 188"/>
          <p:cNvSpPr txBox="1"/>
          <p:nvPr/>
        </p:nvSpPr>
        <p:spPr>
          <a:xfrm>
            <a:off x="2324774" y="6126194"/>
            <a:ext cx="255987" cy="246221"/>
          </a:xfrm>
          <a:prstGeom prst="rect">
            <a:avLst/>
          </a:prstGeom>
          <a:noFill/>
        </p:spPr>
        <p:txBody>
          <a:bodyPr wrap="none" rtlCol="0">
            <a:spAutoFit/>
          </a:bodyPr>
          <a:lstStyle/>
          <a:p>
            <a:pPr algn="ctr"/>
            <a:r>
              <a:rPr lang="en-US" sz="1000" dirty="0">
                <a:latin typeface="Arial"/>
                <a:cs typeface="Arial"/>
              </a:rPr>
              <a:t>2</a:t>
            </a:r>
          </a:p>
        </p:txBody>
      </p:sp>
      <p:sp>
        <p:nvSpPr>
          <p:cNvPr id="190" name="TextBox 189"/>
          <p:cNvSpPr txBox="1"/>
          <p:nvPr/>
        </p:nvSpPr>
        <p:spPr>
          <a:xfrm>
            <a:off x="3696355" y="6126194"/>
            <a:ext cx="261610" cy="246221"/>
          </a:xfrm>
          <a:prstGeom prst="rect">
            <a:avLst/>
          </a:prstGeom>
          <a:noFill/>
        </p:spPr>
        <p:txBody>
          <a:bodyPr wrap="none" rtlCol="0">
            <a:spAutoFit/>
          </a:bodyPr>
          <a:lstStyle/>
          <a:p>
            <a:pPr algn="ctr"/>
            <a:r>
              <a:rPr lang="en-US" sz="1000" dirty="0">
                <a:latin typeface="Arial"/>
                <a:cs typeface="Arial"/>
              </a:rPr>
              <a:t>4</a:t>
            </a:r>
          </a:p>
        </p:txBody>
      </p:sp>
      <p:sp>
        <p:nvSpPr>
          <p:cNvPr id="191" name="TextBox 190"/>
          <p:cNvSpPr txBox="1"/>
          <p:nvPr/>
        </p:nvSpPr>
        <p:spPr>
          <a:xfrm>
            <a:off x="5078445" y="6126194"/>
            <a:ext cx="255987" cy="246221"/>
          </a:xfrm>
          <a:prstGeom prst="rect">
            <a:avLst/>
          </a:prstGeom>
          <a:noFill/>
        </p:spPr>
        <p:txBody>
          <a:bodyPr wrap="none" rtlCol="0">
            <a:spAutoFit/>
          </a:bodyPr>
          <a:lstStyle/>
          <a:p>
            <a:pPr algn="ctr"/>
            <a:r>
              <a:rPr lang="en-US" sz="1000" dirty="0">
                <a:latin typeface="Arial"/>
                <a:cs typeface="Arial"/>
              </a:rPr>
              <a:t>6</a:t>
            </a:r>
          </a:p>
        </p:txBody>
      </p:sp>
      <p:sp>
        <p:nvSpPr>
          <p:cNvPr id="192" name="TextBox 191"/>
          <p:cNvSpPr txBox="1"/>
          <p:nvPr/>
        </p:nvSpPr>
        <p:spPr>
          <a:xfrm>
            <a:off x="6448191" y="6126194"/>
            <a:ext cx="255987" cy="246221"/>
          </a:xfrm>
          <a:prstGeom prst="rect">
            <a:avLst/>
          </a:prstGeom>
          <a:noFill/>
        </p:spPr>
        <p:txBody>
          <a:bodyPr wrap="none" rtlCol="0">
            <a:spAutoFit/>
          </a:bodyPr>
          <a:lstStyle/>
          <a:p>
            <a:pPr algn="ctr"/>
            <a:r>
              <a:rPr lang="en-US" sz="1000" dirty="0">
                <a:latin typeface="Arial"/>
                <a:cs typeface="Arial"/>
              </a:rPr>
              <a:t>8</a:t>
            </a:r>
          </a:p>
        </p:txBody>
      </p:sp>
      <p:sp>
        <p:nvSpPr>
          <p:cNvPr id="193" name="TextBox 192"/>
          <p:cNvSpPr txBox="1"/>
          <p:nvPr/>
        </p:nvSpPr>
        <p:spPr>
          <a:xfrm>
            <a:off x="7791036" y="6126194"/>
            <a:ext cx="327308" cy="246221"/>
          </a:xfrm>
          <a:prstGeom prst="rect">
            <a:avLst/>
          </a:prstGeom>
          <a:noFill/>
        </p:spPr>
        <p:txBody>
          <a:bodyPr wrap="none" rtlCol="0">
            <a:spAutoFit/>
          </a:bodyPr>
          <a:lstStyle/>
          <a:p>
            <a:pPr algn="ctr"/>
            <a:r>
              <a:rPr lang="en-US" sz="1000" dirty="0">
                <a:latin typeface="Arial"/>
                <a:cs typeface="Arial"/>
              </a:rPr>
              <a:t>10</a:t>
            </a:r>
          </a:p>
        </p:txBody>
      </p:sp>
      <p:sp>
        <p:nvSpPr>
          <p:cNvPr id="196" name="TextBox 195"/>
          <p:cNvSpPr txBox="1"/>
          <p:nvPr/>
        </p:nvSpPr>
        <p:spPr>
          <a:xfrm>
            <a:off x="1620775" y="6131174"/>
            <a:ext cx="255987" cy="246221"/>
          </a:xfrm>
          <a:prstGeom prst="rect">
            <a:avLst/>
          </a:prstGeom>
          <a:noFill/>
        </p:spPr>
        <p:txBody>
          <a:bodyPr wrap="none" rtlCol="0">
            <a:spAutoFit/>
          </a:bodyPr>
          <a:lstStyle/>
          <a:p>
            <a:pPr algn="ctr"/>
            <a:r>
              <a:rPr lang="en-US" sz="1000" dirty="0">
                <a:latin typeface="Arial"/>
                <a:cs typeface="Arial"/>
              </a:rPr>
              <a:t>1</a:t>
            </a:r>
          </a:p>
        </p:txBody>
      </p:sp>
      <p:sp>
        <p:nvSpPr>
          <p:cNvPr id="203" name="Right Brace 202"/>
          <p:cNvSpPr/>
          <p:nvPr/>
        </p:nvSpPr>
        <p:spPr>
          <a:xfrm rot="16200000" flipH="1" flipV="1">
            <a:off x="4566828" y="3804463"/>
            <a:ext cx="166915" cy="5833129"/>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pic>
        <p:nvPicPr>
          <p:cNvPr id="206" name="Picture 205"/>
          <p:cNvPicPr>
            <a:picLocks noChangeAspect="1"/>
          </p:cNvPicPr>
          <p:nvPr/>
        </p:nvPicPr>
        <p:blipFill>
          <a:blip r:embed="rId3"/>
          <a:stretch>
            <a:fillRect/>
          </a:stretch>
        </p:blipFill>
        <p:spPr>
          <a:xfrm>
            <a:off x="10377729" y="977444"/>
            <a:ext cx="1034910" cy="1319222"/>
          </a:xfrm>
          <a:prstGeom prst="rect">
            <a:avLst/>
          </a:prstGeom>
        </p:spPr>
      </p:pic>
      <p:sp>
        <p:nvSpPr>
          <p:cNvPr id="207" name="TextBox 206"/>
          <p:cNvSpPr txBox="1"/>
          <p:nvPr/>
        </p:nvSpPr>
        <p:spPr>
          <a:xfrm>
            <a:off x="10112813" y="2362117"/>
            <a:ext cx="1443700" cy="307777"/>
          </a:xfrm>
          <a:prstGeom prst="rect">
            <a:avLst/>
          </a:prstGeom>
          <a:noFill/>
        </p:spPr>
        <p:txBody>
          <a:bodyPr wrap="none" rtlCol="0">
            <a:spAutoFit/>
          </a:bodyPr>
          <a:lstStyle/>
          <a:p>
            <a:r>
              <a:rPr lang="en-US" sz="1400" dirty="0" smtClean="0"/>
              <a:t>Bernadette Young</a:t>
            </a:r>
            <a:endParaRPr lang="en-US" sz="1400" dirty="0"/>
          </a:p>
        </p:txBody>
      </p:sp>
      <p:sp>
        <p:nvSpPr>
          <p:cNvPr id="208" name="TextBox 207"/>
          <p:cNvSpPr txBox="1"/>
          <p:nvPr/>
        </p:nvSpPr>
        <p:spPr>
          <a:xfrm>
            <a:off x="623211" y="1118939"/>
            <a:ext cx="301172" cy="307777"/>
          </a:xfrm>
          <a:prstGeom prst="rect">
            <a:avLst/>
          </a:prstGeom>
          <a:noFill/>
        </p:spPr>
        <p:txBody>
          <a:bodyPr wrap="none" rtlCol="0">
            <a:spAutoFit/>
          </a:bodyPr>
          <a:lstStyle/>
          <a:p>
            <a:r>
              <a:rPr lang="en-US" sz="1400" b="1" dirty="0" smtClean="0">
                <a:latin typeface="Arial"/>
                <a:cs typeface="Arial"/>
              </a:rPr>
              <a:t>P</a:t>
            </a:r>
            <a:endParaRPr lang="en-US" sz="1400" b="1" dirty="0">
              <a:latin typeface="Arial"/>
              <a:cs typeface="Arial"/>
            </a:endParaRPr>
          </a:p>
        </p:txBody>
      </p:sp>
      <p:grpSp>
        <p:nvGrpSpPr>
          <p:cNvPr id="221" name="Group 220"/>
          <p:cNvGrpSpPr/>
          <p:nvPr/>
        </p:nvGrpSpPr>
        <p:grpSpPr>
          <a:xfrm>
            <a:off x="5257523" y="5356926"/>
            <a:ext cx="4122581" cy="1447558"/>
            <a:chOff x="3943142" y="5356926"/>
            <a:chExt cx="3091936" cy="1447558"/>
          </a:xfrm>
        </p:grpSpPr>
        <p:cxnSp>
          <p:nvCxnSpPr>
            <p:cNvPr id="146" name="Straight Connector 145"/>
            <p:cNvCxnSpPr/>
            <p:nvPr/>
          </p:nvCxnSpPr>
          <p:spPr>
            <a:xfrm>
              <a:off x="5452493" y="5766916"/>
              <a:ext cx="1607" cy="341512"/>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0" name="Group 219"/>
            <p:cNvGrpSpPr/>
            <p:nvPr/>
          </p:nvGrpSpPr>
          <p:grpSpPr>
            <a:xfrm>
              <a:off x="3943142" y="5356926"/>
              <a:ext cx="3091936" cy="1447558"/>
              <a:chOff x="3943142" y="5356926"/>
              <a:chExt cx="3091936" cy="1447558"/>
            </a:xfrm>
          </p:grpSpPr>
          <p:sp>
            <p:nvSpPr>
              <p:cNvPr id="155" name="Freeform 154"/>
              <p:cNvSpPr/>
              <p:nvPr/>
            </p:nvSpPr>
            <p:spPr>
              <a:xfrm>
                <a:off x="5660303" y="6091190"/>
                <a:ext cx="1374775" cy="606425"/>
              </a:xfrm>
              <a:custGeom>
                <a:avLst/>
                <a:gdLst>
                  <a:gd name="connsiteX0" fmla="*/ 0 w 1060450"/>
                  <a:gd name="connsiteY0" fmla="*/ 603250 h 603250"/>
                  <a:gd name="connsiteX1" fmla="*/ 701675 w 1060450"/>
                  <a:gd name="connsiteY1" fmla="*/ 0 h 603250"/>
                  <a:gd name="connsiteX2" fmla="*/ 1060450 w 1060450"/>
                  <a:gd name="connsiteY2" fmla="*/ 603250 h 603250"/>
                  <a:gd name="connsiteX3" fmla="*/ 0 w 1060450"/>
                  <a:gd name="connsiteY3" fmla="*/ 603250 h 603250"/>
                  <a:gd name="connsiteX0" fmla="*/ 0 w 1184275"/>
                  <a:gd name="connsiteY0" fmla="*/ 603250 h 603250"/>
                  <a:gd name="connsiteX1" fmla="*/ 825500 w 1184275"/>
                  <a:gd name="connsiteY1" fmla="*/ 0 h 603250"/>
                  <a:gd name="connsiteX2" fmla="*/ 1184275 w 1184275"/>
                  <a:gd name="connsiteY2" fmla="*/ 603250 h 603250"/>
                  <a:gd name="connsiteX3" fmla="*/ 0 w 1184275"/>
                  <a:gd name="connsiteY3" fmla="*/ 603250 h 603250"/>
                  <a:gd name="connsiteX0" fmla="*/ 0 w 1174750"/>
                  <a:gd name="connsiteY0" fmla="*/ 603250 h 603250"/>
                  <a:gd name="connsiteX1" fmla="*/ 825500 w 1174750"/>
                  <a:gd name="connsiteY1" fmla="*/ 0 h 603250"/>
                  <a:gd name="connsiteX2" fmla="*/ 1174750 w 1174750"/>
                  <a:gd name="connsiteY2" fmla="*/ 603250 h 603250"/>
                  <a:gd name="connsiteX3" fmla="*/ 0 w 1174750"/>
                  <a:gd name="connsiteY3" fmla="*/ 603250 h 603250"/>
                  <a:gd name="connsiteX0" fmla="*/ 0 w 1374775"/>
                  <a:gd name="connsiteY0" fmla="*/ 606425 h 606425"/>
                  <a:gd name="connsiteX1" fmla="*/ 1374775 w 1374775"/>
                  <a:gd name="connsiteY1" fmla="*/ 0 h 606425"/>
                  <a:gd name="connsiteX2" fmla="*/ 1174750 w 1374775"/>
                  <a:gd name="connsiteY2" fmla="*/ 606425 h 606425"/>
                  <a:gd name="connsiteX3" fmla="*/ 0 w 1374775"/>
                  <a:gd name="connsiteY3" fmla="*/ 606425 h 606425"/>
                </a:gdLst>
                <a:ahLst/>
                <a:cxnLst>
                  <a:cxn ang="0">
                    <a:pos x="connsiteX0" y="connsiteY0"/>
                  </a:cxn>
                  <a:cxn ang="0">
                    <a:pos x="connsiteX1" y="connsiteY1"/>
                  </a:cxn>
                  <a:cxn ang="0">
                    <a:pos x="connsiteX2" y="connsiteY2"/>
                  </a:cxn>
                  <a:cxn ang="0">
                    <a:pos x="connsiteX3" y="connsiteY3"/>
                  </a:cxn>
                </a:cxnLst>
                <a:rect l="l" t="t" r="r" b="b"/>
                <a:pathLst>
                  <a:path w="1374775" h="606425">
                    <a:moveTo>
                      <a:pt x="0" y="606425"/>
                    </a:moveTo>
                    <a:lnTo>
                      <a:pt x="1374775" y="0"/>
                    </a:lnTo>
                    <a:lnTo>
                      <a:pt x="1174750" y="606425"/>
                    </a:lnTo>
                    <a:lnTo>
                      <a:pt x="0" y="606425"/>
                    </a:lnTo>
                    <a:close/>
                  </a:path>
                </a:pathLst>
              </a:custGeom>
              <a:solidFill>
                <a:schemeClr val="accent4">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86" name="TextBox 185"/>
              <p:cNvSpPr txBox="1"/>
              <p:nvPr/>
            </p:nvSpPr>
            <p:spPr>
              <a:xfrm>
                <a:off x="5734276" y="6429647"/>
                <a:ext cx="1010940" cy="276999"/>
              </a:xfrm>
              <a:prstGeom prst="rect">
                <a:avLst/>
              </a:prstGeom>
              <a:noFill/>
            </p:spPr>
            <p:txBody>
              <a:bodyPr wrap="none" rtlCol="0">
                <a:spAutoFit/>
              </a:bodyPr>
              <a:lstStyle/>
              <a:p>
                <a:pPr algn="ctr"/>
                <a:r>
                  <a:rPr lang="en-US" sz="1200" dirty="0" smtClean="0">
                    <a:latin typeface="Arial"/>
                    <a:cs typeface="Arial"/>
                  </a:rPr>
                  <a:t>Late nasal (LNC)</a:t>
                </a:r>
                <a:endParaRPr lang="en-US" sz="1200" dirty="0">
                  <a:latin typeface="Arial"/>
                  <a:cs typeface="Arial"/>
                </a:endParaRPr>
              </a:p>
            </p:txBody>
          </p:sp>
          <p:sp>
            <p:nvSpPr>
              <p:cNvPr id="187" name="TextBox 186"/>
              <p:cNvSpPr txBox="1"/>
              <p:nvPr/>
            </p:nvSpPr>
            <p:spPr>
              <a:xfrm>
                <a:off x="3943142" y="5356926"/>
                <a:ext cx="1625636" cy="369332"/>
              </a:xfrm>
              <a:prstGeom prst="rect">
                <a:avLst/>
              </a:prstGeom>
              <a:noFill/>
            </p:spPr>
            <p:txBody>
              <a:bodyPr wrap="square" rtlCol="0">
                <a:spAutoFit/>
              </a:bodyPr>
              <a:lstStyle/>
              <a:p>
                <a:pPr algn="r"/>
                <a:r>
                  <a:rPr lang="en-US" sz="900" dirty="0" smtClean="0">
                    <a:latin typeface="Arial"/>
                    <a:cs typeface="Arial"/>
                  </a:rPr>
                  <a:t>Mild acute condition</a:t>
                </a:r>
              </a:p>
              <a:p>
                <a:pPr algn="r"/>
                <a:r>
                  <a:rPr lang="en-US" sz="900" b="1" dirty="0" smtClean="0">
                    <a:latin typeface="Arial"/>
                    <a:cs typeface="Arial"/>
                  </a:rPr>
                  <a:t>Amoxicillin</a:t>
                </a:r>
                <a:endParaRPr lang="en-US" sz="900" b="1" dirty="0">
                  <a:latin typeface="Arial"/>
                  <a:cs typeface="Arial"/>
                </a:endParaRPr>
              </a:p>
            </p:txBody>
          </p:sp>
          <p:sp>
            <p:nvSpPr>
              <p:cNvPr id="205" name="Right Brace 204"/>
              <p:cNvSpPr/>
              <p:nvPr/>
            </p:nvSpPr>
            <p:spPr>
              <a:xfrm rot="16200000" flipH="1" flipV="1">
                <a:off x="6175499" y="6143556"/>
                <a:ext cx="166915" cy="1154941"/>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209" name="Multiply 208"/>
              <p:cNvSpPr/>
              <p:nvPr/>
            </p:nvSpPr>
            <p:spPr>
              <a:xfrm>
                <a:off x="5814447" y="5940604"/>
                <a:ext cx="301172" cy="301172"/>
              </a:xfrm>
              <a:prstGeom prst="mathMultiply">
                <a:avLst>
                  <a:gd name="adj1" fmla="val 17782"/>
                </a:avLst>
              </a:prstGeom>
              <a:solidFill>
                <a:srgbClr val="C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94" name="TextBox 193"/>
          <p:cNvSpPr txBox="1"/>
          <p:nvPr/>
        </p:nvSpPr>
        <p:spPr>
          <a:xfrm>
            <a:off x="9165427" y="6126194"/>
            <a:ext cx="327308" cy="246221"/>
          </a:xfrm>
          <a:prstGeom prst="rect">
            <a:avLst/>
          </a:prstGeom>
          <a:noFill/>
        </p:spPr>
        <p:txBody>
          <a:bodyPr wrap="none" rtlCol="0">
            <a:spAutoFit/>
          </a:bodyPr>
          <a:lstStyle/>
          <a:p>
            <a:pPr algn="ctr"/>
            <a:r>
              <a:rPr lang="en-US" sz="1000" dirty="0">
                <a:latin typeface="Arial"/>
                <a:cs typeface="Arial"/>
              </a:rPr>
              <a:t>12</a:t>
            </a:r>
          </a:p>
        </p:txBody>
      </p:sp>
      <p:sp>
        <p:nvSpPr>
          <p:cNvPr id="195" name="TextBox 194"/>
          <p:cNvSpPr txBox="1"/>
          <p:nvPr/>
        </p:nvSpPr>
        <p:spPr>
          <a:xfrm>
            <a:off x="10539079" y="6126194"/>
            <a:ext cx="338554" cy="246221"/>
          </a:xfrm>
          <a:prstGeom prst="rect">
            <a:avLst/>
          </a:prstGeom>
          <a:noFill/>
        </p:spPr>
        <p:txBody>
          <a:bodyPr wrap="none" rtlCol="0">
            <a:spAutoFit/>
          </a:bodyPr>
          <a:lstStyle/>
          <a:p>
            <a:pPr algn="ctr"/>
            <a:r>
              <a:rPr lang="en-US" sz="1000" dirty="0">
                <a:latin typeface="Arial"/>
                <a:cs typeface="Arial"/>
              </a:rPr>
              <a:t>14</a:t>
            </a:r>
          </a:p>
        </p:txBody>
      </p:sp>
      <p:grpSp>
        <p:nvGrpSpPr>
          <p:cNvPr id="223" name="Group 222"/>
          <p:cNvGrpSpPr/>
          <p:nvPr/>
        </p:nvGrpSpPr>
        <p:grpSpPr>
          <a:xfrm>
            <a:off x="7979113" y="5202302"/>
            <a:ext cx="3672323" cy="1608663"/>
            <a:chOff x="5984331" y="5202302"/>
            <a:chExt cx="2754240" cy="1608663"/>
          </a:xfrm>
        </p:grpSpPr>
        <p:cxnSp>
          <p:nvCxnSpPr>
            <p:cNvPr id="145" name="Straight Connector 144"/>
            <p:cNvCxnSpPr/>
            <p:nvPr/>
          </p:nvCxnSpPr>
          <p:spPr>
            <a:xfrm rot="16200000" flipH="1">
              <a:off x="8393862" y="5922807"/>
              <a:ext cx="341511" cy="1607"/>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6200000" flipH="1">
              <a:off x="7346714" y="5939514"/>
              <a:ext cx="341511" cy="1607"/>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 name="Freeform 155"/>
            <p:cNvSpPr/>
            <p:nvPr/>
          </p:nvSpPr>
          <p:spPr>
            <a:xfrm>
              <a:off x="6828699" y="6091191"/>
              <a:ext cx="1724024" cy="606425"/>
            </a:xfrm>
            <a:custGeom>
              <a:avLst/>
              <a:gdLst>
                <a:gd name="connsiteX0" fmla="*/ 1168400 w 1168400"/>
                <a:gd name="connsiteY0" fmla="*/ 0 h 600075"/>
                <a:gd name="connsiteX1" fmla="*/ 0 w 1168400"/>
                <a:gd name="connsiteY1" fmla="*/ 600075 h 600075"/>
                <a:gd name="connsiteX2" fmla="*/ 1063625 w 1168400"/>
                <a:gd name="connsiteY2" fmla="*/ 600075 h 600075"/>
                <a:gd name="connsiteX3" fmla="*/ 1168400 w 1168400"/>
                <a:gd name="connsiteY3" fmla="*/ 0 h 600075"/>
                <a:gd name="connsiteX0" fmla="*/ 1187450 w 1187450"/>
                <a:gd name="connsiteY0" fmla="*/ 0 h 600075"/>
                <a:gd name="connsiteX1" fmla="*/ 0 w 1187450"/>
                <a:gd name="connsiteY1" fmla="*/ 600075 h 600075"/>
                <a:gd name="connsiteX2" fmla="*/ 1082675 w 1187450"/>
                <a:gd name="connsiteY2" fmla="*/ 600075 h 600075"/>
                <a:gd name="connsiteX3" fmla="*/ 1187450 w 1187450"/>
                <a:gd name="connsiteY3" fmla="*/ 0 h 600075"/>
                <a:gd name="connsiteX0" fmla="*/ 1187450 w 1187450"/>
                <a:gd name="connsiteY0" fmla="*/ 0 h 600075"/>
                <a:gd name="connsiteX1" fmla="*/ 0 w 1187450"/>
                <a:gd name="connsiteY1" fmla="*/ 600075 h 600075"/>
                <a:gd name="connsiteX2" fmla="*/ 1063625 w 1187450"/>
                <a:gd name="connsiteY2" fmla="*/ 600075 h 600075"/>
                <a:gd name="connsiteX3" fmla="*/ 1187450 w 1187450"/>
                <a:gd name="connsiteY3" fmla="*/ 0 h 600075"/>
                <a:gd name="connsiteX0" fmla="*/ 1724025 w 1724025"/>
                <a:gd name="connsiteY0" fmla="*/ 0 h 606425"/>
                <a:gd name="connsiteX1" fmla="*/ 0 w 1724025"/>
                <a:gd name="connsiteY1" fmla="*/ 606425 h 606425"/>
                <a:gd name="connsiteX2" fmla="*/ 1063625 w 1724025"/>
                <a:gd name="connsiteY2" fmla="*/ 606425 h 606425"/>
                <a:gd name="connsiteX3" fmla="*/ 1724025 w 1724025"/>
                <a:gd name="connsiteY3" fmla="*/ 0 h 606425"/>
              </a:gdLst>
              <a:ahLst/>
              <a:cxnLst>
                <a:cxn ang="0">
                  <a:pos x="connsiteX0" y="connsiteY0"/>
                </a:cxn>
                <a:cxn ang="0">
                  <a:pos x="connsiteX1" y="connsiteY1"/>
                </a:cxn>
                <a:cxn ang="0">
                  <a:pos x="connsiteX2" y="connsiteY2"/>
                </a:cxn>
                <a:cxn ang="0">
                  <a:pos x="connsiteX3" y="connsiteY3"/>
                </a:cxn>
              </a:cxnLst>
              <a:rect l="l" t="t" r="r" b="b"/>
              <a:pathLst>
                <a:path w="1724025" h="606425">
                  <a:moveTo>
                    <a:pt x="1724025" y="0"/>
                  </a:moveTo>
                  <a:lnTo>
                    <a:pt x="0" y="606425"/>
                  </a:lnTo>
                  <a:lnTo>
                    <a:pt x="1063625" y="606425"/>
                  </a:lnTo>
                  <a:lnTo>
                    <a:pt x="1724025" y="0"/>
                  </a:lnTo>
                  <a:close/>
                </a:path>
              </a:pathLst>
            </a:custGeom>
            <a:solidFill>
              <a:schemeClr val="accent5">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cxnSp>
          <p:nvCxnSpPr>
            <p:cNvPr id="182" name="Straight Connector 181"/>
            <p:cNvCxnSpPr/>
            <p:nvPr/>
          </p:nvCxnSpPr>
          <p:spPr>
            <a:xfrm rot="16200000" flipH="1">
              <a:off x="7846196" y="5926146"/>
              <a:ext cx="341511" cy="1607"/>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a:off x="7003611" y="6424096"/>
              <a:ext cx="767145" cy="276999"/>
            </a:xfrm>
            <a:prstGeom prst="rect">
              <a:avLst/>
            </a:prstGeom>
            <a:noFill/>
          </p:spPr>
          <p:txBody>
            <a:bodyPr wrap="none" rtlCol="0">
              <a:spAutoFit/>
            </a:bodyPr>
            <a:lstStyle/>
            <a:p>
              <a:pPr algn="ctr"/>
              <a:r>
                <a:rPr lang="en-US" sz="1200" dirty="0" smtClean="0">
                  <a:latin typeface="Arial"/>
                  <a:cs typeface="Arial"/>
                </a:rPr>
                <a:t>Blood (LBC)</a:t>
              </a:r>
              <a:endParaRPr lang="en-US" sz="1200" dirty="0">
                <a:latin typeface="Arial"/>
                <a:cs typeface="Arial"/>
              </a:endParaRPr>
            </a:p>
          </p:txBody>
        </p:sp>
        <p:sp>
          <p:nvSpPr>
            <p:cNvPr id="197" name="TextBox 196"/>
            <p:cNvSpPr txBox="1"/>
            <p:nvPr/>
          </p:nvSpPr>
          <p:spPr>
            <a:xfrm>
              <a:off x="5984331" y="5202302"/>
              <a:ext cx="1625635" cy="507831"/>
            </a:xfrm>
            <a:prstGeom prst="rect">
              <a:avLst/>
            </a:prstGeom>
            <a:noFill/>
          </p:spPr>
          <p:txBody>
            <a:bodyPr wrap="square" rtlCol="0">
              <a:spAutoFit/>
            </a:bodyPr>
            <a:lstStyle/>
            <a:p>
              <a:pPr algn="r"/>
              <a:r>
                <a:rPr lang="en-US" sz="900" dirty="0" smtClean="0">
                  <a:latin typeface="Arial"/>
                  <a:cs typeface="Arial"/>
                </a:rPr>
                <a:t>Chronic condition</a:t>
              </a:r>
            </a:p>
            <a:p>
              <a:pPr algn="r"/>
              <a:r>
                <a:rPr lang="en-US" sz="900" b="1" dirty="0" err="1" smtClean="0">
                  <a:latin typeface="Arial"/>
                  <a:cs typeface="Arial"/>
                </a:rPr>
                <a:t>Flucloxacillin</a:t>
              </a:r>
              <a:endParaRPr lang="en-US" sz="900" b="1" dirty="0">
                <a:latin typeface="Arial"/>
                <a:cs typeface="Arial"/>
              </a:endParaRPr>
            </a:p>
            <a:p>
              <a:pPr algn="r"/>
              <a:r>
                <a:rPr lang="en-US" sz="900" b="1" dirty="0" smtClean="0">
                  <a:latin typeface="Arial"/>
                  <a:cs typeface="Arial"/>
                </a:rPr>
                <a:t>Penicillin</a:t>
              </a:r>
              <a:endParaRPr lang="en-US" sz="900" b="1" dirty="0">
                <a:latin typeface="Arial"/>
                <a:cs typeface="Arial"/>
              </a:endParaRPr>
            </a:p>
          </p:txBody>
        </p:sp>
        <p:sp>
          <p:nvSpPr>
            <p:cNvPr id="198" name="TextBox 197"/>
            <p:cNvSpPr txBox="1"/>
            <p:nvPr/>
          </p:nvSpPr>
          <p:spPr>
            <a:xfrm>
              <a:off x="7392461" y="5215421"/>
              <a:ext cx="935831" cy="369332"/>
            </a:xfrm>
            <a:prstGeom prst="rect">
              <a:avLst/>
            </a:prstGeom>
            <a:noFill/>
          </p:spPr>
          <p:txBody>
            <a:bodyPr wrap="square" rtlCol="0">
              <a:spAutoFit/>
            </a:bodyPr>
            <a:lstStyle/>
            <a:p>
              <a:pPr algn="r"/>
              <a:r>
                <a:rPr lang="en-US" sz="900" b="1" dirty="0" err="1" smtClean="0">
                  <a:latin typeface="Arial"/>
                  <a:cs typeface="Arial"/>
                </a:rPr>
                <a:t>Chemother.</a:t>
              </a:r>
              <a:endParaRPr lang="en-US" sz="900" b="1" dirty="0" smtClean="0">
                <a:latin typeface="Arial"/>
                <a:cs typeface="Arial"/>
              </a:endParaRPr>
            </a:p>
            <a:p>
              <a:pPr algn="r"/>
              <a:r>
                <a:rPr lang="en-US" sz="900" b="1" dirty="0" smtClean="0">
                  <a:latin typeface="Arial"/>
                  <a:cs typeface="Arial"/>
                </a:rPr>
                <a:t>Co-</a:t>
              </a:r>
              <a:r>
                <a:rPr lang="en-US" sz="900" b="1" dirty="0" err="1" smtClean="0">
                  <a:latin typeface="Arial"/>
                  <a:cs typeface="Arial"/>
                </a:rPr>
                <a:t>trimoxazole</a:t>
              </a:r>
              <a:endParaRPr lang="en-US" sz="900" b="1" dirty="0">
                <a:latin typeface="Arial"/>
                <a:cs typeface="Arial"/>
              </a:endParaRPr>
            </a:p>
          </p:txBody>
        </p:sp>
        <p:sp>
          <p:nvSpPr>
            <p:cNvPr id="199" name="TextBox 198"/>
            <p:cNvSpPr txBox="1"/>
            <p:nvPr/>
          </p:nvSpPr>
          <p:spPr>
            <a:xfrm>
              <a:off x="7930320" y="5218331"/>
              <a:ext cx="808251" cy="369332"/>
            </a:xfrm>
            <a:prstGeom prst="rect">
              <a:avLst/>
            </a:prstGeom>
            <a:noFill/>
          </p:spPr>
          <p:txBody>
            <a:bodyPr wrap="square" rtlCol="0">
              <a:spAutoFit/>
            </a:bodyPr>
            <a:lstStyle/>
            <a:p>
              <a:pPr algn="r"/>
              <a:endParaRPr lang="en-US" sz="900" dirty="0" smtClean="0">
                <a:latin typeface="Arial"/>
                <a:cs typeface="Arial"/>
              </a:endParaRPr>
            </a:p>
            <a:p>
              <a:pPr algn="r"/>
              <a:r>
                <a:rPr lang="en-US" sz="900" dirty="0" smtClean="0">
                  <a:latin typeface="Arial"/>
                  <a:cs typeface="Arial"/>
                </a:rPr>
                <a:t>Septic shock</a:t>
              </a:r>
            </a:p>
          </p:txBody>
        </p:sp>
        <p:sp>
          <p:nvSpPr>
            <p:cNvPr id="204" name="Right Brace 203"/>
            <p:cNvSpPr/>
            <p:nvPr/>
          </p:nvSpPr>
          <p:spPr>
            <a:xfrm rot="16200000" flipH="1" flipV="1">
              <a:off x="7292806" y="6186476"/>
              <a:ext cx="181565" cy="1067414"/>
            </a:xfrm>
            <a:prstGeom prst="rightBrace">
              <a:avLst/>
            </a:prstGeom>
            <a:ln>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210" name="Multiply 209"/>
            <p:cNvSpPr/>
            <p:nvPr/>
          </p:nvSpPr>
          <p:spPr>
            <a:xfrm>
              <a:off x="8200544" y="5947119"/>
              <a:ext cx="301172" cy="301172"/>
            </a:xfrm>
            <a:prstGeom prst="mathMultiply">
              <a:avLst>
                <a:gd name="adj1" fmla="val 17782"/>
              </a:avLst>
            </a:prstGeom>
            <a:solidFill>
              <a:srgbClr val="C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 name="Group 214"/>
          <p:cNvGrpSpPr/>
          <p:nvPr/>
        </p:nvGrpSpPr>
        <p:grpSpPr>
          <a:xfrm>
            <a:off x="4027280" y="813061"/>
            <a:ext cx="4661795" cy="2341054"/>
            <a:chOff x="3020454" y="813061"/>
            <a:chExt cx="3496338" cy="2341054"/>
          </a:xfrm>
        </p:grpSpPr>
        <p:cxnSp>
          <p:nvCxnSpPr>
            <p:cNvPr id="28" name="Straight Connector 27"/>
            <p:cNvCxnSpPr/>
            <p:nvPr/>
          </p:nvCxnSpPr>
          <p:spPr>
            <a:xfrm rot="16200000">
              <a:off x="3159402" y="2947821"/>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a:off x="3520665" y="2947821"/>
              <a:ext cx="0" cy="277895"/>
            </a:xfrm>
            <a:prstGeom prst="line">
              <a:avLst/>
            </a:prstGeom>
            <a:ln w="381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4243191" y="2947821"/>
              <a:ext cx="0" cy="277895"/>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4604454" y="2946333"/>
              <a:ext cx="0" cy="277895"/>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2643271">
              <a:off x="4863623" y="2807078"/>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2643271">
              <a:off x="5042056" y="2503169"/>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rot="540000">
              <a:off x="5308816" y="2561094"/>
              <a:ext cx="277895" cy="538626"/>
              <a:chOff x="7204559" y="2812992"/>
              <a:chExt cx="360000" cy="697765"/>
            </a:xfrm>
          </p:grpSpPr>
          <p:cxnSp>
            <p:nvCxnSpPr>
              <p:cNvPr id="47" name="Straight Connector 46"/>
              <p:cNvCxnSpPr/>
              <p:nvPr/>
            </p:nvCxnSpPr>
            <p:spPr>
              <a:xfrm rot="20207881">
                <a:off x="7241498" y="2812992"/>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8" name="Oval 47"/>
              <p:cNvSpPr>
                <a:spLocks/>
              </p:cNvSpPr>
              <p:nvPr/>
            </p:nvSpPr>
            <p:spPr>
              <a:xfrm rot="4007881">
                <a:off x="7204559" y="3150757"/>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49" name="Group 48"/>
            <p:cNvGrpSpPr/>
            <p:nvPr/>
          </p:nvGrpSpPr>
          <p:grpSpPr>
            <a:xfrm rot="960000">
              <a:off x="5455001" y="2463306"/>
              <a:ext cx="551399" cy="277895"/>
              <a:chOff x="7407551" y="2510456"/>
              <a:chExt cx="714314" cy="360000"/>
            </a:xfrm>
          </p:grpSpPr>
          <p:cxnSp>
            <p:nvCxnSpPr>
              <p:cNvPr id="50" name="Straight Connector 49"/>
              <p:cNvCxnSpPr/>
              <p:nvPr/>
            </p:nvCxnSpPr>
            <p:spPr>
              <a:xfrm rot="17085228">
                <a:off x="7587551" y="2415514"/>
                <a:ext cx="0" cy="36000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51" name="Oval 50"/>
              <p:cNvSpPr>
                <a:spLocks/>
              </p:cNvSpPr>
              <p:nvPr/>
            </p:nvSpPr>
            <p:spPr>
              <a:xfrm rot="885228">
                <a:off x="7761865" y="2510456"/>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52" name="Group 51"/>
            <p:cNvGrpSpPr/>
            <p:nvPr/>
          </p:nvGrpSpPr>
          <p:grpSpPr>
            <a:xfrm rot="21540000">
              <a:off x="4433733" y="2308973"/>
              <a:ext cx="553811" cy="277895"/>
              <a:chOff x="5863641" y="2484397"/>
              <a:chExt cx="717438" cy="360000"/>
            </a:xfrm>
          </p:grpSpPr>
          <p:cxnSp>
            <p:nvCxnSpPr>
              <p:cNvPr id="53" name="Straight Connector 52"/>
              <p:cNvCxnSpPr/>
              <p:nvPr/>
            </p:nvCxnSpPr>
            <p:spPr>
              <a:xfrm rot="4606275">
                <a:off x="6401079" y="2401995"/>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4" name="Oval 53"/>
              <p:cNvSpPr>
                <a:spLocks/>
              </p:cNvSpPr>
              <p:nvPr/>
            </p:nvSpPr>
            <p:spPr>
              <a:xfrm rot="10006275">
                <a:off x="5863641" y="2484397"/>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55" name="Group 54"/>
            <p:cNvGrpSpPr/>
            <p:nvPr/>
          </p:nvGrpSpPr>
          <p:grpSpPr>
            <a:xfrm rot="4500000">
              <a:off x="5671000" y="1862359"/>
              <a:ext cx="277895" cy="561008"/>
              <a:chOff x="6827515" y="1265268"/>
              <a:chExt cx="360000" cy="726761"/>
            </a:xfrm>
          </p:grpSpPr>
          <p:cxnSp>
            <p:nvCxnSpPr>
              <p:cNvPr id="56" name="Straight Connector 55"/>
              <p:cNvCxnSpPr/>
              <p:nvPr/>
            </p:nvCxnSpPr>
            <p:spPr>
              <a:xfrm rot="10843271">
                <a:off x="7001318" y="1632029"/>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7" name="Oval 56"/>
              <p:cNvSpPr>
                <a:spLocks/>
              </p:cNvSpPr>
              <p:nvPr/>
            </p:nvSpPr>
            <p:spPr>
              <a:xfrm rot="16243271">
                <a:off x="6827515" y="1265268"/>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58" name="Group 57"/>
            <p:cNvGrpSpPr/>
            <p:nvPr/>
          </p:nvGrpSpPr>
          <p:grpSpPr>
            <a:xfrm rot="2220000">
              <a:off x="4912201" y="1520606"/>
              <a:ext cx="498288" cy="316719"/>
              <a:chOff x="6042078" y="1635973"/>
              <a:chExt cx="645510" cy="410295"/>
            </a:xfrm>
          </p:grpSpPr>
          <p:cxnSp>
            <p:nvCxnSpPr>
              <p:cNvPr id="59" name="Straight Connector 58"/>
              <p:cNvCxnSpPr/>
              <p:nvPr/>
            </p:nvCxnSpPr>
            <p:spPr>
              <a:xfrm rot="7718591">
                <a:off x="6507588" y="1866268"/>
                <a:ext cx="0" cy="36000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0" name="Oval 59"/>
              <p:cNvSpPr>
                <a:spLocks/>
              </p:cNvSpPr>
              <p:nvPr/>
            </p:nvSpPr>
            <p:spPr>
              <a:xfrm rot="13118591">
                <a:off x="6042078" y="1635973"/>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sp>
          <p:nvSpPr>
            <p:cNvPr id="70" name="Oval 69"/>
            <p:cNvSpPr>
              <a:spLocks/>
            </p:cNvSpPr>
            <p:nvPr/>
          </p:nvSpPr>
          <p:spPr>
            <a:xfrm>
              <a:off x="4382139" y="3045084"/>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1" name="Oval 70"/>
            <p:cNvSpPr>
              <a:spLocks/>
            </p:cNvSpPr>
            <p:nvPr/>
          </p:nvSpPr>
          <p:spPr>
            <a:xfrm>
              <a:off x="4743401" y="3043596"/>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2" name="Oval 71"/>
            <p:cNvSpPr>
              <a:spLocks/>
            </p:cNvSpPr>
            <p:nvPr/>
          </p:nvSpPr>
          <p:spPr>
            <a:xfrm rot="18043271">
              <a:off x="4914216" y="2749059"/>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73" name="Group 72"/>
            <p:cNvGrpSpPr/>
            <p:nvPr/>
          </p:nvGrpSpPr>
          <p:grpSpPr>
            <a:xfrm rot="20280000">
              <a:off x="5221316" y="1310261"/>
              <a:ext cx="788287" cy="524616"/>
              <a:chOff x="7311188" y="1382216"/>
              <a:chExt cx="1021191" cy="679616"/>
            </a:xfrm>
          </p:grpSpPr>
          <p:cxnSp>
            <p:nvCxnSpPr>
              <p:cNvPr id="74" name="Straight Connector 73"/>
              <p:cNvCxnSpPr/>
              <p:nvPr/>
            </p:nvCxnSpPr>
            <p:spPr>
              <a:xfrm rot="13975708">
                <a:off x="7491188" y="1881832"/>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3975708">
                <a:off x="7858756" y="1602072"/>
                <a:ext cx="0" cy="360000"/>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76" name="Oval 75"/>
              <p:cNvSpPr>
                <a:spLocks/>
              </p:cNvSpPr>
              <p:nvPr/>
            </p:nvSpPr>
            <p:spPr>
              <a:xfrm rot="19375708">
                <a:off x="7972379" y="1382216"/>
                <a:ext cx="360000" cy="360000"/>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7" name="Oval 76"/>
              <p:cNvSpPr>
                <a:spLocks/>
              </p:cNvSpPr>
              <p:nvPr/>
            </p:nvSpPr>
            <p:spPr>
              <a:xfrm rot="19375708">
                <a:off x="7623893" y="1866774"/>
                <a:ext cx="108000" cy="108000"/>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sp>
          <p:nvSpPr>
            <p:cNvPr id="80" name="Oval 79"/>
            <p:cNvSpPr/>
            <p:nvPr/>
          </p:nvSpPr>
          <p:spPr>
            <a:xfrm>
              <a:off x="4253266" y="1043430"/>
              <a:ext cx="2263526" cy="2110685"/>
            </a:xfrm>
            <a:prstGeom prst="ellipse">
              <a:avLst/>
            </a:prstGeom>
            <a:noFill/>
            <a:ln w="12700" cmpd="sng">
              <a:solidFill>
                <a:schemeClr val="tx1">
                  <a:lumMod val="50000"/>
                  <a:lumOff val="50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82" name="TextBox 81"/>
            <p:cNvSpPr txBox="1"/>
            <p:nvPr/>
          </p:nvSpPr>
          <p:spPr>
            <a:xfrm>
              <a:off x="5009235" y="813061"/>
              <a:ext cx="965668" cy="215444"/>
            </a:xfrm>
            <a:prstGeom prst="rect">
              <a:avLst/>
            </a:prstGeom>
            <a:noFill/>
          </p:spPr>
          <p:txBody>
            <a:bodyPr wrap="square" rtlCol="0">
              <a:spAutoFit/>
            </a:bodyPr>
            <a:lstStyle/>
            <a:p>
              <a:r>
                <a:rPr lang="en-US" sz="800" dirty="0" smtClean="0">
                  <a:solidFill>
                    <a:schemeClr val="tx1">
                      <a:lumMod val="50000"/>
                      <a:lumOff val="50000"/>
                    </a:schemeClr>
                  </a:solidFill>
                  <a:latin typeface="Arial"/>
                  <a:cs typeface="Arial"/>
                </a:rPr>
                <a:t>Late nasal (LNC)</a:t>
              </a:r>
              <a:endParaRPr lang="en-US" sz="800" dirty="0">
                <a:solidFill>
                  <a:schemeClr val="tx1">
                    <a:lumMod val="50000"/>
                    <a:lumOff val="50000"/>
                  </a:schemeClr>
                </a:solidFill>
                <a:latin typeface="Arial"/>
                <a:cs typeface="Arial"/>
              </a:endParaRPr>
            </a:p>
          </p:txBody>
        </p:sp>
        <p:cxnSp>
          <p:nvCxnSpPr>
            <p:cNvPr id="129" name="Straight Connector 128"/>
            <p:cNvCxnSpPr/>
            <p:nvPr/>
          </p:nvCxnSpPr>
          <p:spPr>
            <a:xfrm rot="7245228">
              <a:off x="4894451" y="1928568"/>
              <a:ext cx="0" cy="277895"/>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0" name="Oval 129"/>
            <p:cNvSpPr>
              <a:spLocks/>
            </p:cNvSpPr>
            <p:nvPr/>
          </p:nvSpPr>
          <p:spPr>
            <a:xfrm rot="12645228">
              <a:off x="4413318" y="1696227"/>
              <a:ext cx="389052" cy="389053"/>
            </a:xfrm>
            <a:prstGeom prst="ellipse">
              <a:avLst/>
            </a:prstGeom>
            <a:solidFill>
              <a:schemeClr val="tx1">
                <a:lumMod val="65000"/>
                <a:lumOff val="35000"/>
              </a:schemeClr>
            </a:solid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31" name="Oval 130"/>
            <p:cNvSpPr>
              <a:spLocks noChangeAspect="1"/>
            </p:cNvSpPr>
            <p:nvPr/>
          </p:nvSpPr>
          <p:spPr>
            <a:xfrm>
              <a:off x="4981558" y="1998049"/>
              <a:ext cx="555788" cy="555790"/>
            </a:xfrm>
            <a:prstGeom prst="ellipse">
              <a:avLst/>
            </a:prstGeom>
            <a:solidFill>
              <a:schemeClr val="tx1">
                <a:lumMod val="65000"/>
                <a:lumOff val="35000"/>
              </a:schemeClr>
            </a:solidFill>
            <a:ln w="25400" cmpd="sng"/>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800"/>
            </a:p>
          </p:txBody>
        </p:sp>
        <p:sp>
          <p:nvSpPr>
            <p:cNvPr id="98" name="Rectangle 97"/>
            <p:cNvSpPr/>
            <p:nvPr/>
          </p:nvSpPr>
          <p:spPr>
            <a:xfrm>
              <a:off x="5436347" y="1955687"/>
              <a:ext cx="201944" cy="215444"/>
            </a:xfrm>
            <a:prstGeom prst="rect">
              <a:avLst/>
            </a:prstGeom>
          </p:spPr>
          <p:txBody>
            <a:bodyPr wrap="square">
              <a:spAutoFit/>
            </a:bodyPr>
            <a:lstStyle/>
            <a:p>
              <a:r>
                <a:rPr lang="en-US" sz="800" dirty="0">
                  <a:latin typeface="Times"/>
                  <a:cs typeface="Times"/>
                </a:rPr>
                <a:t>9</a:t>
              </a:r>
            </a:p>
          </p:txBody>
        </p:sp>
        <p:cxnSp>
          <p:nvCxnSpPr>
            <p:cNvPr id="31" name="Straight Connector 30"/>
            <p:cNvCxnSpPr/>
            <p:nvPr/>
          </p:nvCxnSpPr>
          <p:spPr>
            <a:xfrm rot="16200000">
              <a:off x="3881926" y="2947820"/>
              <a:ext cx="0" cy="27789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2" name="Rectangle 131"/>
            <p:cNvSpPr/>
            <p:nvPr/>
          </p:nvSpPr>
          <p:spPr>
            <a:xfrm>
              <a:off x="4642428" y="1523638"/>
              <a:ext cx="201944" cy="215444"/>
            </a:xfrm>
            <a:prstGeom prst="rect">
              <a:avLst/>
            </a:prstGeom>
          </p:spPr>
          <p:txBody>
            <a:bodyPr wrap="square">
              <a:spAutoFit/>
            </a:bodyPr>
            <a:lstStyle/>
            <a:p>
              <a:r>
                <a:rPr lang="en-US" sz="800" dirty="0" smtClean="0">
                  <a:latin typeface="Times"/>
                  <a:cs typeface="Times"/>
                </a:rPr>
                <a:t>8</a:t>
              </a:r>
              <a:endParaRPr lang="en-US" sz="800" dirty="0">
                <a:latin typeface="Times"/>
                <a:cs typeface="Times"/>
              </a:endParaRPr>
            </a:p>
          </p:txBody>
        </p:sp>
        <p:sp>
          <p:nvSpPr>
            <p:cNvPr id="67" name="Oval 66"/>
            <p:cNvSpPr>
              <a:spLocks/>
            </p:cNvSpPr>
            <p:nvPr/>
          </p:nvSpPr>
          <p:spPr>
            <a:xfrm>
              <a:off x="3298350" y="3045084"/>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8" name="Oval 67"/>
            <p:cNvSpPr>
              <a:spLocks/>
            </p:cNvSpPr>
            <p:nvPr/>
          </p:nvSpPr>
          <p:spPr>
            <a:xfrm>
              <a:off x="3659609" y="3045084"/>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69" name="Oval 68"/>
            <p:cNvSpPr>
              <a:spLocks/>
            </p:cNvSpPr>
            <p:nvPr/>
          </p:nvSpPr>
          <p:spPr>
            <a:xfrm>
              <a:off x="4020884" y="3045084"/>
              <a:ext cx="83369" cy="83369"/>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nvGrpSpPr>
          <p:cNvPr id="219" name="Group 218"/>
          <p:cNvGrpSpPr/>
          <p:nvPr/>
        </p:nvGrpSpPr>
        <p:grpSpPr>
          <a:xfrm>
            <a:off x="4046105" y="2991956"/>
            <a:ext cx="2800511" cy="1005531"/>
            <a:chOff x="3034578" y="2991956"/>
            <a:chExt cx="2100383" cy="1005531"/>
          </a:xfrm>
        </p:grpSpPr>
        <p:sp>
          <p:nvSpPr>
            <p:cNvPr id="217" name="Rectangle 216"/>
            <p:cNvSpPr/>
            <p:nvPr/>
          </p:nvSpPr>
          <p:spPr>
            <a:xfrm>
              <a:off x="3034578" y="2991956"/>
              <a:ext cx="1701071" cy="172800"/>
            </a:xfrm>
            <a:prstGeom prst="rect">
              <a:avLst/>
            </a:prstGeom>
            <a:solidFill>
              <a:srgbClr val="FFFF00">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rot="3613663">
              <a:off x="4591701" y="3454227"/>
              <a:ext cx="913720" cy="172800"/>
            </a:xfrm>
            <a:prstGeom prst="rect">
              <a:avLst/>
            </a:prstGeom>
            <a:solidFill>
              <a:srgbClr val="FFFF00">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200" name="Table 199"/>
          <p:cNvGraphicFramePr>
            <a:graphicFrameLocks noGrp="1"/>
          </p:cNvGraphicFramePr>
          <p:nvPr>
            <p:extLst>
              <p:ext uri="{D42A27DB-BD31-4B8C-83A1-F6EECF244321}">
                <p14:modId xmlns:p14="http://schemas.microsoft.com/office/powerpoint/2010/main" val="1715821866"/>
              </p:ext>
            </p:extLst>
          </p:nvPr>
        </p:nvGraphicFramePr>
        <p:xfrm>
          <a:off x="8695160" y="2828194"/>
          <a:ext cx="3088620" cy="1298181"/>
        </p:xfrm>
        <a:graphic>
          <a:graphicData uri="http://schemas.openxmlformats.org/drawingml/2006/table">
            <a:tbl>
              <a:tblPr firstRow="1" bandRow="1">
                <a:tableStyleId>{6E25E649-3F16-4E02-A733-19D2CDBF48F0}</a:tableStyleId>
              </a:tblPr>
              <a:tblGrid>
                <a:gridCol w="1029540"/>
                <a:gridCol w="1029540"/>
                <a:gridCol w="1029540"/>
              </a:tblGrid>
              <a:tr h="432727">
                <a:tc>
                  <a:txBody>
                    <a:bodyPr/>
                    <a:lstStyle/>
                    <a:p>
                      <a:r>
                        <a:rPr lang="en-US" sz="1100"/>
                        <a:t>Branches</a:t>
                      </a:r>
                    </a:p>
                  </a:txBody>
                  <a:tcPr marL="68175" marR="68175" marT="25565" marB="25565"/>
                </a:tc>
                <a:tc>
                  <a:txBody>
                    <a:bodyPr/>
                    <a:lstStyle/>
                    <a:p>
                      <a:pPr algn="ctr"/>
                      <a:r>
                        <a:rPr lang="en-US" sz="1100"/>
                        <a:t>Stop codons</a:t>
                      </a:r>
                    </a:p>
                  </a:txBody>
                  <a:tcPr marL="68175" marR="68175" marT="25565" marB="25565"/>
                </a:tc>
                <a:tc>
                  <a:txBody>
                    <a:bodyPr/>
                    <a:lstStyle/>
                    <a:p>
                      <a:pPr algn="ctr"/>
                      <a:r>
                        <a:rPr lang="en-US" sz="1100"/>
                        <a:t>Other</a:t>
                      </a:r>
                      <a:r>
                        <a:rPr lang="en-US" sz="1100" baseline="0"/>
                        <a:t> mutations</a:t>
                      </a:r>
                      <a:endParaRPr lang="en-US" sz="1100"/>
                    </a:p>
                  </a:txBody>
                  <a:tcPr marL="68175" marR="68175" marT="25565" marB="25565"/>
                </a:tc>
              </a:tr>
              <a:tr h="432727">
                <a:tc>
                  <a:txBody>
                    <a:bodyPr/>
                    <a:lstStyle/>
                    <a:p>
                      <a:r>
                        <a:rPr lang="en-US" sz="1100"/>
                        <a:t>From ENC to LBC</a:t>
                      </a:r>
                    </a:p>
                  </a:txBody>
                  <a:tcPr marL="68175" marR="68175" marT="25565" marB="25565"/>
                </a:tc>
                <a:tc>
                  <a:txBody>
                    <a:bodyPr/>
                    <a:lstStyle/>
                    <a:p>
                      <a:pPr algn="ctr"/>
                      <a:r>
                        <a:rPr lang="en-US" sz="1100"/>
                        <a:t>4</a:t>
                      </a:r>
                    </a:p>
                  </a:txBody>
                  <a:tcPr marL="68175" marR="68175" marT="25565" marB="25565"/>
                </a:tc>
                <a:tc>
                  <a:txBody>
                    <a:bodyPr/>
                    <a:lstStyle/>
                    <a:p>
                      <a:pPr algn="ctr"/>
                      <a:r>
                        <a:rPr lang="en-US" sz="1100"/>
                        <a:t>4</a:t>
                      </a:r>
                    </a:p>
                  </a:txBody>
                  <a:tcPr marL="68175" marR="68175" marT="25565" marB="25565"/>
                </a:tc>
              </a:tr>
              <a:tr h="432727">
                <a:tc>
                  <a:txBody>
                    <a:bodyPr/>
                    <a:lstStyle/>
                    <a:p>
                      <a:r>
                        <a:rPr lang="en-US" sz="1100"/>
                        <a:t>All others in P,Q, R</a:t>
                      </a:r>
                    </a:p>
                  </a:txBody>
                  <a:tcPr marL="68175" marR="68175" marT="25565" marB="25565"/>
                </a:tc>
                <a:tc>
                  <a:txBody>
                    <a:bodyPr/>
                    <a:lstStyle/>
                    <a:p>
                      <a:pPr algn="ctr"/>
                      <a:r>
                        <a:rPr lang="en-US" sz="1100"/>
                        <a:t>7</a:t>
                      </a:r>
                    </a:p>
                  </a:txBody>
                  <a:tcPr marL="68175" marR="68175" marT="25565" marB="25565"/>
                </a:tc>
                <a:tc>
                  <a:txBody>
                    <a:bodyPr/>
                    <a:lstStyle/>
                    <a:p>
                      <a:pPr algn="ctr"/>
                      <a:r>
                        <a:rPr lang="en-US" sz="1100" dirty="0"/>
                        <a:t>115</a:t>
                      </a:r>
                    </a:p>
                  </a:txBody>
                  <a:tcPr marL="68175" marR="68175" marT="25565" marB="25565"/>
                </a:tc>
              </a:tr>
            </a:tbl>
          </a:graphicData>
        </a:graphic>
      </p:graphicFrame>
      <p:sp>
        <p:nvSpPr>
          <p:cNvPr id="202" name="TextBox 201"/>
          <p:cNvSpPr txBox="1"/>
          <p:nvPr/>
        </p:nvSpPr>
        <p:spPr>
          <a:xfrm>
            <a:off x="10823445" y="4131136"/>
            <a:ext cx="947132" cy="307777"/>
          </a:xfrm>
          <a:prstGeom prst="rect">
            <a:avLst/>
          </a:prstGeom>
          <a:noFill/>
        </p:spPr>
        <p:txBody>
          <a:bodyPr wrap="none" rtlCol="0">
            <a:spAutoFit/>
          </a:bodyPr>
          <a:lstStyle/>
          <a:p>
            <a:r>
              <a:rPr lang="en-US" sz="1400" b="1" i="1"/>
              <a:t>p</a:t>
            </a:r>
            <a:r>
              <a:rPr lang="en-US" sz="1400" b="1"/>
              <a:t> = 0.0017</a:t>
            </a:r>
          </a:p>
        </p:txBody>
      </p:sp>
    </p:spTree>
    <p:extLst>
      <p:ext uri="{BB962C8B-B14F-4D97-AF65-F5344CB8AC3E}">
        <p14:creationId xmlns:p14="http://schemas.microsoft.com/office/powerpoint/2010/main" val="1516175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Evolutionary forces within hosts</a:t>
            </a:r>
            <a:endParaRPr lang="en-US" dirty="0"/>
          </a:p>
        </p:txBody>
      </p:sp>
      <p:sp>
        <p:nvSpPr>
          <p:cNvPr id="3" name="Content Placeholder 2"/>
          <p:cNvSpPr>
            <a:spLocks noGrp="1"/>
          </p:cNvSpPr>
          <p:nvPr>
            <p:ph idx="1"/>
          </p:nvPr>
        </p:nvSpPr>
        <p:spPr/>
        <p:txBody>
          <a:bodyPr/>
          <a:lstStyle/>
          <a:p>
            <a:r>
              <a:rPr lang="en-US" dirty="0"/>
              <a:t>What are the evolutionary forces that shape genetic variability within hosts?</a:t>
            </a:r>
          </a:p>
        </p:txBody>
      </p:sp>
    </p:spTree>
    <p:extLst>
      <p:ext uri="{BB962C8B-B14F-4D97-AF65-F5344CB8AC3E}">
        <p14:creationId xmlns:p14="http://schemas.microsoft.com/office/powerpoint/2010/main" val="1802422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137" y="133307"/>
            <a:ext cx="10639063" cy="1371600"/>
          </a:xfrm>
        </p:spPr>
        <p:txBody>
          <a:bodyPr>
            <a:normAutofit fontScale="90000"/>
          </a:bodyPr>
          <a:lstStyle/>
          <a:p>
            <a:r>
              <a:rPr lang="en-US" dirty="0" smtClean="0"/>
              <a:t>The bacterial </a:t>
            </a:r>
            <a:r>
              <a:rPr lang="en-US" dirty="0" smtClean="0"/>
              <a:t>mutation rate: </a:t>
            </a:r>
            <a:r>
              <a:rPr lang="en-US" smtClean="0"/>
              <a:t>geological evidence</a:t>
            </a:r>
            <a:endParaRPr lang="en-US" dirty="0"/>
          </a:p>
        </p:txBody>
      </p:sp>
      <p:grpSp>
        <p:nvGrpSpPr>
          <p:cNvPr id="6" name="Group 5"/>
          <p:cNvGrpSpPr/>
          <p:nvPr/>
        </p:nvGrpSpPr>
        <p:grpSpPr>
          <a:xfrm>
            <a:off x="1676401" y="1296365"/>
            <a:ext cx="3633115" cy="3745535"/>
            <a:chOff x="152400" y="1982165"/>
            <a:chExt cx="3633115" cy="3745535"/>
          </a:xfrm>
        </p:grpSpPr>
        <p:pic>
          <p:nvPicPr>
            <p:cNvPr id="4" name="Picture 3"/>
            <p:cNvPicPr>
              <a:picLocks noChangeAspect="1"/>
            </p:cNvPicPr>
            <p:nvPr/>
          </p:nvPicPr>
          <p:blipFill rotWithShape="1">
            <a:blip r:embed="rId2"/>
            <a:srcRect t="-6471"/>
            <a:stretch/>
          </p:blipFill>
          <p:spPr>
            <a:xfrm>
              <a:off x="152400" y="1982165"/>
              <a:ext cx="3633115" cy="3745535"/>
            </a:xfrm>
            <a:prstGeom prst="rect">
              <a:avLst/>
            </a:prstGeom>
            <a:solidFill>
              <a:schemeClr val="bg1"/>
            </a:solidFill>
          </p:spPr>
        </p:pic>
        <p:sp>
          <p:nvSpPr>
            <p:cNvPr id="5" name="TextBox 4"/>
            <p:cNvSpPr txBox="1"/>
            <p:nvPr/>
          </p:nvSpPr>
          <p:spPr>
            <a:xfrm rot="16200000">
              <a:off x="-1694" y="3477794"/>
              <a:ext cx="889987" cy="276999"/>
            </a:xfrm>
            <a:prstGeom prst="rect">
              <a:avLst/>
            </a:prstGeom>
            <a:noFill/>
          </p:spPr>
          <p:txBody>
            <a:bodyPr wrap="none" rtlCol="0">
              <a:spAutoFit/>
            </a:bodyPr>
            <a:lstStyle/>
            <a:p>
              <a:r>
                <a:rPr lang="en-US" sz="1200" b="1" dirty="0">
                  <a:latin typeface="Arial"/>
                  <a:cs typeface="Arial"/>
                </a:rPr>
                <a:t>16S </a:t>
              </a:r>
              <a:r>
                <a:rPr lang="en-US" sz="1200" b="1" dirty="0" err="1">
                  <a:latin typeface="Arial"/>
                  <a:cs typeface="Arial"/>
                </a:rPr>
                <a:t>rDNA</a:t>
              </a:r>
              <a:endParaRPr lang="en-US" sz="1200" b="1" dirty="0">
                <a:latin typeface="Arial"/>
                <a:cs typeface="Arial"/>
              </a:endParaRPr>
            </a:p>
          </p:txBody>
        </p:sp>
      </p:grpSp>
      <p:pic>
        <p:nvPicPr>
          <p:cNvPr id="7" name="Picture 6"/>
          <p:cNvPicPr>
            <a:picLocks noChangeAspect="1"/>
          </p:cNvPicPr>
          <p:nvPr/>
        </p:nvPicPr>
        <p:blipFill>
          <a:blip r:embed="rId3"/>
          <a:stretch>
            <a:fillRect/>
          </a:stretch>
        </p:blipFill>
        <p:spPr>
          <a:xfrm>
            <a:off x="5309516" y="1295400"/>
            <a:ext cx="3215385" cy="1922462"/>
          </a:xfrm>
          <a:prstGeom prst="rect">
            <a:avLst/>
          </a:prstGeom>
        </p:spPr>
      </p:pic>
      <p:sp>
        <p:nvSpPr>
          <p:cNvPr id="8" name="TextBox 7"/>
          <p:cNvSpPr txBox="1"/>
          <p:nvPr/>
        </p:nvSpPr>
        <p:spPr>
          <a:xfrm>
            <a:off x="1088020" y="6072852"/>
            <a:ext cx="4710896" cy="400110"/>
          </a:xfrm>
          <a:prstGeom prst="rect">
            <a:avLst/>
          </a:prstGeom>
          <a:noFill/>
        </p:spPr>
        <p:txBody>
          <a:bodyPr wrap="square" rtlCol="0">
            <a:spAutoFit/>
          </a:bodyPr>
          <a:lstStyle/>
          <a:p>
            <a:r>
              <a:rPr lang="en-US" sz="1000" dirty="0"/>
              <a:t>Evolution in bacteria: evidence for a universal substitution rate </a:t>
            </a:r>
            <a:r>
              <a:rPr lang="en-US" sz="1000" dirty="0" smtClean="0"/>
              <a:t>in </a:t>
            </a:r>
            <a:r>
              <a:rPr lang="en-US" sz="1000" dirty="0"/>
              <a:t>cellular genomes</a:t>
            </a:r>
          </a:p>
          <a:p>
            <a:r>
              <a:rPr lang="en-US" sz="1000" dirty="0"/>
              <a:t>Howard </a:t>
            </a:r>
            <a:r>
              <a:rPr lang="en-US" sz="1000" dirty="0" err="1"/>
              <a:t>Ochman</a:t>
            </a:r>
            <a:r>
              <a:rPr lang="en-US" sz="1000" dirty="0"/>
              <a:t> and Allan C </a:t>
            </a:r>
            <a:r>
              <a:rPr lang="en-US" sz="1000" dirty="0" smtClean="0"/>
              <a:t>Wilson J </a:t>
            </a:r>
            <a:r>
              <a:rPr lang="en-US" sz="1000" dirty="0"/>
              <a:t>Mol </a:t>
            </a:r>
            <a:r>
              <a:rPr lang="en-US" sz="1000" dirty="0" err="1"/>
              <a:t>Evol</a:t>
            </a:r>
            <a:r>
              <a:rPr lang="en-US" sz="1000" dirty="0"/>
              <a:t> (1987) 26: 74-86.</a:t>
            </a:r>
          </a:p>
        </p:txBody>
      </p:sp>
      <p:grpSp>
        <p:nvGrpSpPr>
          <p:cNvPr id="12" name="Group 11"/>
          <p:cNvGrpSpPr/>
          <p:nvPr/>
        </p:nvGrpSpPr>
        <p:grpSpPr>
          <a:xfrm>
            <a:off x="5578997" y="3287312"/>
            <a:ext cx="6030411" cy="3197223"/>
            <a:chOff x="4054997" y="3217862"/>
            <a:chExt cx="6030411" cy="3197223"/>
          </a:xfrm>
        </p:grpSpPr>
        <p:pic>
          <p:nvPicPr>
            <p:cNvPr id="9" name="Picture 8"/>
            <p:cNvPicPr>
              <a:picLocks noChangeAspect="1"/>
            </p:cNvPicPr>
            <p:nvPr/>
          </p:nvPicPr>
          <p:blipFill>
            <a:blip r:embed="rId4"/>
            <a:stretch>
              <a:fillRect/>
            </a:stretch>
          </p:blipFill>
          <p:spPr>
            <a:xfrm>
              <a:off x="5190049" y="3217862"/>
              <a:ext cx="3357701" cy="2725738"/>
            </a:xfrm>
            <a:prstGeom prst="rect">
              <a:avLst/>
            </a:prstGeom>
          </p:spPr>
        </p:pic>
        <p:sp>
          <p:nvSpPr>
            <p:cNvPr id="10" name="TextBox 9"/>
            <p:cNvSpPr txBox="1"/>
            <p:nvPr/>
          </p:nvSpPr>
          <p:spPr>
            <a:xfrm>
              <a:off x="4054997" y="6014975"/>
              <a:ext cx="6030411" cy="400110"/>
            </a:xfrm>
            <a:prstGeom prst="rect">
              <a:avLst/>
            </a:prstGeom>
            <a:noFill/>
          </p:spPr>
          <p:txBody>
            <a:bodyPr wrap="square" rtlCol="0">
              <a:spAutoFit/>
            </a:bodyPr>
            <a:lstStyle/>
            <a:p>
              <a:r>
                <a:rPr lang="en-US" sz="1000" dirty="0"/>
                <a:t>A molecular clock in endosymbiotic bacteria is calculated </a:t>
              </a:r>
              <a:r>
                <a:rPr lang="en-US" sz="1000" dirty="0" smtClean="0"/>
                <a:t>using the </a:t>
              </a:r>
              <a:r>
                <a:rPr lang="en-US" sz="1000" dirty="0"/>
                <a:t>insect hosts</a:t>
              </a:r>
            </a:p>
            <a:p>
              <a:r>
                <a:rPr lang="en-US" sz="1000" dirty="0"/>
                <a:t>Nancy A Moran, Mark A Munson, Paul Baumann and Hajime </a:t>
              </a:r>
              <a:r>
                <a:rPr lang="en-US" sz="1000" dirty="0" smtClean="0"/>
                <a:t>Ishikawa Proc </a:t>
              </a:r>
              <a:r>
                <a:rPr lang="en-US" sz="1000" dirty="0"/>
                <a:t>R Soc </a:t>
              </a:r>
              <a:r>
                <a:rPr lang="en-US" sz="1000" dirty="0" err="1"/>
                <a:t>Lond</a:t>
              </a:r>
              <a:r>
                <a:rPr lang="en-US" sz="1000" dirty="0"/>
                <a:t> B (1993) 253: 167-171.</a:t>
              </a:r>
            </a:p>
          </p:txBody>
        </p:sp>
      </p:grpSp>
      <p:sp>
        <p:nvSpPr>
          <p:cNvPr id="11" name="TextBox 10"/>
          <p:cNvSpPr txBox="1"/>
          <p:nvPr/>
        </p:nvSpPr>
        <p:spPr>
          <a:xfrm>
            <a:off x="2105799" y="5172670"/>
            <a:ext cx="3118161" cy="646331"/>
          </a:xfrm>
          <a:prstGeom prst="rect">
            <a:avLst/>
          </a:prstGeom>
          <a:noFill/>
        </p:spPr>
        <p:txBody>
          <a:bodyPr wrap="none" rtlCol="0">
            <a:spAutoFit/>
          </a:bodyPr>
          <a:lstStyle/>
          <a:p>
            <a:r>
              <a:rPr lang="en-US" dirty="0" smtClean="0"/>
              <a:t>~0.01 </a:t>
            </a:r>
            <a:r>
              <a:rPr lang="en-US" dirty="0"/>
              <a:t>per Mb per yr (silent sites)</a:t>
            </a:r>
          </a:p>
          <a:p>
            <a:endParaRPr lang="en-US" dirty="0"/>
          </a:p>
        </p:txBody>
      </p:sp>
    </p:spTree>
    <p:extLst>
      <p:ext uri="{BB962C8B-B14F-4D97-AF65-F5344CB8AC3E}">
        <p14:creationId xmlns:p14="http://schemas.microsoft.com/office/powerpoint/2010/main" val="5070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86137" y="133307"/>
            <a:ext cx="10639063" cy="1371600"/>
          </a:xfrm>
        </p:spPr>
        <p:txBody>
          <a:bodyPr>
            <a:normAutofit fontScale="90000"/>
          </a:bodyPr>
          <a:lstStyle/>
          <a:p>
            <a:r>
              <a:rPr lang="en-US" dirty="0" smtClean="0"/>
              <a:t>The bacterial </a:t>
            </a:r>
            <a:r>
              <a:rPr lang="en-US" dirty="0" smtClean="0"/>
              <a:t>mutation rate: genomic evidence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13" y="2252461"/>
            <a:ext cx="5138006" cy="2875123"/>
          </a:xfrm>
          <a:prstGeom prst="rect">
            <a:avLst/>
          </a:prstGeom>
        </p:spPr>
      </p:pic>
      <p:pic>
        <p:nvPicPr>
          <p:cNvPr id="9" name="Picture 8"/>
          <p:cNvPicPr>
            <a:picLocks noChangeAspect="1"/>
          </p:cNvPicPr>
          <p:nvPr/>
        </p:nvPicPr>
        <p:blipFill>
          <a:blip r:embed="rId4"/>
          <a:stretch>
            <a:fillRect/>
          </a:stretch>
        </p:blipFill>
        <p:spPr>
          <a:xfrm>
            <a:off x="5969161" y="2262608"/>
            <a:ext cx="5431903" cy="2848437"/>
          </a:xfrm>
          <a:prstGeom prst="rect">
            <a:avLst/>
          </a:prstGeom>
          <a:solidFill>
            <a:schemeClr val="bg1"/>
          </a:solidFill>
        </p:spPr>
      </p:pic>
      <p:sp>
        <p:nvSpPr>
          <p:cNvPr id="10" name="TextBox 9"/>
          <p:cNvSpPr txBox="1"/>
          <p:nvPr/>
        </p:nvSpPr>
        <p:spPr>
          <a:xfrm>
            <a:off x="5926238" y="5845215"/>
            <a:ext cx="5016630" cy="369332"/>
          </a:xfrm>
          <a:prstGeom prst="rect">
            <a:avLst/>
          </a:prstGeom>
          <a:noFill/>
        </p:spPr>
        <p:txBody>
          <a:bodyPr wrap="none" rtlCol="0">
            <a:spAutoFit/>
          </a:bodyPr>
          <a:lstStyle/>
          <a:p>
            <a:r>
              <a:rPr lang="en-US" dirty="0" smtClean="0"/>
              <a:t>Lieberman et al (2011) Nature Genetics </a:t>
            </a:r>
            <a:r>
              <a:rPr lang="en-US" dirty="0"/>
              <a:t>43 </a:t>
            </a:r>
            <a:r>
              <a:rPr lang="en-US" dirty="0" smtClean="0"/>
              <a:t>1275-1280</a:t>
            </a:r>
            <a:endParaRPr lang="en-US" dirty="0"/>
          </a:p>
        </p:txBody>
      </p:sp>
    </p:spTree>
    <p:extLst>
      <p:ext uri="{BB962C8B-B14F-4D97-AF65-F5344CB8AC3E}">
        <p14:creationId xmlns:p14="http://schemas.microsoft.com/office/powerpoint/2010/main" val="530993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2133600" y="1752600"/>
          <a:ext cx="7924800" cy="4206240"/>
        </p:xfrm>
        <a:graphic>
          <a:graphicData uri="http://schemas.openxmlformats.org/drawingml/2006/table">
            <a:tbl>
              <a:tblPr firstRow="1" bandRow="1">
                <a:tableStyleId>{616DA210-FB5B-4158-B5E0-FEB733F419BA}</a:tableStyleId>
              </a:tblPr>
              <a:tblGrid>
                <a:gridCol w="2895600"/>
                <a:gridCol w="1532965"/>
                <a:gridCol w="3496235"/>
              </a:tblGrid>
              <a:tr h="370840">
                <a:tc>
                  <a:txBody>
                    <a:bodyPr/>
                    <a:lstStyle/>
                    <a:p>
                      <a:r>
                        <a:rPr lang="en-US" sz="1400" dirty="0" smtClean="0"/>
                        <a:t>Species</a:t>
                      </a:r>
                      <a:endParaRPr lang="en-US" sz="1400" i="1" dirty="0"/>
                    </a:p>
                  </a:txBody>
                  <a:tcPr/>
                </a:tc>
                <a:tc>
                  <a:txBody>
                    <a:bodyPr/>
                    <a:lstStyle/>
                    <a:p>
                      <a:r>
                        <a:rPr lang="en-US" sz="1400" dirty="0" smtClean="0"/>
                        <a:t>Mutation rate</a:t>
                      </a:r>
                      <a:br>
                        <a:rPr lang="en-US" sz="1400" dirty="0" smtClean="0"/>
                      </a:br>
                      <a:r>
                        <a:rPr lang="en-US" sz="1400" dirty="0" smtClean="0"/>
                        <a:t>per Mb per year</a:t>
                      </a:r>
                      <a:endParaRPr lang="en-US" sz="1400" dirty="0"/>
                    </a:p>
                  </a:txBody>
                  <a:tcPr/>
                </a:tc>
                <a:tc>
                  <a:txBody>
                    <a:bodyPr/>
                    <a:lstStyle/>
                    <a:p>
                      <a:r>
                        <a:rPr lang="en-US" sz="1400" dirty="0" smtClean="0"/>
                        <a:t>Reference</a:t>
                      </a:r>
                      <a:endParaRPr lang="en-US" sz="1400" dirty="0"/>
                    </a:p>
                  </a:txBody>
                  <a:tcPr/>
                </a:tc>
              </a:tr>
              <a:tr h="370840">
                <a:tc>
                  <a:txBody>
                    <a:bodyPr/>
                    <a:lstStyle/>
                    <a:p>
                      <a:r>
                        <a:rPr lang="en-US" sz="1400" i="1" dirty="0" smtClean="0"/>
                        <a:t>Mycobacterium tuberculosis</a:t>
                      </a:r>
                      <a:endParaRPr lang="en-US" sz="1400" i="1" dirty="0"/>
                    </a:p>
                  </a:txBody>
                  <a:tcPr/>
                </a:tc>
                <a:tc>
                  <a:txBody>
                    <a:bodyPr/>
                    <a:lstStyle/>
                    <a:p>
                      <a:pPr algn="l"/>
                      <a:r>
                        <a:rPr lang="en-US" sz="1400" dirty="0" smtClean="0"/>
                        <a:t>0.1 *</a:t>
                      </a:r>
                      <a:endParaRPr lang="en-US" sz="1400" dirty="0"/>
                    </a:p>
                  </a:txBody>
                  <a:tcPr/>
                </a:tc>
                <a:tc>
                  <a:txBody>
                    <a:bodyPr/>
                    <a:lstStyle/>
                    <a:p>
                      <a:r>
                        <a:rPr lang="en-US" sz="1400" dirty="0" smtClean="0"/>
                        <a:t>Ford et al (2011) Nat Genet 43:482</a:t>
                      </a:r>
                      <a:endParaRPr lang="en-US" sz="1400" dirty="0"/>
                    </a:p>
                  </a:txBody>
                  <a:tcPr/>
                </a:tc>
              </a:tr>
              <a:tr h="370840">
                <a:tc>
                  <a:txBody>
                    <a:bodyPr/>
                    <a:lstStyle/>
                    <a:p>
                      <a:r>
                        <a:rPr lang="en-US" sz="1400" i="1" dirty="0" smtClean="0"/>
                        <a:t>Escherichia coli</a:t>
                      </a:r>
                      <a:endParaRPr lang="en-US" sz="1400" i="1" dirty="0"/>
                    </a:p>
                  </a:txBody>
                  <a:tcPr/>
                </a:tc>
                <a:tc>
                  <a:txBody>
                    <a:bodyPr/>
                    <a:lstStyle/>
                    <a:p>
                      <a:pPr algn="l"/>
                      <a:r>
                        <a:rPr lang="en-US" sz="1400" dirty="0" smtClean="0"/>
                        <a:t>0.2</a:t>
                      </a:r>
                      <a:endParaRPr lang="en-US" sz="1400" dirty="0"/>
                    </a:p>
                  </a:txBody>
                  <a:tcPr/>
                </a:tc>
                <a:tc>
                  <a:txBody>
                    <a:bodyPr/>
                    <a:lstStyle/>
                    <a:p>
                      <a:r>
                        <a:rPr lang="en-US" sz="1400" dirty="0" smtClean="0"/>
                        <a:t>Reeves et al</a:t>
                      </a:r>
                      <a:r>
                        <a:rPr lang="en-US" sz="1400" baseline="0" dirty="0" smtClean="0"/>
                        <a:t> (2011) </a:t>
                      </a:r>
                      <a:r>
                        <a:rPr lang="en-US" sz="1400" baseline="0" dirty="0" err="1" smtClean="0"/>
                        <a:t>PLoS</a:t>
                      </a:r>
                      <a:r>
                        <a:rPr lang="en-US" sz="1400" baseline="0" dirty="0" smtClean="0"/>
                        <a:t> ONE 6:e26907</a:t>
                      </a:r>
                      <a:endParaRPr lang="en-US" sz="1400" dirty="0"/>
                    </a:p>
                  </a:txBody>
                  <a:tcPr/>
                </a:tc>
              </a:tr>
              <a:tr h="370840">
                <a:tc>
                  <a:txBody>
                    <a:bodyPr/>
                    <a:lstStyle/>
                    <a:p>
                      <a:r>
                        <a:rPr lang="en-US" sz="1400" i="1" dirty="0" err="1" smtClean="0"/>
                        <a:t>Burkholderia</a:t>
                      </a:r>
                      <a:r>
                        <a:rPr lang="en-US" sz="1400" i="1" dirty="0" smtClean="0"/>
                        <a:t> </a:t>
                      </a:r>
                      <a:r>
                        <a:rPr lang="en-US" sz="1400" i="1" dirty="0" err="1" smtClean="0"/>
                        <a:t>dolosa</a:t>
                      </a:r>
                      <a:endParaRPr lang="en-US" sz="1400" i="1" dirty="0"/>
                    </a:p>
                  </a:txBody>
                  <a:tcPr/>
                </a:tc>
                <a:tc>
                  <a:txBody>
                    <a:bodyPr/>
                    <a:lstStyle/>
                    <a:p>
                      <a:pPr algn="l"/>
                      <a:r>
                        <a:rPr lang="en-US" sz="1400" dirty="0" smtClean="0"/>
                        <a:t>0.3</a:t>
                      </a:r>
                      <a:endParaRPr lang="en-US" sz="1400" dirty="0"/>
                    </a:p>
                  </a:txBody>
                  <a:tcPr/>
                </a:tc>
                <a:tc>
                  <a:txBody>
                    <a:bodyPr/>
                    <a:lstStyle/>
                    <a:p>
                      <a:r>
                        <a:rPr lang="en-US" sz="1400" dirty="0" smtClean="0"/>
                        <a:t>Lieberman et al (2011) Nat Genet 43:1275</a:t>
                      </a:r>
                      <a:endParaRPr lang="en-US" sz="1400" dirty="0"/>
                    </a:p>
                  </a:txBody>
                  <a:tcPr/>
                </a:tc>
              </a:tr>
              <a:tr h="370840">
                <a:tc>
                  <a:txBody>
                    <a:bodyPr/>
                    <a:lstStyle/>
                    <a:p>
                      <a:r>
                        <a:rPr lang="en-US" sz="1400" i="1" dirty="0" smtClean="0"/>
                        <a:t>Clostridium </a:t>
                      </a:r>
                      <a:r>
                        <a:rPr lang="en-US" sz="1400" i="1" dirty="0" err="1" smtClean="0"/>
                        <a:t>difficile</a:t>
                      </a:r>
                      <a:endParaRPr lang="en-US" sz="1400" i="1" dirty="0"/>
                    </a:p>
                  </a:txBody>
                  <a:tcPr/>
                </a:tc>
                <a:tc>
                  <a:txBody>
                    <a:bodyPr/>
                    <a:lstStyle/>
                    <a:p>
                      <a:pPr algn="l"/>
                      <a:r>
                        <a:rPr lang="en-US" sz="1400" dirty="0" smtClean="0"/>
                        <a:t>0.5</a:t>
                      </a:r>
                      <a:endParaRPr lang="en-US" sz="1400" dirty="0"/>
                    </a:p>
                  </a:txBody>
                  <a:tcPr/>
                </a:tc>
                <a:tc>
                  <a:txBody>
                    <a:bodyPr/>
                    <a:lstStyle/>
                    <a:p>
                      <a:r>
                        <a:rPr lang="en-US" sz="1400" dirty="0" err="1" smtClean="0"/>
                        <a:t>Didelot</a:t>
                      </a:r>
                      <a:r>
                        <a:rPr lang="en-US" sz="1400" dirty="0" smtClean="0"/>
                        <a:t> et al (2012) Genome </a:t>
                      </a:r>
                      <a:r>
                        <a:rPr lang="en-US" sz="1400" dirty="0" err="1" smtClean="0"/>
                        <a:t>Biol</a:t>
                      </a:r>
                      <a:r>
                        <a:rPr lang="en-US" sz="1400" dirty="0" smtClean="0"/>
                        <a:t> 13:R118</a:t>
                      </a:r>
                      <a:endParaRPr lang="en-US" sz="1400" dirty="0"/>
                    </a:p>
                  </a:txBody>
                  <a:tcPr/>
                </a:tc>
              </a:tr>
              <a:tr h="370840">
                <a:tc>
                  <a:txBody>
                    <a:bodyPr/>
                    <a:lstStyle/>
                    <a:p>
                      <a:r>
                        <a:rPr lang="en-US" sz="1400" i="1" dirty="0" err="1" smtClean="0"/>
                        <a:t>Vibrio</a:t>
                      </a:r>
                      <a:r>
                        <a:rPr lang="en-US" sz="1400" i="1" dirty="0" smtClean="0"/>
                        <a:t> </a:t>
                      </a:r>
                      <a:r>
                        <a:rPr lang="en-US" sz="1400" i="1" dirty="0" err="1" smtClean="0"/>
                        <a:t>cholerae</a:t>
                      </a:r>
                      <a:endParaRPr lang="en-US" sz="1400" i="1" dirty="0"/>
                    </a:p>
                  </a:txBody>
                  <a:tcPr/>
                </a:tc>
                <a:tc>
                  <a:txBody>
                    <a:bodyPr/>
                    <a:lstStyle/>
                    <a:p>
                      <a:pPr algn="l"/>
                      <a:r>
                        <a:rPr lang="en-US" sz="1400" dirty="0" smtClean="0"/>
                        <a:t>0.8</a:t>
                      </a:r>
                      <a:endParaRPr lang="en-US" sz="1400" dirty="0"/>
                    </a:p>
                  </a:txBody>
                  <a:tcPr/>
                </a:tc>
                <a:tc>
                  <a:txBody>
                    <a:bodyPr/>
                    <a:lstStyle/>
                    <a:p>
                      <a:r>
                        <a:rPr lang="en-US" sz="1400" dirty="0" err="1" smtClean="0"/>
                        <a:t>Mutreja</a:t>
                      </a:r>
                      <a:r>
                        <a:rPr lang="en-US" sz="1400" dirty="0" smtClean="0"/>
                        <a:t> et al</a:t>
                      </a:r>
                      <a:r>
                        <a:rPr lang="en-US" sz="1400" baseline="0" dirty="0" smtClean="0"/>
                        <a:t> (2011) Nature 477:462</a:t>
                      </a:r>
                      <a:endParaRPr lang="en-US" sz="1400" dirty="0"/>
                    </a:p>
                  </a:txBody>
                  <a:tcPr/>
                </a:tc>
              </a:tr>
              <a:tr h="370840">
                <a:tc>
                  <a:txBody>
                    <a:bodyPr/>
                    <a:lstStyle/>
                    <a:p>
                      <a:r>
                        <a:rPr lang="en-US" sz="1400" i="1" dirty="0" smtClean="0"/>
                        <a:t>Streptococcus </a:t>
                      </a:r>
                      <a:r>
                        <a:rPr lang="en-US" sz="1400" i="1" dirty="0" err="1" smtClean="0"/>
                        <a:t>pneumoniae</a:t>
                      </a:r>
                      <a:endParaRPr lang="en-US" sz="1400" i="1" dirty="0"/>
                    </a:p>
                  </a:txBody>
                  <a:tcPr/>
                </a:tc>
                <a:tc>
                  <a:txBody>
                    <a:bodyPr/>
                    <a:lstStyle/>
                    <a:p>
                      <a:pPr algn="l"/>
                      <a:r>
                        <a:rPr lang="en-US" sz="1400" dirty="0" smtClean="0"/>
                        <a:t>1.6</a:t>
                      </a:r>
                      <a:endParaRPr lang="en-US" sz="1400" dirty="0"/>
                    </a:p>
                  </a:txBody>
                  <a:tcPr/>
                </a:tc>
                <a:tc>
                  <a:txBody>
                    <a:bodyPr/>
                    <a:lstStyle/>
                    <a:p>
                      <a:r>
                        <a:rPr lang="en-US" sz="1400" dirty="0" err="1" smtClean="0"/>
                        <a:t>Croucher</a:t>
                      </a:r>
                      <a:r>
                        <a:rPr lang="en-US" sz="1400" dirty="0" smtClean="0"/>
                        <a:t> et</a:t>
                      </a:r>
                      <a:r>
                        <a:rPr lang="en-US" sz="1400" baseline="0" dirty="0" smtClean="0"/>
                        <a:t> al (2011) Science 331:430</a:t>
                      </a:r>
                      <a:endParaRPr lang="en-US" sz="1400" dirty="0"/>
                    </a:p>
                  </a:txBody>
                  <a:tcPr/>
                </a:tc>
              </a:tr>
              <a:tr h="370840">
                <a:tc>
                  <a:txBody>
                    <a:bodyPr/>
                    <a:lstStyle/>
                    <a:p>
                      <a:r>
                        <a:rPr lang="en-US" sz="1400" i="1" dirty="0" smtClean="0"/>
                        <a:t>Staphylococcus aureus</a:t>
                      </a:r>
                      <a:endParaRPr lang="en-US" sz="1400" i="1" dirty="0"/>
                    </a:p>
                  </a:txBody>
                  <a:tcPr/>
                </a:tc>
                <a:tc>
                  <a:txBody>
                    <a:bodyPr/>
                    <a:lstStyle/>
                    <a:p>
                      <a:pPr algn="l"/>
                      <a:r>
                        <a:rPr lang="en-US" sz="1400" dirty="0" smtClean="0"/>
                        <a:t>2.0</a:t>
                      </a:r>
                    </a:p>
                    <a:p>
                      <a:pPr algn="l"/>
                      <a:r>
                        <a:rPr lang="en-US" sz="1400" dirty="0" smtClean="0"/>
                        <a:t>1.9 *, 2.7 *</a:t>
                      </a:r>
                    </a:p>
                    <a:p>
                      <a:pPr algn="l"/>
                      <a:r>
                        <a:rPr lang="en-US" sz="1400" dirty="0" smtClean="0"/>
                        <a:t>3.3</a:t>
                      </a:r>
                      <a:br>
                        <a:rPr lang="en-US" sz="1400" dirty="0" smtClean="0"/>
                      </a:br>
                      <a:r>
                        <a:rPr lang="en-US" sz="1400" dirty="0" smtClean="0"/>
                        <a:t>3.4</a:t>
                      </a:r>
                      <a:endParaRPr lang="en-US" sz="1400" dirty="0"/>
                    </a:p>
                  </a:txBody>
                  <a:tcPr/>
                </a:tc>
                <a:tc>
                  <a:txBody>
                    <a:bodyPr/>
                    <a:lstStyle/>
                    <a:p>
                      <a:r>
                        <a:rPr lang="en-US" sz="1400" baseline="0" dirty="0" smtClean="0"/>
                        <a:t>Smyth et al (2009) </a:t>
                      </a:r>
                      <a:r>
                        <a:rPr lang="en-US" sz="1400" baseline="0" dirty="0" err="1" smtClean="0"/>
                        <a:t>PLoS</a:t>
                      </a:r>
                      <a:r>
                        <a:rPr lang="en-US" sz="1400" baseline="0" dirty="0" smtClean="0"/>
                        <a:t> ONE 5:e8582</a:t>
                      </a:r>
                    </a:p>
                    <a:p>
                      <a:r>
                        <a:rPr lang="en-US" sz="1400" baseline="0" dirty="0" smtClean="0"/>
                        <a:t>Young et al (2012) PNAS 109:4550</a:t>
                      </a:r>
                    </a:p>
                    <a:p>
                      <a:r>
                        <a:rPr lang="en-US" sz="1400" baseline="0" dirty="0" smtClean="0"/>
                        <a:t>Harris et al (2010) Science 327:469</a:t>
                      </a:r>
                      <a:br>
                        <a:rPr lang="en-US" sz="1400" baseline="0" dirty="0" smtClean="0"/>
                      </a:br>
                      <a:r>
                        <a:rPr lang="en-US" sz="1400" dirty="0" err="1" smtClean="0"/>
                        <a:t>Nubel</a:t>
                      </a:r>
                      <a:r>
                        <a:rPr lang="en-US" sz="1400" dirty="0" smtClean="0"/>
                        <a:t> et al (2010) </a:t>
                      </a:r>
                      <a:r>
                        <a:rPr lang="en-US" sz="1400" dirty="0" err="1" smtClean="0"/>
                        <a:t>PLoS</a:t>
                      </a:r>
                      <a:r>
                        <a:rPr lang="en-US" sz="1400" baseline="0" dirty="0" smtClean="0"/>
                        <a:t> </a:t>
                      </a:r>
                      <a:r>
                        <a:rPr lang="en-US" sz="1400" baseline="0" dirty="0" err="1" smtClean="0"/>
                        <a:t>Pathog</a:t>
                      </a:r>
                      <a:r>
                        <a:rPr lang="en-US" sz="1400" baseline="0" dirty="0" smtClean="0"/>
                        <a:t> 6:e1000855</a:t>
                      </a:r>
                      <a:endParaRPr lang="en-US" sz="1400" dirty="0"/>
                    </a:p>
                  </a:txBody>
                  <a:tcPr/>
                </a:tc>
              </a:tr>
              <a:tr h="370840">
                <a:tc>
                  <a:txBody>
                    <a:bodyPr/>
                    <a:lstStyle/>
                    <a:p>
                      <a:r>
                        <a:rPr lang="en-US" sz="1400" i="1" dirty="0" smtClean="0"/>
                        <a:t>Helicobacter pylori</a:t>
                      </a:r>
                      <a:endParaRPr lang="en-US" sz="1400" i="1" dirty="0"/>
                    </a:p>
                  </a:txBody>
                  <a:tcPr/>
                </a:tc>
                <a:tc>
                  <a:txBody>
                    <a:bodyPr/>
                    <a:lstStyle/>
                    <a:p>
                      <a:pPr algn="l"/>
                      <a:r>
                        <a:rPr lang="en-US" sz="1400" dirty="0" smtClean="0"/>
                        <a:t>19 *</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t>Kennemann</a:t>
                      </a:r>
                      <a:r>
                        <a:rPr lang="en-US" sz="1400" dirty="0" smtClean="0"/>
                        <a:t> et al (2011) PNAS 108:5033</a:t>
                      </a:r>
                    </a:p>
                    <a:p>
                      <a:endParaRPr lang="en-US" sz="1400" dirty="0" smtClean="0"/>
                    </a:p>
                  </a:txBody>
                  <a:tcPr/>
                </a:tc>
              </a:tr>
            </a:tbl>
          </a:graphicData>
        </a:graphic>
      </p:graphicFrame>
      <p:sp>
        <p:nvSpPr>
          <p:cNvPr id="8" name="TextBox 7"/>
          <p:cNvSpPr txBox="1"/>
          <p:nvPr/>
        </p:nvSpPr>
        <p:spPr>
          <a:xfrm>
            <a:off x="5029200" y="5958840"/>
            <a:ext cx="1475084" cy="307777"/>
          </a:xfrm>
          <a:prstGeom prst="rect">
            <a:avLst/>
          </a:prstGeom>
          <a:noFill/>
        </p:spPr>
        <p:txBody>
          <a:bodyPr wrap="none" rtlCol="0">
            <a:spAutoFit/>
          </a:bodyPr>
          <a:lstStyle/>
          <a:p>
            <a:r>
              <a:rPr lang="en-US" sz="1400" dirty="0"/>
              <a:t>* within-host rates</a:t>
            </a:r>
          </a:p>
        </p:txBody>
      </p:sp>
      <p:sp>
        <p:nvSpPr>
          <p:cNvPr id="7" name="Title 1"/>
          <p:cNvSpPr>
            <a:spLocks noGrp="1"/>
          </p:cNvSpPr>
          <p:nvPr>
            <p:ph type="title"/>
          </p:nvPr>
        </p:nvSpPr>
        <p:spPr>
          <a:xfrm>
            <a:off x="486137" y="133307"/>
            <a:ext cx="10639063" cy="1371600"/>
          </a:xfrm>
        </p:spPr>
        <p:txBody>
          <a:bodyPr>
            <a:normAutofit fontScale="90000"/>
          </a:bodyPr>
          <a:lstStyle/>
          <a:p>
            <a:r>
              <a:rPr lang="en-US" dirty="0" smtClean="0"/>
              <a:t>The bacterial </a:t>
            </a:r>
            <a:r>
              <a:rPr lang="en-US" dirty="0" smtClean="0"/>
              <a:t>mutation rate: genomic evidence</a:t>
            </a:r>
            <a:endParaRPr lang="en-US" dirty="0"/>
          </a:p>
        </p:txBody>
      </p:sp>
    </p:spTree>
    <p:extLst>
      <p:ext uri="{BB962C8B-B14F-4D97-AF65-F5344CB8AC3E}">
        <p14:creationId xmlns:p14="http://schemas.microsoft.com/office/powerpoint/2010/main" val="7837619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png"/></Relationships>
</file>

<file path=ppt/webextensions/webextension1.xml><?xml version="1.0" encoding="utf-8"?>
<we:webextension xmlns:we="http://schemas.microsoft.com/office/webextensions/webextension/2010/11" id="{25CC798C-E0E3-3B4C-B497-AE2810F85EF7}">
  <we:reference id="wa104221182" version="1.2.0.2" store="en-GB" storeType="OMEX"/>
  <we:alternateReferences>
    <we:reference id="wa104221182" version="1.2.0.2" store="wa104221182" storeType="OMEX"/>
  </we:alternateReferences>
  <we:properties>
    <we:property name="vid" value="&quot;https://youtu.be/plVk4NVIUh8&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Savon</Template>
  <TotalTime>852</TotalTime>
  <Words>4807</Words>
  <Application>Microsoft Macintosh PowerPoint</Application>
  <PresentationFormat>Widescreen</PresentationFormat>
  <Paragraphs>489</Paragraphs>
  <Slides>51</Slides>
  <Notes>27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Calibri</vt:lpstr>
      <vt:lpstr>Courier New</vt:lpstr>
      <vt:lpstr>Garamond</vt:lpstr>
      <vt:lpstr>Times</vt:lpstr>
      <vt:lpstr>Arial</vt:lpstr>
      <vt:lpstr>Savon</vt:lpstr>
      <vt:lpstr>Within-host evolution of bacterial pathogens</vt:lpstr>
      <vt:lpstr>Within-Host Evolution of  Bacterial Pathogens</vt:lpstr>
      <vt:lpstr>What does evolution have to do with anything?</vt:lpstr>
      <vt:lpstr>evolution  within patients</vt:lpstr>
      <vt:lpstr>Sources of within-host genetic diversity</vt:lpstr>
      <vt:lpstr>Evolutionary forces within hosts</vt:lpstr>
      <vt:lpstr>The bacterial mutation rate: geological evidence</vt:lpstr>
      <vt:lpstr>The bacterial mutation rate: genomic evidence</vt:lpstr>
      <vt:lpstr>The bacterial mutation rate: genomic evidence</vt:lpstr>
      <vt:lpstr>PowerPoint Presentation</vt:lpstr>
      <vt:lpstr>PowerPoint Presentation</vt:lpstr>
      <vt:lpstr>Natural selection: classic selective sweep</vt:lpstr>
      <vt:lpstr>Random genetic drift: adding stochasticity</vt:lpstr>
      <vt:lpstr>PowerPoint Presentation</vt:lpstr>
      <vt:lpstr>Clonal Interference</vt:lpstr>
      <vt:lpstr>Clonal Interference</vt:lpstr>
      <vt:lpstr>Clonal Interference</vt:lpstr>
      <vt:lpstr>PowerPoint Presentation</vt:lpstr>
      <vt:lpstr>Pleiotropy</vt:lpstr>
      <vt:lpstr>PowerPoint Presentation</vt:lpstr>
      <vt:lpstr>Convergent or parallel evolution</vt:lpstr>
      <vt:lpstr>PowerPoint Presentation</vt:lpstr>
      <vt:lpstr>Heteroresistance</vt:lpstr>
      <vt:lpstr>Factors favouring within-host adaptation</vt:lpstr>
      <vt:lpstr>Variant discovery</vt:lpstr>
      <vt:lpstr>PowerPoint Presentation</vt:lpstr>
      <vt:lpstr>PowerPoint Presentation</vt:lpstr>
      <vt:lpstr>PowerPoint Presentation</vt:lpstr>
      <vt:lpstr>What Mapping Is</vt:lpstr>
      <vt:lpstr>What Mapping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result</vt:lpstr>
      <vt:lpstr>What Assembly Is</vt:lpstr>
      <vt:lpstr>End result</vt:lpstr>
      <vt:lpstr>summary</vt:lpstr>
      <vt:lpstr>Within-host evolution of bacterial pathogens</vt:lpstr>
      <vt:lpstr>PowerPoint Presentation</vt:lpstr>
      <vt:lpstr>PowerPoint Presentation</vt:lpstr>
      <vt:lpstr>Should we expect to see within-host diversity?</vt:lpstr>
      <vt:lpstr>What we do see</vt:lpstr>
      <vt:lpstr>PowerPoint Presentation</vt:lpstr>
      <vt:lpstr>Is there a role for within-host evolution in  S. aureus invasive disease?</vt:lpstr>
      <vt:lpstr>Evolution of Staphylococcus aureus during progression from carriage to disease</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Genome-Wide association studies for bact</dc:title>
  <dc:creator>Daniel Wilson</dc:creator>
  <cp:lastModifiedBy>Daniel Wilson</cp:lastModifiedBy>
  <cp:revision>44</cp:revision>
  <dcterms:created xsi:type="dcterms:W3CDTF">2016-10-06T17:37:38Z</dcterms:created>
  <dcterms:modified xsi:type="dcterms:W3CDTF">2016-10-17T11:37:53Z</dcterms:modified>
</cp:coreProperties>
</file>