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9"/>
  </p:notesMasterIdLst>
  <p:sldIdLst>
    <p:sldId id="257" r:id="rId2"/>
    <p:sldId id="259" r:id="rId3"/>
    <p:sldId id="260" r:id="rId4"/>
    <p:sldId id="261" r:id="rId5"/>
    <p:sldId id="262" r:id="rId6"/>
    <p:sldId id="263" r:id="rId7"/>
    <p:sldId id="264" r:id="rId8"/>
    <p:sldId id="265" r:id="rId9"/>
    <p:sldId id="266" r:id="rId10"/>
    <p:sldId id="271" r:id="rId11"/>
    <p:sldId id="273" r:id="rId12"/>
    <p:sldId id="272" r:id="rId13"/>
    <p:sldId id="267" r:id="rId14"/>
    <p:sldId id="274" r:id="rId15"/>
    <p:sldId id="275" r:id="rId16"/>
    <p:sldId id="282" r:id="rId17"/>
    <p:sldId id="283" r:id="rId18"/>
    <p:sldId id="297" r:id="rId19"/>
    <p:sldId id="276" r:id="rId20"/>
    <p:sldId id="279" r:id="rId21"/>
    <p:sldId id="280" r:id="rId22"/>
    <p:sldId id="281" r:id="rId23"/>
    <p:sldId id="287" r:id="rId24"/>
    <p:sldId id="291" r:id="rId25"/>
    <p:sldId id="292" r:id="rId26"/>
    <p:sldId id="286" r:id="rId27"/>
    <p:sldId id="268" r:id="rId28"/>
    <p:sldId id="288" r:id="rId29"/>
    <p:sldId id="294" r:id="rId30"/>
    <p:sldId id="293" r:id="rId31"/>
    <p:sldId id="299" r:id="rId32"/>
    <p:sldId id="289" r:id="rId33"/>
    <p:sldId id="290" r:id="rId34"/>
    <p:sldId id="295" r:id="rId35"/>
    <p:sldId id="296" r:id="rId36"/>
    <p:sldId id="300" r:id="rId37"/>
    <p:sldId id="29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6B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p:restoredTop sz="92582"/>
  </p:normalViewPr>
  <p:slideViewPr>
    <p:cSldViewPr snapToGrid="0" snapToObjects="1">
      <p:cViewPr>
        <p:scale>
          <a:sx n="100" d="100"/>
          <a:sy n="100" d="100"/>
        </p:scale>
        <p:origin x="472"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wilson/Documents/Conferences/BDI%20Microbial%20GWAS/Imputation%20Accuracy.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wilson/Documents/Conferences/BDI%20Microbial%20GWAS/Imputation%20Accuracy.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wilson/Documents/Conferences/BDI%20Microbial%20GWAS/Imputation%20Accuracy.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wilson/Documents/Conferences/BDI%20Microbial%20GWAS/Imputation%20Accurac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S. aureus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'WB1'!$G$2</c:f>
              <c:strCache>
                <c:ptCount val="1"/>
                <c:pt idx="0">
                  <c:v>% correct imputation CFML</c:v>
                </c:pt>
              </c:strCache>
            </c:strRef>
          </c:tx>
          <c:spPr>
            <a:solidFill>
              <a:schemeClr val="accent5">
                <a:shade val="76000"/>
              </a:schemeClr>
            </a:solidFill>
            <a:ln>
              <a:noFill/>
            </a:ln>
            <a:effectLst/>
          </c:spPr>
          <c:invertIfNegative val="0"/>
          <c:cat>
            <c:strRef>
              <c:f>'WB1'!$F$3:$F$13</c:f>
              <c:strCache>
                <c:ptCount val="11"/>
                <c:pt idx="0">
                  <c:v>≤0.01</c:v>
                </c:pt>
                <c:pt idx="1">
                  <c:v>≤0.05</c:v>
                </c:pt>
                <c:pt idx="2">
                  <c:v>≤0.1</c:v>
                </c:pt>
                <c:pt idx="3">
                  <c:v>≤0.15</c:v>
                </c:pt>
                <c:pt idx="4">
                  <c:v>≤0.2</c:v>
                </c:pt>
                <c:pt idx="5">
                  <c:v>≤0.25</c:v>
                </c:pt>
                <c:pt idx="6">
                  <c:v>≤0.3</c:v>
                </c:pt>
                <c:pt idx="7">
                  <c:v>≤0.35</c:v>
                </c:pt>
                <c:pt idx="8">
                  <c:v>≤0.4</c:v>
                </c:pt>
                <c:pt idx="9">
                  <c:v>≤0.45</c:v>
                </c:pt>
                <c:pt idx="10">
                  <c:v>≤0.5</c:v>
                </c:pt>
              </c:strCache>
            </c:strRef>
          </c:cat>
          <c:val>
            <c:numRef>
              <c:f>'WB1'!$G$3:$G$13</c:f>
              <c:numCache>
                <c:formatCode>General</c:formatCode>
                <c:ptCount val="11"/>
                <c:pt idx="0">
                  <c:v>92.4743196954768</c:v>
                </c:pt>
                <c:pt idx="1">
                  <c:v>91.37886203071109</c:v>
                </c:pt>
                <c:pt idx="2">
                  <c:v>92.67391349158764</c:v>
                </c:pt>
                <c:pt idx="3">
                  <c:v>91.46023045074154</c:v>
                </c:pt>
                <c:pt idx="4">
                  <c:v>92.90970866619641</c:v>
                </c:pt>
                <c:pt idx="5">
                  <c:v>92.8760497873472</c:v>
                </c:pt>
                <c:pt idx="6">
                  <c:v>94.30294093523665</c:v>
                </c:pt>
                <c:pt idx="7">
                  <c:v>95.30901254753239</c:v>
                </c:pt>
                <c:pt idx="8">
                  <c:v>95.236728664148</c:v>
                </c:pt>
                <c:pt idx="9">
                  <c:v>95.89294514854835</c:v>
                </c:pt>
                <c:pt idx="10">
                  <c:v>94.95310484292737</c:v>
                </c:pt>
              </c:numCache>
            </c:numRef>
          </c:val>
        </c:ser>
        <c:ser>
          <c:idx val="1"/>
          <c:order val="1"/>
          <c:tx>
            <c:strRef>
              <c:f>'WB1'!$H$2</c:f>
              <c:strCache>
                <c:ptCount val="1"/>
                <c:pt idx="0">
                  <c:v>% correct imputation BEAGLE</c:v>
                </c:pt>
              </c:strCache>
            </c:strRef>
          </c:tx>
          <c:spPr>
            <a:solidFill>
              <a:schemeClr val="accent5">
                <a:tint val="77000"/>
              </a:schemeClr>
            </a:solidFill>
            <a:ln>
              <a:noFill/>
            </a:ln>
            <a:effectLst/>
          </c:spPr>
          <c:invertIfNegative val="0"/>
          <c:cat>
            <c:strRef>
              <c:f>'WB1'!$F$3:$F$13</c:f>
              <c:strCache>
                <c:ptCount val="11"/>
                <c:pt idx="0">
                  <c:v>≤0.01</c:v>
                </c:pt>
                <c:pt idx="1">
                  <c:v>≤0.05</c:v>
                </c:pt>
                <c:pt idx="2">
                  <c:v>≤0.1</c:v>
                </c:pt>
                <c:pt idx="3">
                  <c:v>≤0.15</c:v>
                </c:pt>
                <c:pt idx="4">
                  <c:v>≤0.2</c:v>
                </c:pt>
                <c:pt idx="5">
                  <c:v>≤0.25</c:v>
                </c:pt>
                <c:pt idx="6">
                  <c:v>≤0.3</c:v>
                </c:pt>
                <c:pt idx="7">
                  <c:v>≤0.35</c:v>
                </c:pt>
                <c:pt idx="8">
                  <c:v>≤0.4</c:v>
                </c:pt>
                <c:pt idx="9">
                  <c:v>≤0.45</c:v>
                </c:pt>
                <c:pt idx="10">
                  <c:v>≤0.5</c:v>
                </c:pt>
              </c:strCache>
            </c:strRef>
          </c:cat>
          <c:val>
            <c:numRef>
              <c:f>'WB1'!$H$3:$H$13</c:f>
              <c:numCache>
                <c:formatCode>General</c:formatCode>
                <c:ptCount val="11"/>
                <c:pt idx="0">
                  <c:v>89.80750734580425</c:v>
                </c:pt>
                <c:pt idx="1">
                  <c:v>85.88376689822033</c:v>
                </c:pt>
                <c:pt idx="2">
                  <c:v>88.78400141961051</c:v>
                </c:pt>
                <c:pt idx="3">
                  <c:v>87.8162866203378</c:v>
                </c:pt>
                <c:pt idx="4">
                  <c:v>90.53954577516773</c:v>
                </c:pt>
                <c:pt idx="5">
                  <c:v>90.75252755926605</c:v>
                </c:pt>
                <c:pt idx="6">
                  <c:v>91.40925608281834</c:v>
                </c:pt>
                <c:pt idx="7">
                  <c:v>93.62351144358303</c:v>
                </c:pt>
                <c:pt idx="8">
                  <c:v>95.40249927346701</c:v>
                </c:pt>
                <c:pt idx="9">
                  <c:v>96.22762947870158</c:v>
                </c:pt>
                <c:pt idx="10">
                  <c:v>96.38959589972454</c:v>
                </c:pt>
              </c:numCache>
            </c:numRef>
          </c:val>
        </c:ser>
        <c:dLbls>
          <c:showLegendKey val="0"/>
          <c:showVal val="0"/>
          <c:showCatName val="0"/>
          <c:showSerName val="0"/>
          <c:showPercent val="0"/>
          <c:showBubbleSize val="0"/>
        </c:dLbls>
        <c:gapWidth val="219"/>
        <c:overlap val="-27"/>
        <c:axId val="-207794848"/>
        <c:axId val="-114071104"/>
      </c:barChart>
      <c:catAx>
        <c:axId val="-20779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071104"/>
        <c:crosses val="autoZero"/>
        <c:auto val="1"/>
        <c:lblAlgn val="ctr"/>
        <c:lblOffset val="100"/>
        <c:noMultiLvlLbl val="0"/>
      </c:catAx>
      <c:valAx>
        <c:axId val="-114071104"/>
        <c:scaling>
          <c:orientation val="minMax"/>
          <c:min val="75.0"/>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7948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M. tuberculosis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'WB1'!$G$15</c:f>
              <c:strCache>
                <c:ptCount val="1"/>
                <c:pt idx="0">
                  <c:v>% correct imputation CFML</c:v>
                </c:pt>
              </c:strCache>
            </c:strRef>
          </c:tx>
          <c:spPr>
            <a:solidFill>
              <a:schemeClr val="accent5">
                <a:shade val="76000"/>
              </a:schemeClr>
            </a:solidFill>
            <a:ln>
              <a:noFill/>
            </a:ln>
            <a:effectLst/>
          </c:spPr>
          <c:invertIfNegative val="0"/>
          <c:cat>
            <c:strRef>
              <c:f>'WB1'!$F$16:$F$25</c:f>
              <c:strCache>
                <c:ptCount val="10"/>
                <c:pt idx="0">
                  <c:v>0.00-0.01</c:v>
                </c:pt>
                <c:pt idx="1">
                  <c:v>0.01-0.05</c:v>
                </c:pt>
                <c:pt idx="2">
                  <c:v>0.05-0.10</c:v>
                </c:pt>
                <c:pt idx="3">
                  <c:v>0.10-0.15</c:v>
                </c:pt>
                <c:pt idx="4">
                  <c:v>0.15-0.20</c:v>
                </c:pt>
                <c:pt idx="5">
                  <c:v>0.20-0.25</c:v>
                </c:pt>
                <c:pt idx="6">
                  <c:v>0.25-0.30</c:v>
                </c:pt>
                <c:pt idx="7">
                  <c:v>0.30-0.35</c:v>
                </c:pt>
                <c:pt idx="8">
                  <c:v>0.35-0.40</c:v>
                </c:pt>
                <c:pt idx="9">
                  <c:v>0.40-0.45</c:v>
                </c:pt>
              </c:strCache>
            </c:strRef>
          </c:cat>
          <c:val>
            <c:numRef>
              <c:f>'WB1'!$G$16:$G$25</c:f>
              <c:numCache>
                <c:formatCode>General</c:formatCode>
                <c:ptCount val="10"/>
                <c:pt idx="0">
                  <c:v>96.78800801054946</c:v>
                </c:pt>
                <c:pt idx="1">
                  <c:v>98.29859255300194</c:v>
                </c:pt>
                <c:pt idx="2">
                  <c:v>99.78811276710361</c:v>
                </c:pt>
                <c:pt idx="3">
                  <c:v>99.55631743470808</c:v>
                </c:pt>
                <c:pt idx="4">
                  <c:v>99.9947198901737</c:v>
                </c:pt>
                <c:pt idx="5">
                  <c:v>99.66383356590131</c:v>
                </c:pt>
                <c:pt idx="6">
                  <c:v>99.9008639002974</c:v>
                </c:pt>
                <c:pt idx="7">
                  <c:v>100.0</c:v>
                </c:pt>
                <c:pt idx="8">
                  <c:v>99.96549344375431</c:v>
                </c:pt>
                <c:pt idx="9">
                  <c:v>100.0</c:v>
                </c:pt>
              </c:numCache>
            </c:numRef>
          </c:val>
        </c:ser>
        <c:ser>
          <c:idx val="1"/>
          <c:order val="1"/>
          <c:tx>
            <c:strRef>
              <c:f>'WB1'!$H$15</c:f>
              <c:strCache>
                <c:ptCount val="1"/>
                <c:pt idx="0">
                  <c:v>% correct imputation BEAGLE</c:v>
                </c:pt>
              </c:strCache>
            </c:strRef>
          </c:tx>
          <c:spPr>
            <a:solidFill>
              <a:schemeClr val="accent5">
                <a:tint val="77000"/>
              </a:schemeClr>
            </a:solidFill>
            <a:ln>
              <a:noFill/>
            </a:ln>
            <a:effectLst/>
          </c:spPr>
          <c:invertIfNegative val="0"/>
          <c:cat>
            <c:strRef>
              <c:f>'WB1'!$F$16:$F$25</c:f>
              <c:strCache>
                <c:ptCount val="10"/>
                <c:pt idx="0">
                  <c:v>0.00-0.01</c:v>
                </c:pt>
                <c:pt idx="1">
                  <c:v>0.01-0.05</c:v>
                </c:pt>
                <c:pt idx="2">
                  <c:v>0.05-0.10</c:v>
                </c:pt>
                <c:pt idx="3">
                  <c:v>0.10-0.15</c:v>
                </c:pt>
                <c:pt idx="4">
                  <c:v>0.15-0.20</c:v>
                </c:pt>
                <c:pt idx="5">
                  <c:v>0.20-0.25</c:v>
                </c:pt>
                <c:pt idx="6">
                  <c:v>0.25-0.30</c:v>
                </c:pt>
                <c:pt idx="7">
                  <c:v>0.30-0.35</c:v>
                </c:pt>
                <c:pt idx="8">
                  <c:v>0.35-0.40</c:v>
                </c:pt>
                <c:pt idx="9">
                  <c:v>0.40-0.45</c:v>
                </c:pt>
              </c:strCache>
            </c:strRef>
          </c:cat>
          <c:val>
            <c:numRef>
              <c:f>'WB1'!$H$16:$H$25</c:f>
              <c:numCache>
                <c:formatCode>General</c:formatCode>
                <c:ptCount val="10"/>
                <c:pt idx="0">
                  <c:v>94.85091621307231</c:v>
                </c:pt>
                <c:pt idx="1">
                  <c:v>90.19475465789004</c:v>
                </c:pt>
                <c:pt idx="2">
                  <c:v>93.83192673729574</c:v>
                </c:pt>
                <c:pt idx="3">
                  <c:v>94.34304729252797</c:v>
                </c:pt>
                <c:pt idx="4">
                  <c:v>96.74745234700881</c:v>
                </c:pt>
                <c:pt idx="5">
                  <c:v>96.18165672967144</c:v>
                </c:pt>
                <c:pt idx="6">
                  <c:v>96.26115281121654</c:v>
                </c:pt>
                <c:pt idx="7">
                  <c:v>96.41923680083638</c:v>
                </c:pt>
                <c:pt idx="8">
                  <c:v>95.96273291925463</c:v>
                </c:pt>
                <c:pt idx="9">
                  <c:v>98.46153846153846</c:v>
                </c:pt>
              </c:numCache>
            </c:numRef>
          </c:val>
        </c:ser>
        <c:dLbls>
          <c:showLegendKey val="0"/>
          <c:showVal val="0"/>
          <c:showCatName val="0"/>
          <c:showSerName val="0"/>
          <c:showPercent val="0"/>
          <c:showBubbleSize val="0"/>
        </c:dLbls>
        <c:gapWidth val="219"/>
        <c:overlap val="-27"/>
        <c:axId val="110866352"/>
        <c:axId val="-9429248"/>
      </c:barChart>
      <c:catAx>
        <c:axId val="11086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9248"/>
        <c:crosses val="autoZero"/>
        <c:auto val="1"/>
        <c:lblAlgn val="ctr"/>
        <c:lblOffset val="100"/>
        <c:noMultiLvlLbl val="0"/>
      </c:catAx>
      <c:valAx>
        <c:axId val="-9429248"/>
        <c:scaling>
          <c:orientation val="minMax"/>
          <c:max val="100.0"/>
          <c:min val="75.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8663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K. pneumoniae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'WB1'!$G$30</c:f>
              <c:strCache>
                <c:ptCount val="1"/>
                <c:pt idx="0">
                  <c:v>% correct imputation CFML</c:v>
                </c:pt>
              </c:strCache>
            </c:strRef>
          </c:tx>
          <c:spPr>
            <a:solidFill>
              <a:schemeClr val="accent5">
                <a:shade val="76000"/>
              </a:schemeClr>
            </a:solidFill>
            <a:ln>
              <a:noFill/>
            </a:ln>
            <a:effectLst/>
          </c:spPr>
          <c:invertIfNegative val="0"/>
          <c:cat>
            <c:strRef>
              <c:f>'WB1'!$F$31:$F$41</c:f>
              <c:strCache>
                <c:ptCount val="11"/>
                <c:pt idx="0">
                  <c:v>0.00-0.01</c:v>
                </c:pt>
                <c:pt idx="1">
                  <c:v>0.01-0.05</c:v>
                </c:pt>
                <c:pt idx="2">
                  <c:v>0.05-0.10</c:v>
                </c:pt>
                <c:pt idx="3">
                  <c:v>0.10-0.15</c:v>
                </c:pt>
                <c:pt idx="4">
                  <c:v>0.15-0.20</c:v>
                </c:pt>
                <c:pt idx="5">
                  <c:v>0.20-0.25</c:v>
                </c:pt>
                <c:pt idx="6">
                  <c:v>0.25-0.30</c:v>
                </c:pt>
                <c:pt idx="7">
                  <c:v>0.30-0.35</c:v>
                </c:pt>
                <c:pt idx="8">
                  <c:v>0.35-0.40</c:v>
                </c:pt>
                <c:pt idx="9">
                  <c:v>0.40-0.45</c:v>
                </c:pt>
                <c:pt idx="10">
                  <c:v>0.45-0.50</c:v>
                </c:pt>
              </c:strCache>
            </c:strRef>
          </c:cat>
          <c:val>
            <c:numRef>
              <c:f>'WB1'!$G$31:$G$41</c:f>
              <c:numCache>
                <c:formatCode>General</c:formatCode>
                <c:ptCount val="11"/>
                <c:pt idx="0">
                  <c:v>92.12929288401466</c:v>
                </c:pt>
                <c:pt idx="1">
                  <c:v>92.32818758944917</c:v>
                </c:pt>
                <c:pt idx="2">
                  <c:v>92.25371073788169</c:v>
                </c:pt>
                <c:pt idx="3">
                  <c:v>94.91147410318305</c:v>
                </c:pt>
                <c:pt idx="4">
                  <c:v>94.30172401358243</c:v>
                </c:pt>
                <c:pt idx="5">
                  <c:v>96.02005491495635</c:v>
                </c:pt>
                <c:pt idx="6">
                  <c:v>84.48730236299419</c:v>
                </c:pt>
                <c:pt idx="7">
                  <c:v>82.0818224993027</c:v>
                </c:pt>
                <c:pt idx="8">
                  <c:v>82.21563617782319</c:v>
                </c:pt>
                <c:pt idx="9">
                  <c:v>86.02129788771264</c:v>
                </c:pt>
                <c:pt idx="10">
                  <c:v>88.42501497134058</c:v>
                </c:pt>
              </c:numCache>
            </c:numRef>
          </c:val>
        </c:ser>
        <c:ser>
          <c:idx val="1"/>
          <c:order val="1"/>
          <c:tx>
            <c:strRef>
              <c:f>'WB1'!$H$30</c:f>
              <c:strCache>
                <c:ptCount val="1"/>
                <c:pt idx="0">
                  <c:v>% correct imputation BEAGLE</c:v>
                </c:pt>
              </c:strCache>
            </c:strRef>
          </c:tx>
          <c:spPr>
            <a:solidFill>
              <a:schemeClr val="accent5">
                <a:tint val="77000"/>
              </a:schemeClr>
            </a:solidFill>
            <a:ln>
              <a:noFill/>
            </a:ln>
            <a:effectLst/>
          </c:spPr>
          <c:invertIfNegative val="0"/>
          <c:cat>
            <c:strRef>
              <c:f>'WB1'!$F$31:$F$41</c:f>
              <c:strCache>
                <c:ptCount val="11"/>
                <c:pt idx="0">
                  <c:v>0.00-0.01</c:v>
                </c:pt>
                <c:pt idx="1">
                  <c:v>0.01-0.05</c:v>
                </c:pt>
                <c:pt idx="2">
                  <c:v>0.05-0.10</c:v>
                </c:pt>
                <c:pt idx="3">
                  <c:v>0.10-0.15</c:v>
                </c:pt>
                <c:pt idx="4">
                  <c:v>0.15-0.20</c:v>
                </c:pt>
                <c:pt idx="5">
                  <c:v>0.20-0.25</c:v>
                </c:pt>
                <c:pt idx="6">
                  <c:v>0.25-0.30</c:v>
                </c:pt>
                <c:pt idx="7">
                  <c:v>0.30-0.35</c:v>
                </c:pt>
                <c:pt idx="8">
                  <c:v>0.35-0.40</c:v>
                </c:pt>
                <c:pt idx="9">
                  <c:v>0.40-0.45</c:v>
                </c:pt>
                <c:pt idx="10">
                  <c:v>0.45-0.50</c:v>
                </c:pt>
              </c:strCache>
            </c:strRef>
          </c:cat>
          <c:val>
            <c:numRef>
              <c:f>'WB1'!$H$31:$H$41</c:f>
              <c:numCache>
                <c:formatCode>General</c:formatCode>
                <c:ptCount val="11"/>
                <c:pt idx="0">
                  <c:v>88.59406653761311</c:v>
                </c:pt>
                <c:pt idx="1">
                  <c:v>89.80007022677785</c:v>
                </c:pt>
                <c:pt idx="2">
                  <c:v>91.17081400082751</c:v>
                </c:pt>
                <c:pt idx="3">
                  <c:v>94.27524849651554</c:v>
                </c:pt>
                <c:pt idx="4">
                  <c:v>92.91702697198556</c:v>
                </c:pt>
                <c:pt idx="5">
                  <c:v>94.49262397938038</c:v>
                </c:pt>
                <c:pt idx="6">
                  <c:v>87.20172138817228</c:v>
                </c:pt>
                <c:pt idx="7">
                  <c:v>85.65505491771765</c:v>
                </c:pt>
                <c:pt idx="8">
                  <c:v>85.9466019417476</c:v>
                </c:pt>
                <c:pt idx="9">
                  <c:v>89.3012443961784</c:v>
                </c:pt>
                <c:pt idx="10">
                  <c:v>91.6502694841304</c:v>
                </c:pt>
              </c:numCache>
            </c:numRef>
          </c:val>
        </c:ser>
        <c:dLbls>
          <c:showLegendKey val="0"/>
          <c:showVal val="0"/>
          <c:showCatName val="0"/>
          <c:showSerName val="0"/>
          <c:showPercent val="0"/>
          <c:showBubbleSize val="0"/>
        </c:dLbls>
        <c:gapWidth val="219"/>
        <c:overlap val="-27"/>
        <c:axId val="-631101600"/>
        <c:axId val="-116033392"/>
      </c:barChart>
      <c:catAx>
        <c:axId val="-63110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033392"/>
        <c:crosses val="autoZero"/>
        <c:auto val="1"/>
        <c:lblAlgn val="ctr"/>
        <c:lblOffset val="100"/>
        <c:noMultiLvlLbl val="0"/>
      </c:catAx>
      <c:valAx>
        <c:axId val="-116033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1016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E. coli</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'WB1'!$G$44</c:f>
              <c:strCache>
                <c:ptCount val="1"/>
                <c:pt idx="0">
                  <c:v>% correct imputation CFML</c:v>
                </c:pt>
              </c:strCache>
            </c:strRef>
          </c:tx>
          <c:spPr>
            <a:solidFill>
              <a:schemeClr val="accent5">
                <a:shade val="76000"/>
              </a:schemeClr>
            </a:solidFill>
            <a:ln>
              <a:noFill/>
            </a:ln>
            <a:effectLst/>
          </c:spPr>
          <c:invertIfNegative val="0"/>
          <c:cat>
            <c:strRef>
              <c:f>'WB1'!$F$45:$F$55</c:f>
              <c:strCache>
                <c:ptCount val="11"/>
                <c:pt idx="0">
                  <c:v>0.00-0.01</c:v>
                </c:pt>
                <c:pt idx="1">
                  <c:v>0.01-0.05</c:v>
                </c:pt>
                <c:pt idx="2">
                  <c:v>0.05-0.10</c:v>
                </c:pt>
                <c:pt idx="3">
                  <c:v>0.10-0.15</c:v>
                </c:pt>
                <c:pt idx="4">
                  <c:v>0.15-0.20</c:v>
                </c:pt>
                <c:pt idx="5">
                  <c:v>0.20-0.25</c:v>
                </c:pt>
                <c:pt idx="6">
                  <c:v>0.25-0.30</c:v>
                </c:pt>
                <c:pt idx="7">
                  <c:v>0.30-0.35</c:v>
                </c:pt>
                <c:pt idx="8">
                  <c:v>0.35-0.40</c:v>
                </c:pt>
                <c:pt idx="9">
                  <c:v>0.40-0.45</c:v>
                </c:pt>
                <c:pt idx="10">
                  <c:v>0.45-0.50</c:v>
                </c:pt>
              </c:strCache>
            </c:strRef>
          </c:cat>
          <c:val>
            <c:numRef>
              <c:f>'WB1'!$G$45:$G$55</c:f>
              <c:numCache>
                <c:formatCode>General</c:formatCode>
                <c:ptCount val="11"/>
                <c:pt idx="0">
                  <c:v>93.15296997500263</c:v>
                </c:pt>
                <c:pt idx="1">
                  <c:v>90.85584917864173</c:v>
                </c:pt>
                <c:pt idx="2">
                  <c:v>91.7627742892447</c:v>
                </c:pt>
                <c:pt idx="3">
                  <c:v>91.89210221851154</c:v>
                </c:pt>
                <c:pt idx="4">
                  <c:v>92.91023417796867</c:v>
                </c:pt>
                <c:pt idx="5">
                  <c:v>91.85723083268213</c:v>
                </c:pt>
                <c:pt idx="6">
                  <c:v>92.33566905765656</c:v>
                </c:pt>
                <c:pt idx="7">
                  <c:v>93.2979991292391</c:v>
                </c:pt>
                <c:pt idx="8">
                  <c:v>94.5824187867248</c:v>
                </c:pt>
                <c:pt idx="9">
                  <c:v>96.52053700155406</c:v>
                </c:pt>
                <c:pt idx="10">
                  <c:v>96.08915996499855</c:v>
                </c:pt>
              </c:numCache>
            </c:numRef>
          </c:val>
        </c:ser>
        <c:ser>
          <c:idx val="1"/>
          <c:order val="1"/>
          <c:tx>
            <c:strRef>
              <c:f>'WB1'!$H$44</c:f>
              <c:strCache>
                <c:ptCount val="1"/>
                <c:pt idx="0">
                  <c:v>% correct imputation BEAGLE</c:v>
                </c:pt>
              </c:strCache>
            </c:strRef>
          </c:tx>
          <c:spPr>
            <a:solidFill>
              <a:schemeClr val="accent5">
                <a:tint val="77000"/>
              </a:schemeClr>
            </a:solidFill>
            <a:ln>
              <a:noFill/>
            </a:ln>
            <a:effectLst/>
          </c:spPr>
          <c:invertIfNegative val="0"/>
          <c:cat>
            <c:strRef>
              <c:f>'WB1'!$F$45:$F$55</c:f>
              <c:strCache>
                <c:ptCount val="11"/>
                <c:pt idx="0">
                  <c:v>0.00-0.01</c:v>
                </c:pt>
                <c:pt idx="1">
                  <c:v>0.01-0.05</c:v>
                </c:pt>
                <c:pt idx="2">
                  <c:v>0.05-0.10</c:v>
                </c:pt>
                <c:pt idx="3">
                  <c:v>0.10-0.15</c:v>
                </c:pt>
                <c:pt idx="4">
                  <c:v>0.15-0.20</c:v>
                </c:pt>
                <c:pt idx="5">
                  <c:v>0.20-0.25</c:v>
                </c:pt>
                <c:pt idx="6">
                  <c:v>0.25-0.30</c:v>
                </c:pt>
                <c:pt idx="7">
                  <c:v>0.30-0.35</c:v>
                </c:pt>
                <c:pt idx="8">
                  <c:v>0.35-0.40</c:v>
                </c:pt>
                <c:pt idx="9">
                  <c:v>0.40-0.45</c:v>
                </c:pt>
                <c:pt idx="10">
                  <c:v>0.45-0.50</c:v>
                </c:pt>
              </c:strCache>
            </c:strRef>
          </c:cat>
          <c:val>
            <c:numRef>
              <c:f>'WB1'!$H$45:$H$55</c:f>
              <c:numCache>
                <c:formatCode>General</c:formatCode>
                <c:ptCount val="11"/>
                <c:pt idx="0">
                  <c:v>91.91283963898285</c:v>
                </c:pt>
                <c:pt idx="1">
                  <c:v>88.14330229305033</c:v>
                </c:pt>
                <c:pt idx="2">
                  <c:v>90.51067855033825</c:v>
                </c:pt>
                <c:pt idx="3">
                  <c:v>91.6266592144146</c:v>
                </c:pt>
                <c:pt idx="4">
                  <c:v>92.7549427174223</c:v>
                </c:pt>
                <c:pt idx="5">
                  <c:v>92.12990393409785</c:v>
                </c:pt>
                <c:pt idx="6">
                  <c:v>93.12615775107278</c:v>
                </c:pt>
                <c:pt idx="7">
                  <c:v>93.43992845978681</c:v>
                </c:pt>
                <c:pt idx="8">
                  <c:v>94.75628079713298</c:v>
                </c:pt>
                <c:pt idx="9">
                  <c:v>96.85631900538624</c:v>
                </c:pt>
                <c:pt idx="10">
                  <c:v>97.04362681778406</c:v>
                </c:pt>
              </c:numCache>
            </c:numRef>
          </c:val>
        </c:ser>
        <c:dLbls>
          <c:showLegendKey val="0"/>
          <c:showVal val="0"/>
          <c:showCatName val="0"/>
          <c:showSerName val="0"/>
          <c:showPercent val="0"/>
          <c:showBubbleSize val="0"/>
        </c:dLbls>
        <c:gapWidth val="219"/>
        <c:overlap val="-27"/>
        <c:axId val="-310264272"/>
        <c:axId val="-332909984"/>
      </c:barChart>
      <c:catAx>
        <c:axId val="-31026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909984"/>
        <c:crosses val="autoZero"/>
        <c:auto val="1"/>
        <c:lblAlgn val="ctr"/>
        <c:lblOffset val="100"/>
        <c:noMultiLvlLbl val="0"/>
      </c:catAx>
      <c:valAx>
        <c:axId val="-332909984"/>
        <c:scaling>
          <c:orientation val="minMax"/>
          <c:min val="75.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02642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00724-7116-4448-8ACF-628EDBB73D5D}" type="datetimeFigureOut">
              <a:rPr lang="en-US" smtClean="0"/>
              <a:t>10/11/17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A3221-9648-E940-AE70-E74C3F1ED914}" type="slidenum">
              <a:rPr lang="en-US" smtClean="0"/>
              <a:t>‹#›</a:t>
            </a:fld>
            <a:endParaRPr lang="en-US"/>
          </a:p>
        </p:txBody>
      </p:sp>
    </p:spTree>
    <p:extLst>
      <p:ext uri="{BB962C8B-B14F-4D97-AF65-F5344CB8AC3E}">
        <p14:creationId xmlns:p14="http://schemas.microsoft.com/office/powerpoint/2010/main" val="102624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History of human </a:t>
            </a:r>
            <a:r>
              <a:rPr lang="en-US" dirty="0" err="1" smtClean="0"/>
              <a:t>gwas</a:t>
            </a:r>
            <a:endParaRPr lang="en-US" dirty="0"/>
          </a:p>
        </p:txBody>
      </p:sp>
      <p:sp>
        <p:nvSpPr>
          <p:cNvPr id="4" name="Slide Number Placeholder 3"/>
          <p:cNvSpPr>
            <a:spLocks noGrp="1"/>
          </p:cNvSpPr>
          <p:nvPr>
            <p:ph type="sldNum" sz="quarter" idx="10"/>
          </p:nvPr>
        </p:nvSpPr>
        <p:spPr/>
        <p:txBody>
          <a:bodyPr/>
          <a:lstStyle/>
          <a:p>
            <a:fld id="{56B58870-DB0B-FA47-95FE-D5EA3394E34A}" type="slidenum">
              <a:rPr lang="en-US" smtClean="0"/>
              <a:t>5</a:t>
            </a:fld>
            <a:endParaRPr lang="en-US"/>
          </a:p>
        </p:txBody>
      </p:sp>
    </p:spTree>
    <p:extLst>
      <p:ext uri="{BB962C8B-B14F-4D97-AF65-F5344CB8AC3E}">
        <p14:creationId xmlns:p14="http://schemas.microsoft.com/office/powerpoint/2010/main" val="1679453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A3221-9648-E940-AE70-E74C3F1ED914}" type="slidenum">
              <a:rPr lang="en-US" smtClean="0"/>
              <a:t>37</a:t>
            </a:fld>
            <a:endParaRPr lang="en-US"/>
          </a:p>
        </p:txBody>
      </p:sp>
    </p:spTree>
    <p:extLst>
      <p:ext uri="{BB962C8B-B14F-4D97-AF65-F5344CB8AC3E}">
        <p14:creationId xmlns:p14="http://schemas.microsoft.com/office/powerpoint/2010/main" val="979705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Strong-sense</a:t>
            </a:r>
            <a:r>
              <a:rPr lang="en-US" baseline="0" dirty="0" smtClean="0"/>
              <a:t> control of the FWER</a:t>
            </a:r>
          </a:p>
          <a:p>
            <a:r>
              <a:rPr lang="en-US" baseline="0" dirty="0" smtClean="0"/>
              <a:t>FDR implies strong-sense by definition</a:t>
            </a:r>
            <a:endParaRPr lang="en-US" dirty="0"/>
          </a:p>
        </p:txBody>
      </p:sp>
      <p:sp>
        <p:nvSpPr>
          <p:cNvPr id="4" name="Slide Number Placeholder 3"/>
          <p:cNvSpPr>
            <a:spLocks noGrp="1"/>
          </p:cNvSpPr>
          <p:nvPr>
            <p:ph type="sldNum" sz="quarter" idx="10"/>
          </p:nvPr>
        </p:nvSpPr>
        <p:spPr/>
        <p:txBody>
          <a:bodyPr/>
          <a:lstStyle/>
          <a:p>
            <a:fld id="{25BA3221-9648-E940-AE70-E74C3F1ED914}" type="slidenum">
              <a:rPr lang="en-US" smtClean="0"/>
              <a:t>8</a:t>
            </a:fld>
            <a:endParaRPr lang="en-US"/>
          </a:p>
        </p:txBody>
      </p:sp>
    </p:spTree>
    <p:extLst>
      <p:ext uri="{BB962C8B-B14F-4D97-AF65-F5344CB8AC3E}">
        <p14:creationId xmlns:p14="http://schemas.microsoft.com/office/powerpoint/2010/main" val="15636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baseline="0" dirty="0" err="1" smtClean="0"/>
              <a:t>Fusidic</a:t>
            </a:r>
            <a:r>
              <a:rPr lang="en-GB" baseline="0" dirty="0" smtClean="0"/>
              <a:t> acid resistance is caused by either the presence of the mobile-element associated far gene, or substitutions within the </a:t>
            </a:r>
            <a:r>
              <a:rPr lang="en-GB" baseline="0" dirty="0" err="1" smtClean="0"/>
              <a:t>fusA</a:t>
            </a:r>
            <a:r>
              <a:rPr lang="en-GB" baseline="0" dirty="0" smtClean="0"/>
              <a:t> gene.</a:t>
            </a:r>
          </a:p>
          <a:p>
            <a:pPr lvl="0" rtl="0">
              <a:spcBef>
                <a:spcPts val="0"/>
              </a:spcBef>
              <a:buNone/>
            </a:pPr>
            <a:endParaRPr lang="en-GB" baseline="0" dirty="0" smtClean="0"/>
          </a:p>
          <a:p>
            <a:pPr lvl="0" rtl="0">
              <a:spcBef>
                <a:spcPts val="0"/>
              </a:spcBef>
              <a:buNone/>
            </a:pPr>
            <a:r>
              <a:rPr lang="en-GB" baseline="0" dirty="0" smtClean="0"/>
              <a:t>We tested for associations between </a:t>
            </a:r>
            <a:r>
              <a:rPr lang="en-GB" baseline="0" dirty="0" err="1" smtClean="0"/>
              <a:t>fusidic</a:t>
            </a:r>
            <a:r>
              <a:rPr lang="en-GB" baseline="0" dirty="0" smtClean="0"/>
              <a:t> acid resistance and the presence or absence of short 31bp </a:t>
            </a:r>
            <a:r>
              <a:rPr lang="en-GB" baseline="0" dirty="0" err="1" smtClean="0"/>
              <a:t>kmers</a:t>
            </a:r>
            <a:r>
              <a:rPr lang="en-GB" baseline="0" dirty="0" smtClean="0"/>
              <a:t>, as this approach aims to capture resistance encoded by substitutions in the core genome, the presence of mobile accessory genes, or both.</a:t>
            </a:r>
          </a:p>
          <a:p>
            <a:pPr lvl="0" rtl="0">
              <a:spcBef>
                <a:spcPts val="0"/>
              </a:spcBef>
              <a:buNone/>
            </a:pPr>
            <a:endParaRPr lang="en-GB" baseline="0" dirty="0" smtClean="0"/>
          </a:p>
          <a:p>
            <a:pPr lvl="0" rtl="0">
              <a:spcBef>
                <a:spcPts val="0"/>
              </a:spcBef>
              <a:buNone/>
            </a:pPr>
            <a:r>
              <a:rPr lang="en-GB" baseline="0" dirty="0" smtClean="0"/>
              <a:t>** At the simplest level, a GWAS is just a chi-squared test done lots of times. **</a:t>
            </a:r>
          </a:p>
          <a:p>
            <a:pPr lvl="0" rtl="0">
              <a:spcBef>
                <a:spcPts val="0"/>
              </a:spcBef>
              <a:buNone/>
            </a:pPr>
            <a:endParaRPr lang="en-GB" baseline="0" dirty="0" smtClean="0"/>
          </a:p>
          <a:p>
            <a:pPr lvl="0" rtl="0">
              <a:spcBef>
                <a:spcPts val="0"/>
              </a:spcBef>
              <a:buNone/>
            </a:pPr>
            <a:r>
              <a:rPr lang="en-GB" baseline="0" dirty="0" smtClean="0"/>
              <a:t>The far-encoded resistance, however, was population-stratified and associated exclusively with strains ST-1 and 8.</a:t>
            </a:r>
            <a:endParaRPr lang="en-GB" dirty="0" smtClean="0"/>
          </a:p>
          <a:p>
            <a:pPr lvl="0" rtl="0">
              <a:spcBef>
                <a:spcPts val="0"/>
              </a:spcBef>
              <a:buNone/>
            </a:pPr>
            <a:endParaRPr dirty="0"/>
          </a:p>
        </p:txBody>
      </p:sp>
    </p:spTree>
    <p:extLst>
      <p:ext uri="{BB962C8B-B14F-4D97-AF65-F5344CB8AC3E}">
        <p14:creationId xmlns:p14="http://schemas.microsoft.com/office/powerpoint/2010/main" val="1911199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baseline="0" dirty="0" err="1" smtClean="0"/>
              <a:t>Fusidic</a:t>
            </a:r>
            <a:r>
              <a:rPr lang="en-GB" baseline="0" dirty="0" smtClean="0"/>
              <a:t> acid resistance is caused by either the presence of the mobile-element associated far gene, or substitutions within the </a:t>
            </a:r>
            <a:r>
              <a:rPr lang="en-GB" baseline="0" dirty="0" err="1" smtClean="0"/>
              <a:t>fusA</a:t>
            </a:r>
            <a:r>
              <a:rPr lang="en-GB" baseline="0" dirty="0" smtClean="0"/>
              <a:t> gene.</a:t>
            </a:r>
          </a:p>
          <a:p>
            <a:pPr lvl="0" rtl="0">
              <a:spcBef>
                <a:spcPts val="0"/>
              </a:spcBef>
              <a:buNone/>
            </a:pPr>
            <a:endParaRPr lang="en-GB" baseline="0" dirty="0" smtClean="0"/>
          </a:p>
          <a:p>
            <a:pPr lvl="0" rtl="0">
              <a:spcBef>
                <a:spcPts val="0"/>
              </a:spcBef>
              <a:buNone/>
            </a:pPr>
            <a:r>
              <a:rPr lang="en-GB" baseline="0" dirty="0" smtClean="0"/>
              <a:t>We tested for associations between </a:t>
            </a:r>
            <a:r>
              <a:rPr lang="en-GB" baseline="0" dirty="0" err="1" smtClean="0"/>
              <a:t>fusidic</a:t>
            </a:r>
            <a:r>
              <a:rPr lang="en-GB" baseline="0" dirty="0" smtClean="0"/>
              <a:t> acid resistance and the presence or absence of short 31bp </a:t>
            </a:r>
            <a:r>
              <a:rPr lang="en-GB" baseline="0" dirty="0" err="1" smtClean="0"/>
              <a:t>kmers</a:t>
            </a:r>
            <a:r>
              <a:rPr lang="en-GB" baseline="0" dirty="0" smtClean="0"/>
              <a:t>, as this approach aims to capture resistance encoded by substitutions in the core genome, the presence of mobile accessory genes, or both.</a:t>
            </a:r>
          </a:p>
          <a:p>
            <a:pPr lvl="0" rtl="0">
              <a:spcBef>
                <a:spcPts val="0"/>
              </a:spcBef>
              <a:buNone/>
            </a:pPr>
            <a:endParaRPr lang="en-GB" baseline="0" dirty="0" smtClean="0"/>
          </a:p>
          <a:p>
            <a:pPr lvl="0" rtl="0">
              <a:spcBef>
                <a:spcPts val="0"/>
              </a:spcBef>
              <a:buNone/>
            </a:pPr>
            <a:r>
              <a:rPr lang="en-GB" baseline="0" dirty="0" smtClean="0"/>
              <a:t>** At the simplest level, a GWAS is just a chi-squared test done lots of times. **</a:t>
            </a:r>
          </a:p>
          <a:p>
            <a:pPr lvl="0" rtl="0">
              <a:spcBef>
                <a:spcPts val="0"/>
              </a:spcBef>
              <a:buNone/>
            </a:pPr>
            <a:endParaRPr lang="en-GB" baseline="0" dirty="0" smtClean="0"/>
          </a:p>
          <a:p>
            <a:pPr lvl="0" rtl="0">
              <a:spcBef>
                <a:spcPts val="0"/>
              </a:spcBef>
              <a:buNone/>
            </a:pPr>
            <a:r>
              <a:rPr lang="en-GB" baseline="0" dirty="0" smtClean="0"/>
              <a:t>The far-encoded resistance, however, was population-stratified and associated exclusively with strains ST-1 and 8.</a:t>
            </a:r>
            <a:endParaRPr lang="en-GB" dirty="0" smtClean="0"/>
          </a:p>
          <a:p>
            <a:pPr lvl="0" rtl="0">
              <a:spcBef>
                <a:spcPts val="0"/>
              </a:spcBef>
              <a:buNone/>
            </a:pPr>
            <a:endParaRPr dirty="0"/>
          </a:p>
        </p:txBody>
      </p:sp>
    </p:spTree>
    <p:extLst>
      <p:ext uri="{BB962C8B-B14F-4D97-AF65-F5344CB8AC3E}">
        <p14:creationId xmlns:p14="http://schemas.microsoft.com/office/powerpoint/2010/main" val="32651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u="none" dirty="0" smtClean="0">
                <a:solidFill>
                  <a:schemeClr val="tx1"/>
                </a:solidFill>
              </a:rPr>
              <a:t>We define lineages by principal components</a:t>
            </a:r>
          </a:p>
          <a:p>
            <a:pPr marL="171450" indent="-171450">
              <a:buFontTx/>
              <a:buChar char="-"/>
            </a:pPr>
            <a:r>
              <a:rPr lang="en-US" sz="1200" u="none" kern="1200" dirty="0" smtClean="0">
                <a:solidFill>
                  <a:schemeClr val="tx1"/>
                </a:solidFill>
                <a:latin typeface="+mn-lt"/>
                <a:ea typeface="+mn-ea"/>
                <a:cs typeface="+mn-cs"/>
              </a:rPr>
              <a:t>the first principal component has the largest possible variance (that is, accounts for as much of the variability in the data as possible), and each succeeding component in turn has the highest variance possible under the constraint that it is orthogonal to the preceding components</a:t>
            </a:r>
          </a:p>
          <a:p>
            <a:pPr marL="171450" indent="-171450">
              <a:buFontTx/>
              <a:buChar char="-"/>
            </a:pPr>
            <a:r>
              <a:rPr lang="en-US" sz="1200" u="none" kern="1200" dirty="0" smtClean="0">
                <a:solidFill>
                  <a:schemeClr val="tx1"/>
                </a:solidFill>
                <a:latin typeface="+mn-lt"/>
                <a:ea typeface="+mn-ea"/>
                <a:cs typeface="+mn-cs"/>
              </a:rPr>
              <a:t>Trace paths through tree</a:t>
            </a:r>
            <a:endParaRPr lang="en-US" u="none" dirty="0">
              <a:solidFill>
                <a:schemeClr val="tx1"/>
              </a:solidFill>
            </a:endParaRPr>
          </a:p>
        </p:txBody>
      </p:sp>
      <p:sp>
        <p:nvSpPr>
          <p:cNvPr id="4" name="Slide Number Placeholder 3"/>
          <p:cNvSpPr>
            <a:spLocks noGrp="1"/>
          </p:cNvSpPr>
          <p:nvPr>
            <p:ph type="sldNum" sz="quarter" idx="10"/>
          </p:nvPr>
        </p:nvSpPr>
        <p:spPr/>
        <p:txBody>
          <a:bodyPr/>
          <a:lstStyle/>
          <a:p>
            <a:fld id="{32FCE82B-2598-8D4A-983B-2B7D3B09A130}" type="slidenum">
              <a:rPr lang="en-US" smtClean="0"/>
              <a:t>22</a:t>
            </a:fld>
            <a:endParaRPr lang="en-US"/>
          </a:p>
        </p:txBody>
      </p:sp>
    </p:spTree>
    <p:extLst>
      <p:ext uri="{BB962C8B-B14F-4D97-AF65-F5344CB8AC3E}">
        <p14:creationId xmlns:p14="http://schemas.microsoft.com/office/powerpoint/2010/main" val="202451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dirty="0" smtClean="0"/>
              <a:t>Here I have shown the first 20 significant</a:t>
            </a:r>
            <a:r>
              <a:rPr lang="en-GB" baseline="0" dirty="0" smtClean="0"/>
              <a:t> PCs (</a:t>
            </a:r>
            <a:r>
              <a:rPr lang="en-GB" baseline="0" dirty="0" err="1" smtClean="0"/>
              <a:t>Bonferroni</a:t>
            </a:r>
            <a:r>
              <a:rPr lang="en-GB" baseline="0" dirty="0" smtClean="0"/>
              <a:t> corrected threshold of 4.5? for multiple testing).</a:t>
            </a:r>
          </a:p>
          <a:p>
            <a:pPr lvl="0" rtl="0">
              <a:spcBef>
                <a:spcPts val="0"/>
              </a:spcBef>
              <a:buNone/>
            </a:pPr>
            <a:endParaRPr lang="en-GB" baseline="0" dirty="0" smtClean="0"/>
          </a:p>
          <a:p>
            <a:pPr lvl="0" rtl="0">
              <a:spcBef>
                <a:spcPts val="0"/>
              </a:spcBef>
              <a:buNone/>
            </a:pPr>
            <a:r>
              <a:rPr lang="en-GB" dirty="0" smtClean="0"/>
              <a:t>Our method revealed strong signals of association between </a:t>
            </a:r>
            <a:r>
              <a:rPr lang="en-GB" dirty="0" err="1" smtClean="0"/>
              <a:t>fusidic</a:t>
            </a:r>
            <a:r>
              <a:rPr lang="en-GB" dirty="0" smtClean="0"/>
              <a:t> acid resistance</a:t>
            </a:r>
            <a:r>
              <a:rPr lang="en-GB" baseline="0" dirty="0" smtClean="0"/>
              <a:t> and lineages PCs 6 and 9, comparable to significance to the low frequency variants at </a:t>
            </a:r>
            <a:r>
              <a:rPr lang="en-GB" baseline="0" dirty="0" err="1" smtClean="0"/>
              <a:t>fusA</a:t>
            </a:r>
            <a:r>
              <a:rPr lang="en-GB" baseline="0" dirty="0"/>
              <a:t>.</a:t>
            </a:r>
            <a:endParaRPr lang="en-GB" baseline="0" dirty="0" smtClean="0"/>
          </a:p>
        </p:txBody>
      </p:sp>
    </p:spTree>
    <p:extLst>
      <p:ext uri="{BB962C8B-B14F-4D97-AF65-F5344CB8AC3E}">
        <p14:creationId xmlns:p14="http://schemas.microsoft.com/office/powerpoint/2010/main" val="1014852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differences have far-reaching implications for (</a:t>
            </a:r>
            <a:r>
              <a:rPr lang="en-US" dirty="0" err="1" smtClean="0"/>
              <a:t>i</a:t>
            </a:r>
            <a:r>
              <a:rPr lang="en-US" dirty="0" smtClean="0"/>
              <a:t>) imputation</a:t>
            </a:r>
            <a:r>
              <a:rPr lang="en-US" baseline="0" dirty="0" smtClean="0"/>
              <a:t> (ii) maintaining power while properly controlling for population structure (iii) multiple testing correction</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28</a:t>
            </a:fld>
            <a:endParaRPr lang="en-US"/>
          </a:p>
        </p:txBody>
      </p:sp>
    </p:spTree>
    <p:extLst>
      <p:ext uri="{BB962C8B-B14F-4D97-AF65-F5344CB8AC3E}">
        <p14:creationId xmlns:p14="http://schemas.microsoft.com/office/powerpoint/2010/main" val="205234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Model selection view inescapable when can assume independence between tests anywhere in the genome</a:t>
            </a:r>
          </a:p>
          <a:p>
            <a:r>
              <a:rPr lang="en-US" baseline="0" dirty="0" smtClean="0"/>
              <a:t>What Would Bayes Do?</a:t>
            </a:r>
          </a:p>
          <a:p>
            <a:r>
              <a:rPr lang="en-US" baseline="0" dirty="0" smtClean="0"/>
              <a:t>Cannot use central limit theorem.</a:t>
            </a:r>
          </a:p>
          <a:p>
            <a:r>
              <a:rPr lang="en-US" baseline="0" dirty="0" smtClean="0"/>
              <a:t>Appeal to generalized central limit theorem</a:t>
            </a:r>
            <a:endParaRPr lang="en-US" dirty="0" smtClean="0"/>
          </a:p>
          <a:p>
            <a:r>
              <a:rPr lang="en-US" dirty="0" smtClean="0"/>
              <a:t>By </a:t>
            </a:r>
            <a:r>
              <a:rPr lang="en-US" dirty="0" err="1" smtClean="0"/>
              <a:t>Karamata’s</a:t>
            </a:r>
            <a:r>
              <a:rPr lang="en-US" dirty="0" smtClean="0"/>
              <a:t> theorem (because the </a:t>
            </a:r>
            <a:r>
              <a:rPr lang="en-US" dirty="0" err="1" smtClean="0"/>
              <a:t>LogGamma</a:t>
            </a:r>
            <a:r>
              <a:rPr lang="en-US" dirty="0" smtClean="0"/>
              <a:t> distribution function is regularly varying)</a:t>
            </a:r>
          </a:p>
          <a:p>
            <a:r>
              <a:rPr lang="en-US" dirty="0" smtClean="0"/>
              <a:t>Benefits of the HMP: (1) assumes</a:t>
            </a:r>
            <a:r>
              <a:rPr lang="en-US" baseline="0" dirty="0" smtClean="0"/>
              <a:t> only that p-values are well-calibrated (2) does not require Wilkes theorem</a:t>
            </a:r>
            <a:r>
              <a:rPr lang="en-US" dirty="0" smtClean="0"/>
              <a:t> (3) can mix degrees of freedom (4) better GCLT </a:t>
            </a:r>
            <a:r>
              <a:rPr lang="en-US" dirty="0" err="1" smtClean="0"/>
              <a:t>approx</a:t>
            </a:r>
            <a:r>
              <a:rPr lang="en-US" baseline="0" dirty="0" smtClean="0"/>
              <a:t> available</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32</a:t>
            </a:fld>
            <a:endParaRPr lang="en-US"/>
          </a:p>
        </p:txBody>
      </p:sp>
    </p:spTree>
    <p:extLst>
      <p:ext uri="{BB962C8B-B14F-4D97-AF65-F5344CB8AC3E}">
        <p14:creationId xmlns:p14="http://schemas.microsoft.com/office/powerpoint/2010/main" val="1709529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Would Bayes Do?</a:t>
            </a:r>
          </a:p>
          <a:p>
            <a:r>
              <a:rPr lang="en-US" baseline="0" dirty="0" smtClean="0"/>
              <a:t>Cannot use central limit theorem.</a:t>
            </a:r>
          </a:p>
          <a:p>
            <a:r>
              <a:rPr lang="en-US" baseline="0" dirty="0" smtClean="0"/>
              <a:t>Appeal to generalized central limit theorem</a:t>
            </a:r>
            <a:endParaRPr lang="en-US" dirty="0" smtClean="0"/>
          </a:p>
          <a:p>
            <a:r>
              <a:rPr lang="en-US" dirty="0" smtClean="0"/>
              <a:t>By </a:t>
            </a:r>
            <a:r>
              <a:rPr lang="en-US" dirty="0" err="1" smtClean="0"/>
              <a:t>Karamata’s</a:t>
            </a:r>
            <a:r>
              <a:rPr lang="en-US" dirty="0" smtClean="0"/>
              <a:t> theorem</a:t>
            </a:r>
          </a:p>
          <a:p>
            <a:endParaRPr lang="en-GB" dirty="0" smtClean="0">
              <a:solidFill>
                <a:schemeClr val="tx1"/>
              </a:solidFill>
            </a:endParaRPr>
          </a:p>
          <a:p>
            <a:pPr lvl="1"/>
            <a:r>
              <a:rPr lang="en-GB" dirty="0" smtClean="0">
                <a:solidFill>
                  <a:schemeClr val="accent6"/>
                </a:solidFill>
              </a:rPr>
              <a:t>The limiting distribution of the HMP is an inverse Landau</a:t>
            </a:r>
            <a:endParaRPr lang="en-GB" dirty="0" smtClean="0"/>
          </a:p>
        </p:txBody>
      </p:sp>
      <p:sp>
        <p:nvSpPr>
          <p:cNvPr id="4" name="Slide Number Placeholder 3"/>
          <p:cNvSpPr>
            <a:spLocks noGrp="1"/>
          </p:cNvSpPr>
          <p:nvPr>
            <p:ph type="sldNum" sz="quarter" idx="10"/>
          </p:nvPr>
        </p:nvSpPr>
        <p:spPr/>
        <p:txBody>
          <a:bodyPr/>
          <a:lstStyle/>
          <a:p>
            <a:fld id="{B62CF6BF-5356-F546-8700-004FF78A0F7B}" type="slidenum">
              <a:rPr lang="en-US" smtClean="0"/>
              <a:t>33</a:t>
            </a:fld>
            <a:endParaRPr lang="en-US"/>
          </a:p>
        </p:txBody>
      </p:sp>
    </p:spTree>
    <p:extLst>
      <p:ext uri="{BB962C8B-B14F-4D97-AF65-F5344CB8AC3E}">
        <p14:creationId xmlns:p14="http://schemas.microsoft.com/office/powerpoint/2010/main" val="86909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440412"/>
            <a:ext cx="6858000" cy="1194650"/>
          </a:xfrm>
        </p:spPr>
        <p:txBody>
          <a:bodyPr wrap="none" anchor="t">
            <a:normAutofit/>
          </a:bodyPr>
          <a:lstStyle>
            <a:lvl1pPr algn="ct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Helvetica" charset="0"/>
                <a:ea typeface="Helvetica" charset="0"/>
                <a:cs typeface="Helvetica"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877183"/>
            <a:ext cx="6858000" cy="618523"/>
          </a:xfrm>
        </p:spPr>
        <p:txBody>
          <a:bodyPr anchor="b">
            <a:normAutofit/>
          </a:bodyPr>
          <a:lstStyle>
            <a:lvl1pPr marL="0" indent="0" algn="ct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Helvetica" charset="0"/>
                <a:ea typeface="Helvetica" charset="0"/>
                <a:cs typeface="Helvetic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8" name="Footer Placeholder 7"/>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9" name="Slide Number Placeholder 8"/>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atin typeface="Helvetica" charset="0"/>
                <a:ea typeface="Helvetica" charset="0"/>
                <a:cs typeface="Helvetica" charset="0"/>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atin typeface="Helvetica" charset="0"/>
                <a:ea typeface="Helvetica" charset="0"/>
                <a:cs typeface="Helvetic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Helvetica" charset="0"/>
                <a:ea typeface="Helvetica" charset="0"/>
                <a:cs typeface="Helvetic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6" name="Footer Placeholder 5"/>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7" name="Slide Number Placeholder 6"/>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atin typeface="Helvetica" charset="0"/>
                <a:ea typeface="Helvetica" charset="0"/>
                <a:cs typeface="Helvetica" charset="0"/>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atin typeface="Helvetica" charset="0"/>
                <a:ea typeface="Helvetica" charset="0"/>
                <a:cs typeface="Helvetic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6" name="Footer Placeholder 5"/>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7" name="Slide Number Placeholder 6"/>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atin typeface="Helvetica" charset="0"/>
                <a:ea typeface="Helvetica" charset="0"/>
                <a:cs typeface="Helvetica" charset="0"/>
              </a:defRPr>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atin typeface="Helvetica" charset="0"/>
                <a:ea typeface="Helvetica" charset="0"/>
                <a:cs typeface="Helvetic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atin typeface="Helvetica" charset="0"/>
                <a:ea typeface="Helvetica" charset="0"/>
                <a:cs typeface="Helvetic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6" name="Footer Placeholder 5"/>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7" name="Slide Number Placeholder 6"/>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latin typeface="Helvetica" charset="0"/>
                <a:ea typeface="Helvetica" charset="0"/>
                <a:cs typeface="Helvetica" charset="0"/>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latin typeface="Helvetica" charset="0"/>
                <a:ea typeface="Helvetica" charset="0"/>
                <a:cs typeface="Helvetica" charset="0"/>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atin typeface="Helvetica" charset="0"/>
                <a:ea typeface="Helvetica" charset="0"/>
                <a:cs typeface="Helvetica" charset="0"/>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atin typeface="Helvetica" charset="0"/>
                <a:ea typeface="Helvetica" charset="0"/>
                <a:cs typeface="Helvetic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6" name="Footer Placeholder 5"/>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7" name="Slide Number Placeholder 6"/>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atin typeface="Helvetica" charset="0"/>
                <a:ea typeface="Helvetica" charset="0"/>
                <a:cs typeface="Helvetica"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latin typeface="Helvetica" charset="0"/>
                <a:ea typeface="Helvetica" charset="0"/>
                <a:cs typeface="Helvetica" charset="0"/>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atin typeface="Helvetica" charset="0"/>
                <a:ea typeface="Helvetica" charset="0"/>
                <a:cs typeface="Helvetica"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latin typeface="Helvetica" charset="0"/>
                <a:ea typeface="Helvetica" charset="0"/>
                <a:cs typeface="Helvetica" charset="0"/>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atin typeface="Helvetica" charset="0"/>
                <a:ea typeface="Helvetica" charset="0"/>
                <a:cs typeface="Helvetica"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4" name="Footer Placeholder 3"/>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5" name="Slide Number Placeholder 4"/>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atin typeface="Helvetica" charset="0"/>
                <a:ea typeface="Helvetica" charset="0"/>
                <a:cs typeface="Helvetica" charset="0"/>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atin typeface="Helvetica" charset="0"/>
                <a:ea typeface="Helvetica" charset="0"/>
                <a:cs typeface="Helvetica"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atin typeface="Helvetica" charset="0"/>
                <a:ea typeface="Helvetica" charset="0"/>
                <a:cs typeface="Helvetica" charset="0"/>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atin typeface="Helvetica" charset="0"/>
                <a:ea typeface="Helvetica" charset="0"/>
                <a:cs typeface="Helvetica"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atin typeface="Helvetica" charset="0"/>
                <a:ea typeface="Helvetica" charset="0"/>
                <a:cs typeface="Helvetica" charset="0"/>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atin typeface="Helvetica" charset="0"/>
                <a:ea typeface="Helvetica" charset="0"/>
                <a:cs typeface="Helvetica"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4" name="Footer Placeholder 3"/>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5" name="Slide Number Placeholder 4"/>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5" name="Footer Placeholder 4"/>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6" name="Slide Number Placeholder 5"/>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5" name="Footer Placeholder 4"/>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6" name="Slide Number Placeholder 5"/>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5" name="Footer Placeholder 4"/>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6" name="Slide Number Placeholder 5"/>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Helvetica" charset="0"/>
                <a:ea typeface="Helvetica" charset="0"/>
                <a:cs typeface="Helvetica" charset="0"/>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Helvetica" charset="0"/>
                <a:ea typeface="Helvetica" charset="0"/>
                <a:cs typeface="Helvetic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5" name="Footer Placeholder 4"/>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6" name="Slide Number Placeholder 5"/>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6" name="Footer Placeholder 5"/>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7" name="Slide Number Placeholder 6"/>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latin typeface="Helvetica" charset="0"/>
                <a:ea typeface="Helvetica" charset="0"/>
                <a:cs typeface="Helvetica" charset="0"/>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8" name="Footer Placeholder 7"/>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9" name="Slide Number Placeholder 8"/>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4" name="Footer Placeholder 3"/>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5" name="Slide Number Placeholder 4"/>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3" name="Footer Placeholder 2"/>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4" name="Slide Number Placeholder 3"/>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atin typeface="Helvetica" charset="0"/>
                <a:ea typeface="Helvetica" charset="0"/>
                <a:cs typeface="Helvetica"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Helvetica" charset="0"/>
                <a:ea typeface="Helvetica" charset="0"/>
                <a:cs typeface="Helvetic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6" name="Footer Placeholder 5"/>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7" name="Slide Number Placeholder 6"/>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atin typeface="Helvetica" charset="0"/>
                <a:ea typeface="Helvetica" charset="0"/>
                <a:cs typeface="Helvetica" charset="0"/>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atin typeface="Helvetica" charset="0"/>
                <a:ea typeface="Helvetica" charset="0"/>
                <a:cs typeface="Helvetic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Helvetica" charset="0"/>
                <a:ea typeface="Helvetica" charset="0"/>
                <a:cs typeface="Helvetic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Helvetica" charset="0"/>
                <a:ea typeface="Helvetica" charset="0"/>
                <a:cs typeface="Helvetica" charset="0"/>
              </a:defRPr>
            </a:lvl1pPr>
          </a:lstStyle>
          <a:p>
            <a:fld id="{4B9CA8EF-6482-524F-B034-BF55E985A3D3}" type="datetimeFigureOut">
              <a:rPr lang="en-US" smtClean="0"/>
              <a:pPr/>
              <a:t>10/11/17</a:t>
            </a:fld>
            <a:endParaRPr lang="en-US"/>
          </a:p>
        </p:txBody>
      </p:sp>
      <p:sp>
        <p:nvSpPr>
          <p:cNvPr id="6" name="Footer Placeholder 5"/>
          <p:cNvSpPr>
            <a:spLocks noGrp="1"/>
          </p:cNvSpPr>
          <p:nvPr>
            <p:ph type="ftr" sz="quarter" idx="11"/>
          </p:nvPr>
        </p:nvSpPr>
        <p:spPr/>
        <p:txBody>
          <a:bodyPr/>
          <a:lstStyle>
            <a:lvl1pPr>
              <a:defRPr>
                <a:latin typeface="Helvetica" charset="0"/>
                <a:ea typeface="Helvetica" charset="0"/>
                <a:cs typeface="Helvetica" charset="0"/>
              </a:defRPr>
            </a:lvl1pPr>
          </a:lstStyle>
          <a:p>
            <a:endParaRPr lang="en-US"/>
          </a:p>
        </p:txBody>
      </p:sp>
      <p:sp>
        <p:nvSpPr>
          <p:cNvPr id="7" name="Slide Number Placeholder 6"/>
          <p:cNvSpPr>
            <a:spLocks noGrp="1"/>
          </p:cNvSpPr>
          <p:nvPr>
            <p:ph type="sldNum" sz="quarter" idx="12"/>
          </p:nvPr>
        </p:nvSpPr>
        <p:spPr/>
        <p:txBody>
          <a:bodyPr/>
          <a:lstStyle>
            <a:lvl1pPr>
              <a:defRPr>
                <a:latin typeface="Helvetica" charset="0"/>
                <a:ea typeface="Helvetica" charset="0"/>
                <a:cs typeface="Helvetica" charset="0"/>
              </a:defRPr>
            </a:lvl1pPr>
          </a:lstStyle>
          <a:p>
            <a:fld id="{03C9F46F-83FC-F046-A0B6-B0432A9E45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B9CA8EF-6482-524F-B034-BF55E985A3D3}" type="datetimeFigureOut">
              <a:rPr lang="en-US" smtClean="0"/>
              <a:t>10/11/17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3C9F46F-83FC-F046-A0B6-B0432A9E45D6}" type="slidenum">
              <a:rPr lang="en-US" smtClean="0"/>
              <a:t>‹#›</a:t>
            </a:fld>
            <a:endParaRPr lang="en-US"/>
          </a:p>
        </p:txBody>
      </p:sp>
    </p:spTree>
    <p:extLst>
      <p:ext uri="{BB962C8B-B14F-4D97-AF65-F5344CB8AC3E}">
        <p14:creationId xmlns:p14="http://schemas.microsoft.com/office/powerpoint/2010/main" val="90713132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9"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9"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9"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emf"/><Relationship Id="rId3"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1" Type="http://schemas.openxmlformats.org/officeDocument/2006/relationships/image" Target="../media/image48.emf"/><Relationship Id="rId12" Type="http://schemas.openxmlformats.org/officeDocument/2006/relationships/image" Target="../media/image49.emf"/><Relationship Id="rId13"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43.emf"/><Relationship Id="rId7" Type="http://schemas.openxmlformats.org/officeDocument/2006/relationships/image" Target="../media/image44.emf"/><Relationship Id="rId8" Type="http://schemas.openxmlformats.org/officeDocument/2006/relationships/image" Target="../media/image45.emf"/><Relationship Id="rId9" Type="http://schemas.openxmlformats.org/officeDocument/2006/relationships/image" Target="../media/image46.emf"/><Relationship Id="rId10" Type="http://schemas.openxmlformats.org/officeDocument/2006/relationships/image" Target="../media/image47.emf"/></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5" Type="http://schemas.openxmlformats.org/officeDocument/2006/relationships/image" Target="../media/image53.emf"/><Relationship Id="rId6" Type="http://schemas.openxmlformats.org/officeDocument/2006/relationships/image" Target="../media/image54.emf"/><Relationship Id="rId7"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4" Type="http://schemas.openxmlformats.org/officeDocument/2006/relationships/image" Target="../media/image70.png"/><Relationship Id="rId15" Type="http://schemas.openxmlformats.org/officeDocument/2006/relationships/image" Target="../media/image71.png"/><Relationship Id="rId16"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9.emf"/><Relationship Id="rId4" Type="http://schemas.openxmlformats.org/officeDocument/2006/relationships/image" Target="../media/image60.png"/><Relationship Id="rId5" Type="http://schemas.openxmlformats.org/officeDocument/2006/relationships/image" Target="../media/image61.emf"/><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jpeg"/><Relationship Id="rId9" Type="http://schemas.openxmlformats.org/officeDocument/2006/relationships/image" Target="../media/image65.png"/><Relationship Id="rId10"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143000" y="3992572"/>
            <a:ext cx="6858000" cy="1158010"/>
          </a:xfrm>
          <a:prstGeom prst="rect">
            <a:avLst/>
          </a:prstGeom>
        </p:spPr>
        <p:txBody>
          <a:bodyPr vert="horz" wrap="none" lIns="91440" tIns="45720" rIns="91440" bIns="45720" rtlCol="0" anchor="t">
            <a:normAutofit/>
          </a:bodyPr>
          <a:lstStyle>
            <a:lvl1pPr algn="ctr" defTabSz="685800" rtl="0" eaLnBrk="1" latinLnBrk="0" hangingPunct="1">
              <a:lnSpc>
                <a:spcPct val="90000"/>
              </a:lnSpc>
              <a:spcBef>
                <a:spcPct val="0"/>
              </a:spcBef>
              <a:buNone/>
              <a:defRPr sz="7200" b="0" kern="120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Helvetica" charset="0"/>
                <a:ea typeface="Helvetica" charset="0"/>
                <a:cs typeface="Helvetica" charset="0"/>
              </a:defRPr>
            </a:lvl1pPr>
          </a:lstStyle>
          <a:p>
            <a:r>
              <a:rPr lang="en-US" sz="2800" spc="0" dirty="0" smtClean="0"/>
              <a:t>Danny Wilson</a:t>
            </a:r>
            <a:endParaRPr lang="en-US" sz="2800" spc="0" dirty="0"/>
          </a:p>
        </p:txBody>
      </p:sp>
      <p:sp>
        <p:nvSpPr>
          <p:cNvPr id="6" name="Subtitle 4"/>
          <p:cNvSpPr txBox="1">
            <a:spLocks/>
          </p:cNvSpPr>
          <p:nvPr/>
        </p:nvSpPr>
        <p:spPr>
          <a:xfrm>
            <a:off x="1143000" y="4510216"/>
            <a:ext cx="6858000" cy="1618734"/>
          </a:xfrm>
          <a:prstGeom prst="rect">
            <a:avLst/>
          </a:prstGeom>
        </p:spPr>
        <p:txBody>
          <a:bodyPr vert="horz" lIns="91440" tIns="45720" rIns="91440" bIns="45720" rtlCol="0" anchor="b">
            <a:normAutofit fontScale="8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Helvetica" charset="0"/>
                <a:ea typeface="Helvetica" charset="0"/>
                <a:cs typeface="Helvetica"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err="1" smtClean="0"/>
              <a:t>Wellcome</a:t>
            </a:r>
            <a:r>
              <a:rPr lang="en-US" dirty="0" smtClean="0"/>
              <a:t> Trust / Royal Society Sir Henry Dale Fellow</a:t>
            </a:r>
          </a:p>
          <a:p>
            <a:endParaRPr lang="en-US" dirty="0" smtClean="0"/>
          </a:p>
          <a:p>
            <a:r>
              <a:rPr lang="en-US" dirty="0" smtClean="0"/>
              <a:t>Nuffield Department of Medicine</a:t>
            </a:r>
            <a:endParaRPr lang="en-US" dirty="0"/>
          </a:p>
          <a:p>
            <a:r>
              <a:rPr lang="en-US" dirty="0" smtClean="0"/>
              <a:t>John Radcliffe Hospital Microbiology Department</a:t>
            </a:r>
          </a:p>
          <a:p>
            <a:r>
              <a:rPr lang="en-US" dirty="0" smtClean="0"/>
              <a:t>University of Oxford </a:t>
            </a:r>
          </a:p>
        </p:txBody>
      </p:sp>
      <p:sp>
        <p:nvSpPr>
          <p:cNvPr id="7" name="Title 3"/>
          <p:cNvSpPr txBox="1">
            <a:spLocks/>
          </p:cNvSpPr>
          <p:nvPr/>
        </p:nvSpPr>
        <p:spPr>
          <a:xfrm>
            <a:off x="0" y="1780757"/>
            <a:ext cx="9144000" cy="1194650"/>
          </a:xfrm>
          <a:prstGeom prst="rect">
            <a:avLst/>
          </a:prstGeom>
        </p:spPr>
        <p:txBody>
          <a:bodyPr vert="horz" wrap="none" lIns="91440" tIns="45720" rIns="91440" bIns="45720" rtlCol="0" anchor="t">
            <a:normAutofit/>
          </a:bodyPr>
          <a:lstStyle>
            <a:lvl1pPr algn="r" defTabSz="685800" rtl="0" eaLnBrk="1" latinLnBrk="0" hangingPunct="1">
              <a:lnSpc>
                <a:spcPct val="90000"/>
              </a:lnSpc>
              <a:spcBef>
                <a:spcPct val="0"/>
              </a:spcBef>
              <a:buNone/>
              <a:defRPr sz="3600" b="0" kern="120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Helvetica" charset="0"/>
                <a:ea typeface="Helvetica" charset="0"/>
                <a:cs typeface="Helvetica" charset="0"/>
              </a:defRPr>
            </a:lvl1pPr>
          </a:lstStyle>
          <a:p>
            <a:pPr algn="ctr"/>
            <a:r>
              <a:rPr lang="en-US" spc="-100" dirty="0" smtClean="0">
                <a:solidFill>
                  <a:schemeClr val="tx1"/>
                </a:solidFill>
              </a:rPr>
              <a:t>Statistical Challenges for </a:t>
            </a:r>
            <a:r>
              <a:rPr lang="en-US" spc="-100" dirty="0" smtClean="0">
                <a:solidFill>
                  <a:schemeClr val="tx1"/>
                </a:solidFill>
              </a:rPr>
              <a:t>Bacterial GWAS</a:t>
            </a:r>
            <a:endParaRPr lang="en-US" spc="-100" dirty="0">
              <a:solidFill>
                <a:schemeClr val="tx1"/>
              </a:solidFill>
            </a:endParaRPr>
          </a:p>
        </p:txBody>
      </p:sp>
    </p:spTree>
    <p:extLst>
      <p:ext uri="{BB962C8B-B14F-4D97-AF65-F5344CB8AC3E}">
        <p14:creationId xmlns:p14="http://schemas.microsoft.com/office/powerpoint/2010/main" val="738422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4775"/>
          </a:xfrm>
        </p:spPr>
        <p:txBody>
          <a:bodyPr>
            <a:normAutofit/>
          </a:bodyPr>
          <a:lstStyle/>
          <a:p>
            <a:r>
              <a:rPr lang="en-US" dirty="0" smtClean="0"/>
              <a:t>Variant Calling</a:t>
            </a:r>
            <a:endParaRPr lang="en-US" dirty="0"/>
          </a:p>
        </p:txBody>
      </p:sp>
      <p:pic>
        <p:nvPicPr>
          <p:cNvPr id="5" name="Picture 4"/>
          <p:cNvPicPr>
            <a:picLocks noChangeAspect="1"/>
          </p:cNvPicPr>
          <p:nvPr/>
        </p:nvPicPr>
        <p:blipFill rotWithShape="1">
          <a:blip r:embed="rId2"/>
          <a:srcRect b="56974"/>
          <a:stretch/>
        </p:blipFill>
        <p:spPr>
          <a:xfrm>
            <a:off x="250453" y="1179901"/>
            <a:ext cx="8798543" cy="2161910"/>
          </a:xfrm>
          <a:prstGeom prst="rect">
            <a:avLst/>
          </a:prstGeom>
        </p:spPr>
      </p:pic>
      <p:grpSp>
        <p:nvGrpSpPr>
          <p:cNvPr id="9" name="Group 8"/>
          <p:cNvGrpSpPr/>
          <p:nvPr/>
        </p:nvGrpSpPr>
        <p:grpSpPr>
          <a:xfrm>
            <a:off x="3724507" y="3423408"/>
            <a:ext cx="5419493" cy="3434592"/>
            <a:chOff x="3724507" y="3423408"/>
            <a:chExt cx="5419493" cy="3434592"/>
          </a:xfrm>
        </p:grpSpPr>
        <p:grpSp>
          <p:nvGrpSpPr>
            <p:cNvPr id="3" name="Group 2"/>
            <p:cNvGrpSpPr/>
            <p:nvPr/>
          </p:nvGrpSpPr>
          <p:grpSpPr>
            <a:xfrm>
              <a:off x="3724507" y="3423408"/>
              <a:ext cx="5324489" cy="3097132"/>
              <a:chOff x="355600" y="1519550"/>
              <a:chExt cx="8497217" cy="4942634"/>
            </a:xfrm>
          </p:grpSpPr>
          <p:pic>
            <p:nvPicPr>
              <p:cNvPr id="6" name="Picture 5"/>
              <p:cNvPicPr>
                <a:picLocks/>
              </p:cNvPicPr>
              <p:nvPr/>
            </p:nvPicPr>
            <p:blipFill>
              <a:blip r:embed="rId3"/>
              <a:stretch>
                <a:fillRect/>
              </a:stretch>
            </p:blipFill>
            <p:spPr>
              <a:xfrm>
                <a:off x="355600" y="1519550"/>
                <a:ext cx="7010400" cy="2235200"/>
              </a:xfrm>
              <a:prstGeom prst="rect">
                <a:avLst/>
              </a:prstGeom>
              <a:solidFill>
                <a:schemeClr val="tx1"/>
              </a:solidFill>
            </p:spPr>
          </p:pic>
          <p:pic>
            <p:nvPicPr>
              <p:cNvPr id="7" name="Picture 6"/>
              <p:cNvPicPr>
                <a:picLocks/>
              </p:cNvPicPr>
              <p:nvPr/>
            </p:nvPicPr>
            <p:blipFill>
              <a:blip r:embed="rId4"/>
              <a:stretch>
                <a:fillRect/>
              </a:stretch>
            </p:blipFill>
            <p:spPr>
              <a:xfrm>
                <a:off x="2388517" y="2868084"/>
                <a:ext cx="6464300" cy="3594100"/>
              </a:xfrm>
              <a:prstGeom prst="rect">
                <a:avLst/>
              </a:prstGeom>
              <a:solidFill>
                <a:schemeClr val="tx1"/>
              </a:solidFill>
            </p:spPr>
          </p:pic>
        </p:grpSp>
        <p:sp>
          <p:nvSpPr>
            <p:cNvPr id="8" name="TextBox 7"/>
            <p:cNvSpPr txBox="1"/>
            <p:nvPr/>
          </p:nvSpPr>
          <p:spPr>
            <a:xfrm>
              <a:off x="4915022" y="6488668"/>
              <a:ext cx="4228978" cy="369332"/>
            </a:xfrm>
            <a:prstGeom prst="rect">
              <a:avLst/>
            </a:prstGeom>
            <a:noFill/>
          </p:spPr>
          <p:txBody>
            <a:bodyPr wrap="none" rtlCol="0">
              <a:spAutoFit/>
            </a:bodyPr>
            <a:lstStyle/>
            <a:p>
              <a:r>
                <a:rPr lang="en-US" dirty="0" smtClean="0">
                  <a:latin typeface="Helvetica" charset="0"/>
                  <a:ea typeface="Helvetica" charset="0"/>
                  <a:cs typeface="Helvetica" charset="0"/>
                </a:rPr>
                <a:t>Sheppard </a:t>
              </a:r>
              <a:r>
                <a:rPr lang="en-US" i="1" dirty="0" smtClean="0">
                  <a:latin typeface="Helvetica" charset="0"/>
                  <a:ea typeface="Helvetica" charset="0"/>
                  <a:cs typeface="Helvetica" charset="0"/>
                </a:rPr>
                <a:t>et al</a:t>
              </a:r>
              <a:r>
                <a:rPr lang="en-US" dirty="0" smtClean="0">
                  <a:latin typeface="Helvetica" charset="0"/>
                  <a:ea typeface="Helvetica" charset="0"/>
                  <a:cs typeface="Helvetica" charset="0"/>
                </a:rPr>
                <a:t> (2013) </a:t>
              </a:r>
              <a:r>
                <a:rPr lang="en-US" i="1" dirty="0" smtClean="0">
                  <a:latin typeface="Helvetica" charset="0"/>
                  <a:ea typeface="Helvetica" charset="0"/>
                  <a:cs typeface="Helvetica" charset="0"/>
                </a:rPr>
                <a:t>PNAS</a:t>
              </a:r>
              <a:r>
                <a:rPr lang="en-US" dirty="0" smtClean="0">
                  <a:latin typeface="Helvetica" charset="0"/>
                  <a:ea typeface="Helvetica" charset="0"/>
                  <a:cs typeface="Helvetica" charset="0"/>
                </a:rPr>
                <a:t> 110:11923</a:t>
              </a:r>
              <a:endParaRPr lang="en-US" dirty="0">
                <a:latin typeface="Helvetica" charset="0"/>
                <a:ea typeface="Helvetica" charset="0"/>
                <a:cs typeface="Helvetica" charset="0"/>
              </a:endParaRPr>
            </a:p>
          </p:txBody>
        </p:sp>
      </p:grpSp>
    </p:spTree>
    <p:extLst>
      <p:ext uri="{BB962C8B-B14F-4D97-AF65-F5344CB8AC3E}">
        <p14:creationId xmlns:p14="http://schemas.microsoft.com/office/powerpoint/2010/main" val="19624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SNP imputation accuracy</a:t>
            </a:r>
            <a:endParaRPr lang="en-US" dirty="0"/>
          </a:p>
        </p:txBody>
      </p:sp>
      <p:sp>
        <p:nvSpPr>
          <p:cNvPr id="3" name="Text Placeholder 2"/>
          <p:cNvSpPr>
            <a:spLocks noGrp="1"/>
          </p:cNvSpPr>
          <p:nvPr>
            <p:ph type="body" idx="1"/>
          </p:nvPr>
        </p:nvSpPr>
        <p:spPr/>
        <p:txBody>
          <a:bodyPr/>
          <a:lstStyle/>
          <a:p>
            <a:r>
              <a:rPr lang="en-US" dirty="0" err="1" smtClean="0">
                <a:solidFill>
                  <a:schemeClr val="accent5">
                    <a:lumMod val="75000"/>
                  </a:schemeClr>
                </a:solidFill>
              </a:rPr>
              <a:t>ClonalFrameML</a:t>
            </a:r>
            <a:endParaRPr lang="en-US" dirty="0">
              <a:solidFill>
                <a:schemeClr val="accent5">
                  <a:lumMod val="75000"/>
                </a:schemeClr>
              </a:solidFill>
            </a:endParaRPr>
          </a:p>
        </p:txBody>
      </p:sp>
      <p:sp>
        <p:nvSpPr>
          <p:cNvPr id="4" name="Content Placeholder 3"/>
          <p:cNvSpPr>
            <a:spLocks noGrp="1"/>
          </p:cNvSpPr>
          <p:nvPr>
            <p:ph sz="half" idx="2"/>
          </p:nvPr>
        </p:nvSpPr>
        <p:spPr/>
        <p:txBody>
          <a:bodyPr/>
          <a:lstStyle/>
          <a:p>
            <a:r>
              <a:rPr lang="en-US" dirty="0" smtClean="0"/>
              <a:t>Estimate a maximum likelihood phylogeny</a:t>
            </a:r>
          </a:p>
          <a:p>
            <a:endParaRPr lang="en-US" dirty="0"/>
          </a:p>
          <a:p>
            <a:r>
              <a:rPr lang="en-US" dirty="0" smtClean="0"/>
              <a:t>Impute missing SNP calls using a maximum likelihood algorithm</a:t>
            </a:r>
            <a:endParaRPr lang="en-US" dirty="0"/>
          </a:p>
        </p:txBody>
      </p:sp>
      <p:sp>
        <p:nvSpPr>
          <p:cNvPr id="5" name="Text Placeholder 4"/>
          <p:cNvSpPr>
            <a:spLocks noGrp="1"/>
          </p:cNvSpPr>
          <p:nvPr>
            <p:ph type="body" sz="quarter" idx="3"/>
          </p:nvPr>
        </p:nvSpPr>
        <p:spPr/>
        <p:txBody>
          <a:bodyPr/>
          <a:lstStyle/>
          <a:p>
            <a:r>
              <a:rPr lang="en-US" dirty="0" smtClean="0">
                <a:solidFill>
                  <a:schemeClr val="accent5">
                    <a:lumMod val="60000"/>
                    <a:lumOff val="40000"/>
                  </a:schemeClr>
                </a:solidFill>
              </a:rPr>
              <a:t>BEAGLE</a:t>
            </a:r>
            <a:endParaRPr lang="en-US" dirty="0">
              <a:solidFill>
                <a:schemeClr val="accent5">
                  <a:lumMod val="60000"/>
                  <a:lumOff val="40000"/>
                </a:schemeClr>
              </a:solidFill>
            </a:endParaRPr>
          </a:p>
        </p:txBody>
      </p:sp>
      <p:sp>
        <p:nvSpPr>
          <p:cNvPr id="6" name="Content Placeholder 5"/>
          <p:cNvSpPr>
            <a:spLocks noGrp="1"/>
          </p:cNvSpPr>
          <p:nvPr>
            <p:ph sz="quarter" idx="4"/>
          </p:nvPr>
        </p:nvSpPr>
        <p:spPr/>
        <p:txBody>
          <a:bodyPr/>
          <a:lstStyle/>
          <a:p>
            <a:r>
              <a:rPr lang="en-US" dirty="0" smtClean="0"/>
              <a:t>Localized haplotype cluster </a:t>
            </a:r>
            <a:r>
              <a:rPr lang="en-US" dirty="0" smtClean="0"/>
              <a:t>model</a:t>
            </a:r>
          </a:p>
          <a:p>
            <a:endParaRPr lang="en-US" dirty="0"/>
          </a:p>
          <a:p>
            <a:r>
              <a:rPr lang="en-US" dirty="0" smtClean="0"/>
              <a:t>Designed for eukaryotes</a:t>
            </a:r>
            <a:endParaRPr lang="en-US" dirty="0"/>
          </a:p>
        </p:txBody>
      </p:sp>
      <p:sp>
        <p:nvSpPr>
          <p:cNvPr id="7" name="TextBox 6"/>
          <p:cNvSpPr txBox="1"/>
          <p:nvPr/>
        </p:nvSpPr>
        <p:spPr>
          <a:xfrm>
            <a:off x="840000" y="6189663"/>
            <a:ext cx="2278188" cy="461665"/>
          </a:xfrm>
          <a:prstGeom prst="rect">
            <a:avLst/>
          </a:prstGeom>
          <a:noFill/>
        </p:spPr>
        <p:txBody>
          <a:bodyPr wrap="none" rtlCol="0">
            <a:spAutoFit/>
          </a:bodyPr>
          <a:lstStyle/>
          <a:p>
            <a:r>
              <a:rPr lang="en-US" sz="1200" dirty="0" err="1" smtClean="0">
                <a:latin typeface="Helvetica" charset="0"/>
                <a:ea typeface="Helvetica" charset="0"/>
                <a:cs typeface="Helvetica" charset="0"/>
              </a:rPr>
              <a:t>Didelot</a:t>
            </a:r>
            <a:r>
              <a:rPr lang="en-US" sz="1200" dirty="0" smtClean="0">
                <a:latin typeface="Helvetica" charset="0"/>
                <a:ea typeface="Helvetica" charset="0"/>
                <a:cs typeface="Helvetica" charset="0"/>
              </a:rPr>
              <a:t> &amp; Wilson (2015) </a:t>
            </a:r>
            <a:br>
              <a:rPr lang="en-US" sz="1200" dirty="0" smtClean="0">
                <a:latin typeface="Helvetica" charset="0"/>
                <a:ea typeface="Helvetica" charset="0"/>
                <a:cs typeface="Helvetica" charset="0"/>
              </a:rPr>
            </a:br>
            <a:r>
              <a:rPr lang="en-US" sz="1200" i="1" dirty="0" err="1" smtClean="0">
                <a:latin typeface="Helvetica" charset="0"/>
                <a:ea typeface="Helvetica" charset="0"/>
                <a:cs typeface="Helvetica" charset="0"/>
              </a:rPr>
              <a:t>PLoS</a:t>
            </a:r>
            <a:r>
              <a:rPr lang="en-US" sz="1200" i="1" dirty="0" smtClean="0">
                <a:latin typeface="Helvetica" charset="0"/>
                <a:ea typeface="Helvetica" charset="0"/>
                <a:cs typeface="Helvetica" charset="0"/>
              </a:rPr>
              <a:t> Comp </a:t>
            </a:r>
            <a:r>
              <a:rPr lang="en-US" sz="1200" i="1" dirty="0" err="1" smtClean="0">
                <a:latin typeface="Helvetica" charset="0"/>
                <a:ea typeface="Helvetica" charset="0"/>
                <a:cs typeface="Helvetica" charset="0"/>
              </a:rPr>
              <a:t>Biol</a:t>
            </a:r>
            <a:r>
              <a:rPr lang="en-US" sz="1200" i="1" dirty="0" smtClean="0">
                <a:latin typeface="Helvetica" charset="0"/>
                <a:ea typeface="Helvetica" charset="0"/>
                <a:cs typeface="Helvetica" charset="0"/>
              </a:rPr>
              <a:t> </a:t>
            </a:r>
            <a:r>
              <a:rPr lang="en-US" sz="1200" dirty="0" smtClean="0">
                <a:latin typeface="Helvetica" charset="0"/>
                <a:ea typeface="Helvetica" charset="0"/>
                <a:cs typeface="Helvetica" charset="0"/>
              </a:rPr>
              <a:t>11: e1004041</a:t>
            </a:r>
            <a:endParaRPr lang="en-US" sz="1200" dirty="0">
              <a:latin typeface="Helvetica" charset="0"/>
              <a:ea typeface="Helvetica" charset="0"/>
              <a:cs typeface="Helvetica" charset="0"/>
            </a:endParaRPr>
          </a:p>
        </p:txBody>
      </p:sp>
      <p:sp>
        <p:nvSpPr>
          <p:cNvPr id="8" name="TextBox 7"/>
          <p:cNvSpPr txBox="1"/>
          <p:nvPr/>
        </p:nvSpPr>
        <p:spPr>
          <a:xfrm>
            <a:off x="4739880" y="6189662"/>
            <a:ext cx="2135521" cy="461665"/>
          </a:xfrm>
          <a:prstGeom prst="rect">
            <a:avLst/>
          </a:prstGeom>
          <a:noFill/>
        </p:spPr>
        <p:txBody>
          <a:bodyPr wrap="none" rtlCol="0">
            <a:spAutoFit/>
          </a:bodyPr>
          <a:lstStyle/>
          <a:p>
            <a:r>
              <a:rPr lang="en-US" sz="1200" dirty="0" smtClean="0">
                <a:latin typeface="Helvetica" charset="0"/>
                <a:ea typeface="Helvetica" charset="0"/>
                <a:cs typeface="Helvetica" charset="0"/>
              </a:rPr>
              <a:t>Browning &amp; Browning (2007)</a:t>
            </a:r>
            <a:br>
              <a:rPr lang="en-US" sz="1200" dirty="0" smtClean="0">
                <a:latin typeface="Helvetica" charset="0"/>
                <a:ea typeface="Helvetica" charset="0"/>
                <a:cs typeface="Helvetica" charset="0"/>
              </a:rPr>
            </a:br>
            <a:r>
              <a:rPr lang="en-US" sz="1200" i="1" dirty="0" smtClean="0">
                <a:latin typeface="Helvetica" charset="0"/>
                <a:ea typeface="Helvetica" charset="0"/>
                <a:cs typeface="Helvetica" charset="0"/>
              </a:rPr>
              <a:t>Am J Hum Genet</a:t>
            </a:r>
            <a:r>
              <a:rPr lang="en-US" sz="1200" dirty="0" smtClean="0">
                <a:latin typeface="Helvetica" charset="0"/>
                <a:ea typeface="Helvetica" charset="0"/>
                <a:cs typeface="Helvetica" charset="0"/>
              </a:rPr>
              <a:t> 81:1084</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90186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build="p"/>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57568446"/>
              </p:ext>
            </p:extLst>
          </p:nvPr>
        </p:nvGraphicFramePr>
        <p:xfrm>
          <a:off x="4572000" y="1460810"/>
          <a:ext cx="4572000" cy="2486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extLst>
              <p:ext uri="{D42A27DB-BD31-4B8C-83A1-F6EECF244321}">
                <p14:modId xmlns:p14="http://schemas.microsoft.com/office/powerpoint/2010/main" val="1269825076"/>
              </p:ext>
            </p:extLst>
          </p:nvPr>
        </p:nvGraphicFramePr>
        <p:xfrm>
          <a:off x="111512" y="146081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1465255053"/>
              </p:ext>
            </p:extLst>
          </p:nvPr>
        </p:nvGraphicFramePr>
        <p:xfrm>
          <a:off x="4683512" y="41148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1773323217"/>
              </p:ext>
            </p:extLst>
          </p:nvPr>
        </p:nvGraphicFramePr>
        <p:xfrm>
          <a:off x="111512" y="41148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6" name="Title 5"/>
          <p:cNvSpPr>
            <a:spLocks noGrp="1"/>
          </p:cNvSpPr>
          <p:nvPr>
            <p:ph type="title"/>
          </p:nvPr>
        </p:nvSpPr>
        <p:spPr>
          <a:xfrm>
            <a:off x="628650" y="365127"/>
            <a:ext cx="7886700" cy="928416"/>
          </a:xfrm>
        </p:spPr>
        <p:txBody>
          <a:bodyPr/>
          <a:lstStyle/>
          <a:p>
            <a:r>
              <a:rPr lang="en-US" dirty="0" smtClean="0"/>
              <a:t>SNP imputation accuracy</a:t>
            </a:r>
            <a:endParaRPr lang="en-US" dirty="0"/>
          </a:p>
        </p:txBody>
      </p:sp>
    </p:spTree>
    <p:extLst>
      <p:ext uri="{BB962C8B-B14F-4D97-AF65-F5344CB8AC3E}">
        <p14:creationId xmlns:p14="http://schemas.microsoft.com/office/powerpoint/2010/main" val="689681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smtClean="0"/>
              <a:t>Population Stratification</a:t>
            </a:r>
            <a:endParaRPr lang="en-US" sz="6000" dirty="0"/>
          </a:p>
        </p:txBody>
      </p:sp>
      <p:sp>
        <p:nvSpPr>
          <p:cNvPr id="3" name="Subtitle 2"/>
          <p:cNvSpPr>
            <a:spLocks noGrp="1"/>
          </p:cNvSpPr>
          <p:nvPr>
            <p:ph type="subTitle" idx="1"/>
          </p:nvPr>
        </p:nvSpPr>
        <p:spPr/>
        <p:txBody>
          <a:bodyPr/>
          <a:lstStyle/>
          <a:p>
            <a:r>
              <a:rPr lang="en-US" dirty="0" smtClean="0"/>
              <a:t>Statistical Challenges for Microbial GWAS</a:t>
            </a:r>
            <a:endParaRPr lang="en-US" dirty="0"/>
          </a:p>
        </p:txBody>
      </p:sp>
    </p:spTree>
    <p:extLst>
      <p:ext uri="{BB962C8B-B14F-4D97-AF65-F5344CB8AC3E}">
        <p14:creationId xmlns:p14="http://schemas.microsoft.com/office/powerpoint/2010/main" val="362783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Control of population stratification</a:t>
            </a:r>
            <a:endParaRPr lang="en-US" sz="4000" dirty="0"/>
          </a:p>
        </p:txBody>
      </p:sp>
      <p:sp>
        <p:nvSpPr>
          <p:cNvPr id="3" name="Content Placeholder 2"/>
          <p:cNvSpPr>
            <a:spLocks noGrp="1"/>
          </p:cNvSpPr>
          <p:nvPr>
            <p:ph idx="1"/>
          </p:nvPr>
        </p:nvSpPr>
        <p:spPr/>
        <p:txBody>
          <a:bodyPr>
            <a:normAutofit fontScale="92500" lnSpcReduction="20000"/>
          </a:bodyPr>
          <a:lstStyle/>
          <a:p>
            <a:r>
              <a:rPr lang="en-US" dirty="0" smtClean="0"/>
              <a:t>Genomic control (GC)</a:t>
            </a:r>
          </a:p>
          <a:p>
            <a:pPr lvl="1"/>
            <a:r>
              <a:rPr lang="en-US" dirty="0" smtClean="0"/>
              <a:t>Directly adjust the </a:t>
            </a:r>
            <a:r>
              <a:rPr lang="en-US" i="1" dirty="0" smtClean="0"/>
              <a:t>p</a:t>
            </a:r>
            <a:r>
              <a:rPr lang="en-US" dirty="0" smtClean="0"/>
              <a:t>-values so the vast majority are non-significant</a:t>
            </a:r>
          </a:p>
          <a:p>
            <a:endParaRPr lang="en-US" dirty="0"/>
          </a:p>
          <a:p>
            <a:r>
              <a:rPr lang="en-US" dirty="0" smtClean="0"/>
              <a:t>Subpopulations</a:t>
            </a:r>
          </a:p>
          <a:p>
            <a:pPr lvl="1"/>
            <a:r>
              <a:rPr lang="en-US" dirty="0" smtClean="0"/>
              <a:t>Expect individuals in the same subpopulation to have phenotypes that are more similar</a:t>
            </a:r>
          </a:p>
          <a:p>
            <a:endParaRPr lang="en-US" dirty="0"/>
          </a:p>
          <a:p>
            <a:r>
              <a:rPr lang="en-US" dirty="0" smtClean="0"/>
              <a:t>Principal components analysis (PCA)</a:t>
            </a:r>
          </a:p>
          <a:p>
            <a:pPr lvl="1"/>
            <a:r>
              <a:rPr lang="en-US" dirty="0"/>
              <a:t>Expect </a:t>
            </a:r>
            <a:r>
              <a:rPr lang="en-US" dirty="0" smtClean="0"/>
              <a:t>individuals with similar principal components to have phenotypes that are more similar</a:t>
            </a:r>
          </a:p>
          <a:p>
            <a:endParaRPr lang="en-US" dirty="0"/>
          </a:p>
          <a:p>
            <a:r>
              <a:rPr lang="en-US" dirty="0" smtClean="0"/>
              <a:t>Linear mixed models (LMM)</a:t>
            </a:r>
          </a:p>
          <a:p>
            <a:pPr lvl="1"/>
            <a:r>
              <a:rPr lang="en-US" dirty="0"/>
              <a:t>Expect </a:t>
            </a:r>
            <a:r>
              <a:rPr lang="en-US" dirty="0" smtClean="0"/>
              <a:t>individuals that are closely related to have phenotypes that are more similar</a:t>
            </a:r>
            <a:endParaRPr lang="en-US" dirty="0"/>
          </a:p>
        </p:txBody>
      </p:sp>
    </p:spTree>
    <p:extLst>
      <p:ext uri="{BB962C8B-B14F-4D97-AF65-F5344CB8AC3E}">
        <p14:creationId xmlns:p14="http://schemas.microsoft.com/office/powerpoint/2010/main" val="183780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Control of population stratification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9561004"/>
              </p:ext>
            </p:extLst>
          </p:nvPr>
        </p:nvGraphicFramePr>
        <p:xfrm>
          <a:off x="367990" y="1814161"/>
          <a:ext cx="8219330" cy="4375405"/>
        </p:xfrm>
        <a:graphic>
          <a:graphicData uri="http://schemas.openxmlformats.org/drawingml/2006/table">
            <a:tbl>
              <a:tblPr firstRow="1" bandRow="1">
                <a:tableStyleId>{2D5ABB26-0587-4C30-8999-92F81FD0307C}</a:tableStyleId>
              </a:tblPr>
              <a:tblGrid>
                <a:gridCol w="2330605"/>
                <a:gridCol w="1449659"/>
                <a:gridCol w="1460809"/>
                <a:gridCol w="1471961"/>
                <a:gridCol w="1506296"/>
              </a:tblGrid>
              <a:tr h="540752">
                <a:tc>
                  <a:txBody>
                    <a:bodyPr/>
                    <a:lstStyle/>
                    <a:p>
                      <a:endParaRPr lang="en-US"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b="1" dirty="0" smtClean="0"/>
                        <a:t>Genomic </a:t>
                      </a:r>
                      <a:br>
                        <a:rPr lang="en-US" b="1" dirty="0" smtClean="0"/>
                      </a:br>
                      <a:r>
                        <a:rPr lang="en-US" b="1" dirty="0" smtClean="0"/>
                        <a:t>Control</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b="1" dirty="0" smtClean="0"/>
                        <a:t>Block by subpopulation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b="1" dirty="0" smtClean="0"/>
                        <a:t>Principal </a:t>
                      </a:r>
                    </a:p>
                    <a:p>
                      <a:r>
                        <a:rPr lang="en-US" b="1" dirty="0" smtClean="0"/>
                        <a:t>Components Analysis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b="1" dirty="0" smtClean="0"/>
                        <a:t>Linear </a:t>
                      </a:r>
                      <a:br>
                        <a:rPr lang="en-US" b="1" dirty="0" smtClean="0"/>
                      </a:br>
                      <a:r>
                        <a:rPr lang="en-US" b="1" dirty="0" smtClean="0"/>
                        <a:t>Mixed </a:t>
                      </a:r>
                      <a:br>
                        <a:rPr lang="en-US" b="1" dirty="0" smtClean="0"/>
                      </a:br>
                      <a:r>
                        <a:rPr lang="en-US" b="1" dirty="0" smtClean="0"/>
                        <a:t>Model</a:t>
                      </a:r>
                      <a:endParaRPr lang="en-US"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733349">
                <a:tc>
                  <a:txBody>
                    <a:bodyPr/>
                    <a:lstStyle/>
                    <a:p>
                      <a:r>
                        <a:rPr lang="en-US" b="1" dirty="0" smtClean="0"/>
                        <a:t>Avoid wrong variants linked to the</a:t>
                      </a:r>
                      <a:r>
                        <a:rPr lang="en-US" b="1" baseline="0" dirty="0" smtClean="0"/>
                        <a:t> </a:t>
                      </a:r>
                      <a:r>
                        <a:rPr lang="en-US" b="1" dirty="0" smtClean="0"/>
                        <a:t>right variants</a:t>
                      </a:r>
                      <a:endParaRPr lang="en-US"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733349">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1" dirty="0" smtClean="0"/>
                        <a:t>Avoid wrong variants that differentiate populations with genuine differences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733349">
                <a:tc>
                  <a:txBody>
                    <a:bodyPr/>
                    <a:lstStyle/>
                    <a:p>
                      <a:r>
                        <a:rPr lang="en-US" b="1" dirty="0" smtClean="0"/>
                        <a:t>Avoid wrong variants that differentiate</a:t>
                      </a:r>
                      <a:r>
                        <a:rPr lang="en-US" b="1" baseline="0" dirty="0" smtClean="0"/>
                        <a:t> populations with artefactual differences</a:t>
                      </a:r>
                      <a:endParaRPr lang="en-US"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733349">
                <a:tc>
                  <a:txBody>
                    <a:bodyPr/>
                    <a:lstStyle/>
                    <a:p>
                      <a:r>
                        <a:rPr lang="en-US" b="1" dirty="0" smtClean="0"/>
                        <a:t>Avoid biasing results by oversampling close relatives</a:t>
                      </a:r>
                      <a:endParaRPr lang="en-US"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733349">
                <a:tc>
                  <a:txBody>
                    <a:bodyPr/>
                    <a:lstStyle/>
                    <a:p>
                      <a:r>
                        <a:rPr lang="en-US" b="1" dirty="0" smtClean="0"/>
                        <a:t>Improve power when there are multiple causal</a:t>
                      </a:r>
                      <a:r>
                        <a:rPr lang="en-US" b="1" baseline="0" dirty="0" smtClean="0"/>
                        <a:t> variants</a:t>
                      </a:r>
                      <a:endParaRPr lang="en-US"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0000"/>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0000"/>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0000"/>
                    </a:solidFill>
                  </a:tcPr>
                </a:tc>
                <a:tc>
                  <a:txBody>
                    <a:bodyPr/>
                    <a:lstStyle/>
                    <a:p>
                      <a:endParaRPr lang="en-US"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92D050"/>
                    </a:solidFill>
                  </a:tcPr>
                </a:tc>
              </a:tr>
            </a:tbl>
          </a:graphicData>
        </a:graphic>
      </p:graphicFrame>
      <p:sp useBgFill="1">
        <p:nvSpPr>
          <p:cNvPr id="4" name="Rectangle 3"/>
          <p:cNvSpPr/>
          <p:nvPr/>
        </p:nvSpPr>
        <p:spPr>
          <a:xfrm>
            <a:off x="0" y="3273175"/>
            <a:ext cx="9144000" cy="724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p:cNvSpPr/>
          <p:nvPr/>
        </p:nvSpPr>
        <p:spPr>
          <a:xfrm>
            <a:off x="0" y="3994784"/>
            <a:ext cx="9144000" cy="7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p:cNvSpPr/>
          <p:nvPr/>
        </p:nvSpPr>
        <p:spPr>
          <a:xfrm>
            <a:off x="0" y="4721505"/>
            <a:ext cx="9144000" cy="7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0" y="5453798"/>
            <a:ext cx="9144000" cy="7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93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 name="Group 1"/>
          <p:cNvGrpSpPr/>
          <p:nvPr/>
        </p:nvGrpSpPr>
        <p:grpSpPr>
          <a:xfrm>
            <a:off x="332067" y="1187483"/>
            <a:ext cx="8465963" cy="4497195"/>
            <a:chOff x="32833" y="505207"/>
            <a:chExt cx="12048320" cy="6400174"/>
          </a:xfrm>
        </p:grpSpPr>
        <p:pic>
          <p:nvPicPr>
            <p:cNvPr id="5" name="Picture 4" descr="fuc_logreg_patterns_mapped_grey.png"/>
            <p:cNvPicPr>
              <a:picLocks noChangeAspect="1"/>
            </p:cNvPicPr>
            <p:nvPr/>
          </p:nvPicPr>
          <p:blipFill rotWithShape="1">
            <a:blip r:embed="rId3">
              <a:extLst>
                <a:ext uri="{28A0092B-C50C-407E-A947-70E740481C1C}">
                  <a14:useLocalDpi xmlns:a14="http://schemas.microsoft.com/office/drawing/2010/main" val="0"/>
                </a:ext>
              </a:extLst>
            </a:blip>
            <a:srcRect l="-2751" t="1" r="1" b="-798"/>
            <a:stretch/>
          </p:blipFill>
          <p:spPr>
            <a:xfrm>
              <a:off x="32833" y="505207"/>
              <a:ext cx="12048320" cy="6381515"/>
            </a:xfrm>
            <a:prstGeom prst="rect">
              <a:avLst/>
            </a:prstGeom>
            <a:solidFill>
              <a:schemeClr val="tx1"/>
            </a:solidFill>
          </p:spPr>
        </p:pic>
        <p:sp>
          <p:nvSpPr>
            <p:cNvPr id="26" name="TextBox 25"/>
            <p:cNvSpPr txBox="1"/>
            <p:nvPr/>
          </p:nvSpPr>
          <p:spPr>
            <a:xfrm>
              <a:off x="3978780" y="6609723"/>
              <a:ext cx="4752243" cy="295658"/>
            </a:xfrm>
            <a:prstGeom prst="rect">
              <a:avLst/>
            </a:prstGeom>
            <a:solidFill>
              <a:srgbClr val="FFFFFF"/>
            </a:solidFill>
          </p:spPr>
          <p:txBody>
            <a:bodyPr wrap="none" tIns="0" bIns="0" rtlCol="0">
              <a:spAutoFit/>
            </a:bodyPr>
            <a:lstStyle/>
            <a:p>
              <a:pPr algn="ctr"/>
              <a:r>
                <a:rPr lang="en-US" sz="1350" dirty="0">
                  <a:solidFill>
                    <a:schemeClr val="bg1"/>
                  </a:solidFill>
                  <a:latin typeface="Calibri"/>
                  <a:cs typeface="Calibri"/>
                </a:rPr>
                <a:t>Position in reference genome MSSA476 (Mb)</a:t>
              </a:r>
            </a:p>
          </p:txBody>
        </p:sp>
        <p:sp>
          <p:nvSpPr>
            <p:cNvPr id="28" name="TextBox 27"/>
            <p:cNvSpPr txBox="1"/>
            <p:nvPr/>
          </p:nvSpPr>
          <p:spPr>
            <a:xfrm>
              <a:off x="2822909" y="6431625"/>
              <a:ext cx="433907" cy="164254"/>
            </a:xfrm>
            <a:prstGeom prst="rect">
              <a:avLst/>
            </a:prstGeom>
            <a:solidFill>
              <a:srgbClr val="FFFFFF"/>
            </a:solidFill>
          </p:spPr>
          <p:txBody>
            <a:bodyPr wrap="none" tIns="0" bIns="0" rtlCol="0">
              <a:spAutoFit/>
            </a:bodyPr>
            <a:lstStyle/>
            <a:p>
              <a:pPr algn="ctr"/>
              <a:r>
                <a:rPr lang="en-US" sz="750" dirty="0">
                  <a:solidFill>
                    <a:schemeClr val="bg1"/>
                  </a:solidFill>
                  <a:latin typeface="Calibri"/>
                  <a:cs typeface="Calibri"/>
                </a:rPr>
                <a:t>0.5</a:t>
              </a:r>
            </a:p>
          </p:txBody>
        </p:sp>
        <p:sp>
          <p:nvSpPr>
            <p:cNvPr id="29" name="TextBox 28"/>
            <p:cNvSpPr txBox="1"/>
            <p:nvPr/>
          </p:nvSpPr>
          <p:spPr>
            <a:xfrm>
              <a:off x="4563589" y="6431625"/>
              <a:ext cx="462224" cy="164254"/>
            </a:xfrm>
            <a:prstGeom prst="rect">
              <a:avLst/>
            </a:prstGeom>
            <a:solidFill>
              <a:srgbClr val="FFFFFF"/>
            </a:solidFill>
          </p:spPr>
          <p:txBody>
            <a:bodyPr wrap="square" tIns="0" bIns="0" rtlCol="0">
              <a:spAutoFit/>
            </a:bodyPr>
            <a:lstStyle/>
            <a:p>
              <a:pPr algn="ctr"/>
              <a:r>
                <a:rPr lang="en-US" sz="750" dirty="0">
                  <a:solidFill>
                    <a:schemeClr val="bg1"/>
                  </a:solidFill>
                  <a:latin typeface="Calibri"/>
                  <a:cs typeface="Calibri"/>
                </a:rPr>
                <a:t>1</a:t>
              </a:r>
            </a:p>
          </p:txBody>
        </p:sp>
        <p:sp>
          <p:nvSpPr>
            <p:cNvPr id="31" name="TextBox 30"/>
            <p:cNvSpPr txBox="1"/>
            <p:nvPr/>
          </p:nvSpPr>
          <p:spPr>
            <a:xfrm>
              <a:off x="6249697" y="6438687"/>
              <a:ext cx="604918" cy="164254"/>
            </a:xfrm>
            <a:prstGeom prst="rect">
              <a:avLst/>
            </a:prstGeom>
            <a:solidFill>
              <a:srgbClr val="FFFFFF"/>
            </a:solidFill>
          </p:spPr>
          <p:txBody>
            <a:bodyPr wrap="square" tIns="0" bIns="0" rtlCol="0">
              <a:spAutoFit/>
            </a:bodyPr>
            <a:lstStyle/>
            <a:p>
              <a:pPr algn="ctr"/>
              <a:r>
                <a:rPr lang="en-US" sz="750" dirty="0">
                  <a:solidFill>
                    <a:schemeClr val="bg1"/>
                  </a:solidFill>
                  <a:latin typeface="Calibri"/>
                  <a:cs typeface="Calibri"/>
                </a:rPr>
                <a:t>1.5</a:t>
              </a:r>
            </a:p>
          </p:txBody>
        </p:sp>
        <p:sp>
          <p:nvSpPr>
            <p:cNvPr id="32" name="TextBox 31"/>
            <p:cNvSpPr txBox="1"/>
            <p:nvPr/>
          </p:nvSpPr>
          <p:spPr>
            <a:xfrm>
              <a:off x="8018327" y="6435497"/>
              <a:ext cx="647373" cy="164254"/>
            </a:xfrm>
            <a:prstGeom prst="rect">
              <a:avLst/>
            </a:prstGeom>
            <a:solidFill>
              <a:srgbClr val="FFFFFF"/>
            </a:solidFill>
          </p:spPr>
          <p:txBody>
            <a:bodyPr wrap="square" tIns="0" bIns="0" rtlCol="0">
              <a:spAutoFit/>
            </a:bodyPr>
            <a:lstStyle/>
            <a:p>
              <a:pPr algn="ctr"/>
              <a:r>
                <a:rPr lang="en-US" sz="750" dirty="0">
                  <a:solidFill>
                    <a:schemeClr val="bg1"/>
                  </a:solidFill>
                  <a:latin typeface="Calibri"/>
                  <a:cs typeface="Calibri"/>
                </a:rPr>
                <a:t>2</a:t>
              </a:r>
            </a:p>
          </p:txBody>
        </p:sp>
        <p:sp>
          <p:nvSpPr>
            <p:cNvPr id="33" name="TextBox 32"/>
            <p:cNvSpPr txBox="1"/>
            <p:nvPr/>
          </p:nvSpPr>
          <p:spPr>
            <a:xfrm>
              <a:off x="9736552" y="6438684"/>
              <a:ext cx="721475" cy="164254"/>
            </a:xfrm>
            <a:prstGeom prst="rect">
              <a:avLst/>
            </a:prstGeom>
            <a:solidFill>
              <a:srgbClr val="FFFFFF"/>
            </a:solidFill>
          </p:spPr>
          <p:txBody>
            <a:bodyPr wrap="square" tIns="0" bIns="0" rtlCol="0">
              <a:spAutoFit/>
            </a:bodyPr>
            <a:lstStyle/>
            <a:p>
              <a:pPr algn="ctr"/>
              <a:r>
                <a:rPr lang="en-US" sz="750" dirty="0">
                  <a:solidFill>
                    <a:schemeClr val="bg1"/>
                  </a:solidFill>
                  <a:latin typeface="Calibri"/>
                  <a:cs typeface="Calibri"/>
                </a:rPr>
                <a:t>2.5</a:t>
              </a:r>
            </a:p>
          </p:txBody>
        </p:sp>
        <p:sp>
          <p:nvSpPr>
            <p:cNvPr id="34" name="TextBox 33"/>
            <p:cNvSpPr txBox="1"/>
            <p:nvPr/>
          </p:nvSpPr>
          <p:spPr>
            <a:xfrm>
              <a:off x="1096369" y="6438687"/>
              <a:ext cx="331248" cy="164254"/>
            </a:xfrm>
            <a:prstGeom prst="rect">
              <a:avLst/>
            </a:prstGeom>
            <a:solidFill>
              <a:srgbClr val="FFFFFF"/>
            </a:solidFill>
          </p:spPr>
          <p:txBody>
            <a:bodyPr wrap="none" tIns="0" bIns="0" rtlCol="0">
              <a:spAutoFit/>
            </a:bodyPr>
            <a:lstStyle/>
            <a:p>
              <a:pPr algn="ctr"/>
              <a:r>
                <a:rPr lang="en-US" sz="750" dirty="0">
                  <a:solidFill>
                    <a:schemeClr val="bg1"/>
                  </a:solidFill>
                  <a:latin typeface="Calibri"/>
                  <a:cs typeface="Calibri"/>
                </a:rPr>
                <a:t>0</a:t>
              </a:r>
            </a:p>
          </p:txBody>
        </p:sp>
        <p:sp>
          <p:nvSpPr>
            <p:cNvPr id="35" name="TextBox 34"/>
            <p:cNvSpPr txBox="1"/>
            <p:nvPr/>
          </p:nvSpPr>
          <p:spPr>
            <a:xfrm>
              <a:off x="458978" y="5929920"/>
              <a:ext cx="295658"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0</a:t>
              </a:r>
            </a:p>
          </p:txBody>
        </p:sp>
        <p:sp>
          <p:nvSpPr>
            <p:cNvPr id="51" name="TextBox 50"/>
            <p:cNvSpPr txBox="1"/>
            <p:nvPr/>
          </p:nvSpPr>
          <p:spPr>
            <a:xfrm>
              <a:off x="458978" y="5147751"/>
              <a:ext cx="295658"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20</a:t>
              </a:r>
            </a:p>
          </p:txBody>
        </p:sp>
        <p:sp>
          <p:nvSpPr>
            <p:cNvPr id="52" name="TextBox 51"/>
            <p:cNvSpPr txBox="1"/>
            <p:nvPr/>
          </p:nvSpPr>
          <p:spPr>
            <a:xfrm>
              <a:off x="458978" y="4329865"/>
              <a:ext cx="295658"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40</a:t>
              </a:r>
            </a:p>
          </p:txBody>
        </p:sp>
        <p:sp>
          <p:nvSpPr>
            <p:cNvPr id="53" name="TextBox 52"/>
            <p:cNvSpPr txBox="1"/>
            <p:nvPr/>
          </p:nvSpPr>
          <p:spPr>
            <a:xfrm>
              <a:off x="458978" y="3468766"/>
              <a:ext cx="295658"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60</a:t>
              </a:r>
            </a:p>
          </p:txBody>
        </p:sp>
        <p:sp>
          <p:nvSpPr>
            <p:cNvPr id="54" name="TextBox 53"/>
            <p:cNvSpPr txBox="1"/>
            <p:nvPr/>
          </p:nvSpPr>
          <p:spPr>
            <a:xfrm>
              <a:off x="458978" y="2661053"/>
              <a:ext cx="295658"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80</a:t>
              </a:r>
            </a:p>
          </p:txBody>
        </p:sp>
        <p:sp>
          <p:nvSpPr>
            <p:cNvPr id="55" name="TextBox 54"/>
            <p:cNvSpPr txBox="1"/>
            <p:nvPr/>
          </p:nvSpPr>
          <p:spPr>
            <a:xfrm>
              <a:off x="458978" y="1858282"/>
              <a:ext cx="295658"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100</a:t>
              </a:r>
            </a:p>
          </p:txBody>
        </p:sp>
        <p:sp>
          <p:nvSpPr>
            <p:cNvPr id="56" name="TextBox 55"/>
            <p:cNvSpPr txBox="1"/>
            <p:nvPr/>
          </p:nvSpPr>
          <p:spPr>
            <a:xfrm>
              <a:off x="458978" y="1039482"/>
              <a:ext cx="295658"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120</a:t>
              </a:r>
            </a:p>
          </p:txBody>
        </p:sp>
        <p:sp>
          <p:nvSpPr>
            <p:cNvPr id="57" name="TextBox 56"/>
            <p:cNvSpPr txBox="1"/>
            <p:nvPr/>
          </p:nvSpPr>
          <p:spPr>
            <a:xfrm>
              <a:off x="10891891" y="6438687"/>
              <a:ext cx="885605" cy="164254"/>
            </a:xfrm>
            <a:prstGeom prst="rect">
              <a:avLst/>
            </a:prstGeom>
            <a:solidFill>
              <a:srgbClr val="FFFFFF"/>
            </a:solidFill>
          </p:spPr>
          <p:txBody>
            <a:bodyPr wrap="none" tIns="0" bIns="0" rtlCol="0">
              <a:spAutoFit/>
            </a:bodyPr>
            <a:lstStyle/>
            <a:p>
              <a:pPr algn="ctr"/>
              <a:r>
                <a:rPr lang="en-US" sz="750" dirty="0">
                  <a:solidFill>
                    <a:schemeClr val="bg1"/>
                  </a:solidFill>
                  <a:latin typeface="Calibri"/>
                  <a:cs typeface="Calibri"/>
                </a:rPr>
                <a:t>Unmapped</a:t>
              </a:r>
            </a:p>
          </p:txBody>
        </p:sp>
        <p:sp>
          <p:nvSpPr>
            <p:cNvPr id="21" name="TextBox 20"/>
            <p:cNvSpPr txBox="1"/>
            <p:nvPr/>
          </p:nvSpPr>
          <p:spPr>
            <a:xfrm>
              <a:off x="1518873" y="1074303"/>
              <a:ext cx="2384426" cy="427061"/>
            </a:xfrm>
            <a:prstGeom prst="rect">
              <a:avLst/>
            </a:prstGeom>
            <a:noFill/>
          </p:spPr>
          <p:txBody>
            <a:bodyPr wrap="none" rtlCol="0">
              <a:spAutoFit/>
            </a:bodyPr>
            <a:lstStyle/>
            <a:p>
              <a:r>
                <a:rPr lang="en-US" sz="1350" b="1" i="1" dirty="0" err="1">
                  <a:solidFill>
                    <a:schemeClr val="bg1"/>
                  </a:solidFill>
                </a:rPr>
                <a:t>fusC</a:t>
              </a:r>
              <a:r>
                <a:rPr lang="en-US" sz="1350" b="1" i="1" dirty="0">
                  <a:solidFill>
                    <a:schemeClr val="bg1"/>
                  </a:solidFill>
                </a:rPr>
                <a:t> </a:t>
              </a:r>
              <a:r>
                <a:rPr lang="en-US" sz="1350" b="1" dirty="0">
                  <a:solidFill>
                    <a:schemeClr val="bg1"/>
                  </a:solidFill>
                </a:rPr>
                <a:t>and SCC genes</a:t>
              </a:r>
              <a:endParaRPr lang="en-US" sz="1350" b="1" i="1" dirty="0">
                <a:solidFill>
                  <a:schemeClr val="bg1"/>
                </a:solidFill>
              </a:endParaRPr>
            </a:p>
          </p:txBody>
        </p:sp>
        <p:cxnSp>
          <p:nvCxnSpPr>
            <p:cNvPr id="7" name="Straight Connector 6"/>
            <p:cNvCxnSpPr/>
            <p:nvPr/>
          </p:nvCxnSpPr>
          <p:spPr>
            <a:xfrm>
              <a:off x="1095551" y="5842000"/>
              <a:ext cx="105139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2200" y="2529841"/>
              <a:ext cx="427061" cy="2294665"/>
            </a:xfrm>
            <a:prstGeom prst="rect">
              <a:avLst/>
            </a:prstGeom>
            <a:solidFill>
              <a:srgbClr val="FFFFFF"/>
            </a:solidFill>
          </p:spPr>
          <p:txBody>
            <a:bodyPr vert="vert270" wrap="square" lIns="0" bIns="0" rtlCol="0">
              <a:spAutoFit/>
            </a:bodyPr>
            <a:lstStyle/>
            <a:p>
              <a:pPr algn="ctr"/>
              <a:r>
                <a:rPr lang="en-US" sz="1350" dirty="0">
                  <a:solidFill>
                    <a:schemeClr val="bg1"/>
                  </a:solidFill>
                  <a:latin typeface="Calibri"/>
                  <a:cs typeface="Calibri"/>
                </a:rPr>
                <a:t>-log</a:t>
              </a:r>
              <a:r>
                <a:rPr lang="en-US" sz="1350" baseline="-25000" dirty="0">
                  <a:solidFill>
                    <a:schemeClr val="bg1"/>
                  </a:solidFill>
                  <a:latin typeface="Calibri"/>
                  <a:cs typeface="Calibri"/>
                </a:rPr>
                <a:t>10</a:t>
              </a:r>
              <a:r>
                <a:rPr lang="en-US" sz="1350" dirty="0">
                  <a:solidFill>
                    <a:schemeClr val="bg1"/>
                  </a:solidFill>
                  <a:latin typeface="Calibri"/>
                  <a:cs typeface="Calibri"/>
                </a:rPr>
                <a:t> </a:t>
              </a:r>
              <a:r>
                <a:rPr lang="en-US" sz="1350" i="1" dirty="0">
                  <a:solidFill>
                    <a:schemeClr val="bg1"/>
                  </a:solidFill>
                  <a:latin typeface="Calibri"/>
                  <a:cs typeface="Calibri"/>
                </a:rPr>
                <a:t>p</a:t>
              </a:r>
              <a:r>
                <a:rPr lang="en-US" sz="1350" dirty="0">
                  <a:solidFill>
                    <a:schemeClr val="bg1"/>
                  </a:solidFill>
                  <a:latin typeface="Calibri"/>
                  <a:cs typeface="Calibri"/>
                </a:rPr>
                <a:t> </a:t>
              </a:r>
              <a:r>
                <a:rPr lang="en-GB" sz="1350" dirty="0">
                  <a:solidFill>
                    <a:schemeClr val="bg1"/>
                  </a:solidFill>
                  <a:latin typeface="Calibri"/>
                  <a:cs typeface="Calibri"/>
                </a:rPr>
                <a:t>χ</a:t>
              </a:r>
              <a:r>
                <a:rPr lang="en-GB" sz="1350" baseline="30000" dirty="0">
                  <a:solidFill>
                    <a:schemeClr val="bg1"/>
                  </a:solidFill>
                  <a:latin typeface="Calibri"/>
                  <a:cs typeface="Calibri"/>
                </a:rPr>
                <a:t>2</a:t>
              </a:r>
              <a:r>
                <a:rPr lang="en-GB" sz="1350" dirty="0">
                  <a:solidFill>
                    <a:schemeClr val="bg1"/>
                  </a:solidFill>
                  <a:latin typeface="Calibri"/>
                  <a:cs typeface="Calibri"/>
                </a:rPr>
                <a:t> test</a:t>
              </a:r>
              <a:endParaRPr lang="en-US" sz="1350" dirty="0">
                <a:solidFill>
                  <a:schemeClr val="bg1"/>
                </a:solidFill>
                <a:latin typeface="Calibri"/>
                <a:cs typeface="Calibri"/>
              </a:endParaRPr>
            </a:p>
          </p:txBody>
        </p:sp>
      </p:grpSp>
      <p:sp>
        <p:nvSpPr>
          <p:cNvPr id="22" name="Shape 115"/>
          <p:cNvSpPr txBox="1"/>
          <p:nvPr/>
        </p:nvSpPr>
        <p:spPr>
          <a:xfrm>
            <a:off x="657144" y="857253"/>
            <a:ext cx="7829699" cy="805724"/>
          </a:xfrm>
          <a:prstGeom prst="rect">
            <a:avLst/>
          </a:prstGeom>
          <a:noFill/>
          <a:ln>
            <a:noFill/>
          </a:ln>
        </p:spPr>
        <p:txBody>
          <a:bodyPr lIns="68569" tIns="34275" rIns="68569" bIns="34275" anchor="ctr" anchorCtr="0">
            <a:noAutofit/>
          </a:bodyPr>
          <a:lstStyle/>
          <a:p>
            <a:pPr algn="ctr"/>
            <a:r>
              <a:rPr lang="en-GB" sz="1875" dirty="0" err="1">
                <a:solidFill>
                  <a:schemeClr val="bg1"/>
                </a:solidFill>
                <a:latin typeface="Calibri"/>
                <a:ea typeface="Calibri"/>
                <a:cs typeface="Calibri"/>
                <a:sym typeface="Calibri"/>
              </a:rPr>
              <a:t>Fusidic</a:t>
            </a:r>
            <a:r>
              <a:rPr lang="en-GB" sz="1875" dirty="0">
                <a:solidFill>
                  <a:schemeClr val="bg1"/>
                </a:solidFill>
                <a:latin typeface="Calibri"/>
                <a:ea typeface="Calibri"/>
                <a:cs typeface="Calibri"/>
                <a:sym typeface="Calibri"/>
              </a:rPr>
              <a:t> acid resistance </a:t>
            </a:r>
            <a:r>
              <a:rPr lang="en-GB" sz="1875" dirty="0">
                <a:solidFill>
                  <a:schemeClr val="bg1"/>
                </a:solidFill>
                <a:latin typeface="Calibri"/>
                <a:cs typeface="Calibri"/>
              </a:rPr>
              <a:t>χ</a:t>
            </a:r>
            <a:r>
              <a:rPr lang="en-GB" sz="1875" baseline="30000" dirty="0">
                <a:solidFill>
                  <a:schemeClr val="bg1"/>
                </a:solidFill>
                <a:latin typeface="Calibri"/>
                <a:cs typeface="Calibri"/>
              </a:rPr>
              <a:t>2</a:t>
            </a:r>
            <a:r>
              <a:rPr lang="en-GB" sz="1875" dirty="0">
                <a:solidFill>
                  <a:schemeClr val="bg1"/>
                </a:solidFill>
                <a:latin typeface="Calibri"/>
                <a:cs typeface="Calibri"/>
              </a:rPr>
              <a:t> test</a:t>
            </a:r>
            <a:endParaRPr lang="en-US" sz="1875" dirty="0">
              <a:solidFill>
                <a:schemeClr val="bg1"/>
              </a:solidFill>
              <a:latin typeface="Calibri"/>
              <a:cs typeface="Calibri"/>
            </a:endParaRPr>
          </a:p>
        </p:txBody>
      </p:sp>
      <p:sp>
        <p:nvSpPr>
          <p:cNvPr id="3" name="TextBox 2"/>
          <p:cNvSpPr txBox="1"/>
          <p:nvPr/>
        </p:nvSpPr>
        <p:spPr>
          <a:xfrm>
            <a:off x="395953" y="379144"/>
            <a:ext cx="8352095" cy="461665"/>
          </a:xfrm>
          <a:prstGeom prst="rect">
            <a:avLst/>
          </a:prstGeom>
          <a:noFill/>
        </p:spPr>
        <p:txBody>
          <a:bodyPr wrap="none" rtlCol="0">
            <a:spAutoFit/>
          </a:bodyPr>
          <a:lstStyle/>
          <a:p>
            <a:r>
              <a:rPr lang="en-US" sz="2400" dirty="0" smtClean="0">
                <a:latin typeface="Helvetica" charset="0"/>
                <a:ea typeface="Helvetica" charset="0"/>
                <a:cs typeface="Helvetica" charset="0"/>
              </a:rPr>
              <a:t>Example: GWAS for </a:t>
            </a:r>
            <a:r>
              <a:rPr lang="en-US" sz="2400" dirty="0" err="1" smtClean="0">
                <a:latin typeface="Helvetica" charset="0"/>
                <a:ea typeface="Helvetica" charset="0"/>
                <a:cs typeface="Helvetica" charset="0"/>
              </a:rPr>
              <a:t>fusidic</a:t>
            </a:r>
            <a:r>
              <a:rPr lang="en-US" sz="2400" dirty="0" smtClean="0">
                <a:latin typeface="Helvetica" charset="0"/>
                <a:ea typeface="Helvetica" charset="0"/>
                <a:cs typeface="Helvetica" charset="0"/>
              </a:rPr>
              <a:t> acid resistance in 992 </a:t>
            </a:r>
            <a:r>
              <a:rPr lang="en-US" sz="2400" i="1" dirty="0" smtClean="0">
                <a:latin typeface="Helvetica" charset="0"/>
                <a:ea typeface="Helvetica" charset="0"/>
                <a:cs typeface="Helvetica" charset="0"/>
              </a:rPr>
              <a:t>S. aureus</a:t>
            </a:r>
            <a:endParaRPr lang="en-US" sz="2400" dirty="0">
              <a:latin typeface="Helvetica" charset="0"/>
              <a:ea typeface="Helvetica" charset="0"/>
              <a:cs typeface="Helvetica" charset="0"/>
            </a:endParaRPr>
          </a:p>
        </p:txBody>
      </p:sp>
    </p:spTree>
    <p:extLst>
      <p:ext uri="{BB962C8B-B14F-4D97-AF65-F5344CB8AC3E}">
        <p14:creationId xmlns:p14="http://schemas.microsoft.com/office/powerpoint/2010/main" val="1439989553"/>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5" name="Group 4"/>
          <p:cNvGrpSpPr/>
          <p:nvPr/>
        </p:nvGrpSpPr>
        <p:grpSpPr>
          <a:xfrm>
            <a:off x="321734" y="1162051"/>
            <a:ext cx="8500533" cy="4535417"/>
            <a:chOff x="428978" y="406400"/>
            <a:chExt cx="11334044" cy="6047223"/>
          </a:xfrm>
        </p:grpSpPr>
        <p:sp>
          <p:nvSpPr>
            <p:cNvPr id="4" name="Rectangle 3"/>
            <p:cNvSpPr/>
            <p:nvPr/>
          </p:nvSpPr>
          <p:spPr>
            <a:xfrm>
              <a:off x="428978" y="406400"/>
              <a:ext cx="11334044" cy="60282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p:cNvGrpSpPr/>
            <p:nvPr/>
          </p:nvGrpSpPr>
          <p:grpSpPr>
            <a:xfrm>
              <a:off x="440267" y="415134"/>
              <a:ext cx="11321614" cy="6038489"/>
              <a:chOff x="63758" y="449001"/>
              <a:chExt cx="12017394" cy="6409590"/>
            </a:xfrm>
          </p:grpSpPr>
          <p:pic>
            <p:nvPicPr>
              <p:cNvPr id="2" name="Picture 1" descr="fuc_lmm_patterns_mapped_gr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00" y="449001"/>
                <a:ext cx="11725752" cy="6331012"/>
              </a:xfrm>
              <a:prstGeom prst="rect">
                <a:avLst/>
              </a:prstGeom>
            </p:spPr>
          </p:pic>
          <p:sp>
            <p:nvSpPr>
              <p:cNvPr id="26" name="TextBox 25"/>
              <p:cNvSpPr txBox="1"/>
              <p:nvPr/>
            </p:nvSpPr>
            <p:spPr>
              <a:xfrm>
                <a:off x="3991924" y="6564569"/>
                <a:ext cx="4725951" cy="294022"/>
              </a:xfrm>
              <a:prstGeom prst="rect">
                <a:avLst/>
              </a:prstGeom>
              <a:solidFill>
                <a:srgbClr val="FFFFFF"/>
              </a:solidFill>
            </p:spPr>
            <p:txBody>
              <a:bodyPr wrap="none" tIns="0" bIns="0" rtlCol="0">
                <a:spAutoFit/>
              </a:bodyPr>
              <a:lstStyle/>
              <a:p>
                <a:pPr algn="ctr"/>
                <a:r>
                  <a:rPr lang="en-US" sz="1350" dirty="0">
                    <a:solidFill>
                      <a:schemeClr val="bg1"/>
                    </a:solidFill>
                    <a:latin typeface="Calibri"/>
                    <a:cs typeface="Calibri"/>
                  </a:rPr>
                  <a:t>Position in reference genome MSSA476 (Mb)</a:t>
                </a:r>
              </a:p>
            </p:txBody>
          </p:sp>
          <p:sp>
            <p:nvSpPr>
              <p:cNvPr id="28" name="TextBox 27"/>
              <p:cNvSpPr txBox="1"/>
              <p:nvPr/>
            </p:nvSpPr>
            <p:spPr>
              <a:xfrm>
                <a:off x="2824109" y="6386470"/>
                <a:ext cx="431506" cy="163345"/>
              </a:xfrm>
              <a:prstGeom prst="rect">
                <a:avLst/>
              </a:prstGeom>
              <a:solidFill>
                <a:srgbClr val="FFFFFF"/>
              </a:solidFill>
            </p:spPr>
            <p:txBody>
              <a:bodyPr wrap="none" tIns="0" bIns="0" rtlCol="0">
                <a:spAutoFit/>
              </a:bodyPr>
              <a:lstStyle/>
              <a:p>
                <a:pPr algn="ctr"/>
                <a:r>
                  <a:rPr lang="en-US" sz="750" dirty="0">
                    <a:solidFill>
                      <a:schemeClr val="bg1"/>
                    </a:solidFill>
                    <a:latin typeface="Calibri"/>
                    <a:cs typeface="Calibri"/>
                  </a:rPr>
                  <a:t>0.5</a:t>
                </a:r>
              </a:p>
            </p:txBody>
          </p:sp>
          <p:sp>
            <p:nvSpPr>
              <p:cNvPr id="29" name="TextBox 28"/>
              <p:cNvSpPr txBox="1"/>
              <p:nvPr/>
            </p:nvSpPr>
            <p:spPr>
              <a:xfrm>
                <a:off x="4563589" y="6386470"/>
                <a:ext cx="462224" cy="163345"/>
              </a:xfrm>
              <a:prstGeom prst="rect">
                <a:avLst/>
              </a:prstGeom>
              <a:solidFill>
                <a:srgbClr val="FFFFFF"/>
              </a:solidFill>
            </p:spPr>
            <p:txBody>
              <a:bodyPr wrap="square" tIns="0" bIns="0" rtlCol="0">
                <a:spAutoFit/>
              </a:bodyPr>
              <a:lstStyle/>
              <a:p>
                <a:pPr algn="ctr"/>
                <a:r>
                  <a:rPr lang="en-US" sz="750" dirty="0">
                    <a:solidFill>
                      <a:schemeClr val="bg1"/>
                    </a:solidFill>
                    <a:latin typeface="Calibri"/>
                    <a:cs typeface="Calibri"/>
                  </a:rPr>
                  <a:t>1</a:t>
                </a:r>
              </a:p>
            </p:txBody>
          </p:sp>
          <p:sp>
            <p:nvSpPr>
              <p:cNvPr id="31" name="TextBox 30"/>
              <p:cNvSpPr txBox="1"/>
              <p:nvPr/>
            </p:nvSpPr>
            <p:spPr>
              <a:xfrm>
                <a:off x="6249696" y="6393529"/>
                <a:ext cx="604917" cy="163345"/>
              </a:xfrm>
              <a:prstGeom prst="rect">
                <a:avLst/>
              </a:prstGeom>
              <a:solidFill>
                <a:srgbClr val="FFFFFF"/>
              </a:solidFill>
            </p:spPr>
            <p:txBody>
              <a:bodyPr wrap="square" tIns="0" bIns="0" rtlCol="0">
                <a:spAutoFit/>
              </a:bodyPr>
              <a:lstStyle/>
              <a:p>
                <a:pPr algn="ctr"/>
                <a:r>
                  <a:rPr lang="en-US" sz="750" dirty="0">
                    <a:solidFill>
                      <a:schemeClr val="bg1"/>
                    </a:solidFill>
                    <a:latin typeface="Calibri"/>
                    <a:cs typeface="Calibri"/>
                  </a:rPr>
                  <a:t>1.5</a:t>
                </a:r>
              </a:p>
            </p:txBody>
          </p:sp>
          <p:sp>
            <p:nvSpPr>
              <p:cNvPr id="32" name="TextBox 31"/>
              <p:cNvSpPr txBox="1"/>
              <p:nvPr/>
            </p:nvSpPr>
            <p:spPr>
              <a:xfrm>
                <a:off x="8018326" y="6390342"/>
                <a:ext cx="647373" cy="163345"/>
              </a:xfrm>
              <a:prstGeom prst="rect">
                <a:avLst/>
              </a:prstGeom>
              <a:solidFill>
                <a:srgbClr val="FFFFFF"/>
              </a:solidFill>
            </p:spPr>
            <p:txBody>
              <a:bodyPr wrap="square" tIns="0" bIns="0" rtlCol="0">
                <a:spAutoFit/>
              </a:bodyPr>
              <a:lstStyle/>
              <a:p>
                <a:pPr algn="ctr"/>
                <a:r>
                  <a:rPr lang="en-US" sz="750" dirty="0">
                    <a:solidFill>
                      <a:schemeClr val="bg1"/>
                    </a:solidFill>
                    <a:latin typeface="Calibri"/>
                    <a:cs typeface="Calibri"/>
                  </a:rPr>
                  <a:t>2</a:t>
                </a:r>
              </a:p>
            </p:txBody>
          </p:sp>
          <p:sp>
            <p:nvSpPr>
              <p:cNvPr id="33" name="TextBox 32"/>
              <p:cNvSpPr txBox="1"/>
              <p:nvPr/>
            </p:nvSpPr>
            <p:spPr>
              <a:xfrm>
                <a:off x="9736552" y="6393528"/>
                <a:ext cx="721474" cy="163345"/>
              </a:xfrm>
              <a:prstGeom prst="rect">
                <a:avLst/>
              </a:prstGeom>
              <a:solidFill>
                <a:srgbClr val="FFFFFF"/>
              </a:solidFill>
            </p:spPr>
            <p:txBody>
              <a:bodyPr wrap="square" tIns="0" bIns="0" rtlCol="0">
                <a:spAutoFit/>
              </a:bodyPr>
              <a:lstStyle/>
              <a:p>
                <a:pPr algn="ctr"/>
                <a:r>
                  <a:rPr lang="en-US" sz="750" dirty="0">
                    <a:solidFill>
                      <a:schemeClr val="bg1"/>
                    </a:solidFill>
                    <a:latin typeface="Calibri"/>
                    <a:cs typeface="Calibri"/>
                  </a:rPr>
                  <a:t>2.5</a:t>
                </a:r>
              </a:p>
            </p:txBody>
          </p:sp>
          <p:sp>
            <p:nvSpPr>
              <p:cNvPr id="34" name="TextBox 33"/>
              <p:cNvSpPr txBox="1"/>
              <p:nvPr/>
            </p:nvSpPr>
            <p:spPr>
              <a:xfrm>
                <a:off x="1097285" y="6393529"/>
                <a:ext cx="329415" cy="163345"/>
              </a:xfrm>
              <a:prstGeom prst="rect">
                <a:avLst/>
              </a:prstGeom>
              <a:solidFill>
                <a:srgbClr val="FFFFFF"/>
              </a:solidFill>
            </p:spPr>
            <p:txBody>
              <a:bodyPr wrap="none" tIns="0" bIns="0" rtlCol="0">
                <a:spAutoFit/>
              </a:bodyPr>
              <a:lstStyle/>
              <a:p>
                <a:pPr algn="ctr"/>
                <a:r>
                  <a:rPr lang="en-US" sz="750" dirty="0">
                    <a:solidFill>
                      <a:schemeClr val="bg1"/>
                    </a:solidFill>
                    <a:latin typeface="Calibri"/>
                    <a:cs typeface="Calibri"/>
                  </a:rPr>
                  <a:t>0</a:t>
                </a:r>
              </a:p>
            </p:txBody>
          </p:sp>
          <p:sp>
            <p:nvSpPr>
              <p:cNvPr id="35" name="TextBox 34"/>
              <p:cNvSpPr txBox="1"/>
              <p:nvPr/>
            </p:nvSpPr>
            <p:spPr>
              <a:xfrm>
                <a:off x="458978" y="5884765"/>
                <a:ext cx="294022"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0</a:t>
                </a:r>
              </a:p>
            </p:txBody>
          </p:sp>
          <p:sp>
            <p:nvSpPr>
              <p:cNvPr id="51" name="TextBox 50"/>
              <p:cNvSpPr txBox="1"/>
              <p:nvPr/>
            </p:nvSpPr>
            <p:spPr>
              <a:xfrm>
                <a:off x="458978" y="5102595"/>
                <a:ext cx="294022"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20</a:t>
                </a:r>
              </a:p>
            </p:txBody>
          </p:sp>
          <p:sp>
            <p:nvSpPr>
              <p:cNvPr id="52" name="TextBox 51"/>
              <p:cNvSpPr txBox="1"/>
              <p:nvPr/>
            </p:nvSpPr>
            <p:spPr>
              <a:xfrm>
                <a:off x="458978" y="4284709"/>
                <a:ext cx="294022"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40</a:t>
                </a:r>
              </a:p>
            </p:txBody>
          </p:sp>
          <p:sp>
            <p:nvSpPr>
              <p:cNvPr id="53" name="TextBox 52"/>
              <p:cNvSpPr txBox="1"/>
              <p:nvPr/>
            </p:nvSpPr>
            <p:spPr>
              <a:xfrm>
                <a:off x="458978" y="3423609"/>
                <a:ext cx="294022"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60</a:t>
                </a:r>
              </a:p>
            </p:txBody>
          </p:sp>
          <p:sp>
            <p:nvSpPr>
              <p:cNvPr id="54" name="TextBox 53"/>
              <p:cNvSpPr txBox="1"/>
              <p:nvPr/>
            </p:nvSpPr>
            <p:spPr>
              <a:xfrm>
                <a:off x="458978" y="2615897"/>
                <a:ext cx="294022"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80</a:t>
                </a:r>
              </a:p>
            </p:txBody>
          </p:sp>
          <p:sp>
            <p:nvSpPr>
              <p:cNvPr id="55" name="TextBox 54"/>
              <p:cNvSpPr txBox="1"/>
              <p:nvPr/>
            </p:nvSpPr>
            <p:spPr>
              <a:xfrm>
                <a:off x="458978" y="1813126"/>
                <a:ext cx="294022"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100</a:t>
                </a:r>
              </a:p>
            </p:txBody>
          </p:sp>
          <p:sp>
            <p:nvSpPr>
              <p:cNvPr id="56" name="TextBox 55"/>
              <p:cNvSpPr txBox="1"/>
              <p:nvPr/>
            </p:nvSpPr>
            <p:spPr>
              <a:xfrm>
                <a:off x="458978" y="994326"/>
                <a:ext cx="294022" cy="345841"/>
              </a:xfrm>
              <a:prstGeom prst="rect">
                <a:avLst/>
              </a:prstGeom>
              <a:solidFill>
                <a:srgbClr val="FFFFFF"/>
              </a:solidFill>
            </p:spPr>
            <p:txBody>
              <a:bodyPr vert="vert270" wrap="square" lIns="0" tIns="0" bIns="0" rtlCol="0">
                <a:spAutoFit/>
              </a:bodyPr>
              <a:lstStyle/>
              <a:p>
                <a:pPr algn="ctr"/>
                <a:r>
                  <a:rPr lang="en-US" sz="750" dirty="0">
                    <a:solidFill>
                      <a:schemeClr val="bg1"/>
                    </a:solidFill>
                    <a:latin typeface="Calibri"/>
                    <a:cs typeface="Calibri"/>
                  </a:rPr>
                  <a:t>120</a:t>
                </a:r>
              </a:p>
            </p:txBody>
          </p:sp>
          <p:sp>
            <p:nvSpPr>
              <p:cNvPr id="57" name="TextBox 56"/>
              <p:cNvSpPr txBox="1"/>
              <p:nvPr/>
            </p:nvSpPr>
            <p:spPr>
              <a:xfrm>
                <a:off x="10894340" y="6393529"/>
                <a:ext cx="880705" cy="163345"/>
              </a:xfrm>
              <a:prstGeom prst="rect">
                <a:avLst/>
              </a:prstGeom>
              <a:solidFill>
                <a:srgbClr val="FFFFFF"/>
              </a:solidFill>
            </p:spPr>
            <p:txBody>
              <a:bodyPr wrap="none" tIns="0" bIns="0" rtlCol="0">
                <a:spAutoFit/>
              </a:bodyPr>
              <a:lstStyle/>
              <a:p>
                <a:pPr algn="ctr"/>
                <a:r>
                  <a:rPr lang="en-US" sz="750" dirty="0">
                    <a:solidFill>
                      <a:schemeClr val="bg1"/>
                    </a:solidFill>
                    <a:latin typeface="Calibri"/>
                    <a:cs typeface="Calibri"/>
                  </a:rPr>
                  <a:t>Unmapped</a:t>
                </a:r>
              </a:p>
            </p:txBody>
          </p:sp>
          <p:sp>
            <p:nvSpPr>
              <p:cNvPr id="21" name="TextBox 20"/>
              <p:cNvSpPr txBox="1"/>
              <p:nvPr/>
            </p:nvSpPr>
            <p:spPr>
              <a:xfrm>
                <a:off x="1385535" y="4230716"/>
                <a:ext cx="2371234" cy="424698"/>
              </a:xfrm>
              <a:prstGeom prst="rect">
                <a:avLst/>
              </a:prstGeom>
              <a:noFill/>
            </p:spPr>
            <p:txBody>
              <a:bodyPr wrap="none" rtlCol="0">
                <a:spAutoFit/>
              </a:bodyPr>
              <a:lstStyle/>
              <a:p>
                <a:r>
                  <a:rPr lang="en-US" sz="1350" b="1" i="1" dirty="0" err="1">
                    <a:solidFill>
                      <a:schemeClr val="bg1"/>
                    </a:solidFill>
                  </a:rPr>
                  <a:t>fusC</a:t>
                </a:r>
                <a:r>
                  <a:rPr lang="en-US" sz="1350" b="1" i="1" dirty="0">
                    <a:solidFill>
                      <a:schemeClr val="bg1"/>
                    </a:solidFill>
                  </a:rPr>
                  <a:t> </a:t>
                </a:r>
                <a:r>
                  <a:rPr lang="en-US" sz="1350" b="1" dirty="0">
                    <a:solidFill>
                      <a:schemeClr val="bg1"/>
                    </a:solidFill>
                  </a:rPr>
                  <a:t>and SCC genes</a:t>
                </a:r>
                <a:endParaRPr lang="en-US" sz="1350" b="1" i="1" dirty="0">
                  <a:solidFill>
                    <a:schemeClr val="bg1"/>
                  </a:solidFill>
                </a:endParaRPr>
              </a:p>
            </p:txBody>
          </p:sp>
          <p:cxnSp>
            <p:nvCxnSpPr>
              <p:cNvPr id="7" name="Straight Connector 6"/>
              <p:cNvCxnSpPr/>
              <p:nvPr/>
            </p:nvCxnSpPr>
            <p:spPr>
              <a:xfrm>
                <a:off x="1095551" y="5796844"/>
                <a:ext cx="105139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444629" y="875258"/>
                <a:ext cx="1309487" cy="424698"/>
              </a:xfrm>
              <a:prstGeom prst="rect">
                <a:avLst/>
              </a:prstGeom>
              <a:noFill/>
            </p:spPr>
            <p:txBody>
              <a:bodyPr wrap="none" rtlCol="0">
                <a:spAutoFit/>
              </a:bodyPr>
              <a:lstStyle/>
              <a:p>
                <a:r>
                  <a:rPr lang="en-US" sz="1350" b="1" i="1" dirty="0" err="1">
                    <a:solidFill>
                      <a:schemeClr val="bg1"/>
                    </a:solidFill>
                  </a:rPr>
                  <a:t>fusA</a:t>
                </a:r>
                <a:r>
                  <a:rPr lang="en-US" sz="1350" b="1" i="1" dirty="0">
                    <a:solidFill>
                      <a:schemeClr val="bg1"/>
                    </a:solidFill>
                  </a:rPr>
                  <a:t> </a:t>
                </a:r>
                <a:r>
                  <a:rPr lang="en-US" sz="1350" b="1" dirty="0">
                    <a:solidFill>
                      <a:schemeClr val="bg1"/>
                    </a:solidFill>
                  </a:rPr>
                  <a:t>gene</a:t>
                </a:r>
                <a:endParaRPr lang="en-US" sz="1350" b="1" i="1" dirty="0">
                  <a:solidFill>
                    <a:schemeClr val="bg1"/>
                  </a:solidFill>
                </a:endParaRPr>
              </a:p>
            </p:txBody>
          </p:sp>
          <p:sp>
            <p:nvSpPr>
              <p:cNvPr id="24" name="Shape 220"/>
              <p:cNvSpPr txBox="1"/>
              <p:nvPr/>
            </p:nvSpPr>
            <p:spPr>
              <a:xfrm rot="16200000">
                <a:off x="-1648301" y="3278159"/>
                <a:ext cx="3846433" cy="422315"/>
              </a:xfrm>
              <a:prstGeom prst="rect">
                <a:avLst/>
              </a:prstGeom>
              <a:solidFill>
                <a:srgbClr val="FFFFFF"/>
              </a:solidFill>
              <a:ln>
                <a:noFill/>
              </a:ln>
            </p:spPr>
            <p:txBody>
              <a:bodyPr lIns="68569" tIns="68569" rIns="68569" bIns="68569" anchor="ctr" anchorCtr="0">
                <a:noAutofit/>
              </a:bodyPr>
              <a:lstStyle/>
              <a:p>
                <a:r>
                  <a:rPr lang="en-GB" sz="1350" dirty="0">
                    <a:solidFill>
                      <a:schemeClr val="bg1"/>
                    </a:solidFill>
                  </a:rPr>
                  <a:t>Linear Mixed Model (LMM) -log</a:t>
                </a:r>
                <a:r>
                  <a:rPr lang="en-GB" sz="1350" baseline="-25000" dirty="0">
                    <a:solidFill>
                      <a:schemeClr val="bg1"/>
                    </a:solidFill>
                  </a:rPr>
                  <a:t>10</a:t>
                </a:r>
                <a:r>
                  <a:rPr lang="en-GB" sz="1350" dirty="0">
                    <a:solidFill>
                      <a:schemeClr val="bg1"/>
                    </a:solidFill>
                  </a:rPr>
                  <a:t> </a:t>
                </a:r>
                <a:r>
                  <a:rPr lang="en-GB" sz="1350" i="1" dirty="0">
                    <a:solidFill>
                      <a:schemeClr val="bg1"/>
                    </a:solidFill>
                  </a:rPr>
                  <a:t>p</a:t>
                </a:r>
                <a:endParaRPr lang="en-GB" sz="1350" dirty="0">
                  <a:solidFill>
                    <a:schemeClr val="bg1"/>
                  </a:solidFill>
                </a:endParaRPr>
              </a:p>
            </p:txBody>
          </p:sp>
        </p:grpSp>
      </p:grpSp>
      <p:sp>
        <p:nvSpPr>
          <p:cNvPr id="22" name="Shape 115"/>
          <p:cNvSpPr txBox="1"/>
          <p:nvPr/>
        </p:nvSpPr>
        <p:spPr>
          <a:xfrm>
            <a:off x="657144" y="857253"/>
            <a:ext cx="7829699" cy="805724"/>
          </a:xfrm>
          <a:prstGeom prst="rect">
            <a:avLst/>
          </a:prstGeom>
          <a:noFill/>
          <a:ln>
            <a:noFill/>
          </a:ln>
        </p:spPr>
        <p:txBody>
          <a:bodyPr lIns="68569" tIns="34275" rIns="68569" bIns="34275" anchor="ctr" anchorCtr="0">
            <a:noAutofit/>
          </a:bodyPr>
          <a:lstStyle/>
          <a:p>
            <a:pPr algn="ctr"/>
            <a:r>
              <a:rPr lang="en-GB" sz="1875" dirty="0" err="1">
                <a:solidFill>
                  <a:schemeClr val="bg1"/>
                </a:solidFill>
                <a:latin typeface="Calibri"/>
                <a:ea typeface="Calibri"/>
                <a:cs typeface="Calibri"/>
                <a:sym typeface="Calibri"/>
              </a:rPr>
              <a:t>Fusidic</a:t>
            </a:r>
            <a:r>
              <a:rPr lang="en-GB" sz="1875" dirty="0">
                <a:solidFill>
                  <a:schemeClr val="bg1"/>
                </a:solidFill>
                <a:latin typeface="Calibri"/>
                <a:ea typeface="Calibri"/>
                <a:cs typeface="Calibri"/>
                <a:sym typeface="Calibri"/>
              </a:rPr>
              <a:t> acid resistance </a:t>
            </a:r>
            <a:r>
              <a:rPr lang="en-GB" sz="1875" dirty="0" smtClean="0">
                <a:solidFill>
                  <a:schemeClr val="bg1"/>
                </a:solidFill>
                <a:latin typeface="Calibri"/>
                <a:cs typeface="Calibri"/>
              </a:rPr>
              <a:t>LMM test</a:t>
            </a:r>
            <a:endParaRPr lang="en-US" sz="1875" dirty="0">
              <a:solidFill>
                <a:schemeClr val="bg1"/>
              </a:solidFill>
              <a:latin typeface="Calibri"/>
              <a:cs typeface="Calibri"/>
            </a:endParaRPr>
          </a:p>
        </p:txBody>
      </p:sp>
      <p:sp>
        <p:nvSpPr>
          <p:cNvPr id="27" name="TextBox 26"/>
          <p:cNvSpPr txBox="1"/>
          <p:nvPr/>
        </p:nvSpPr>
        <p:spPr>
          <a:xfrm>
            <a:off x="395953" y="379144"/>
            <a:ext cx="8352095" cy="461665"/>
          </a:xfrm>
          <a:prstGeom prst="rect">
            <a:avLst/>
          </a:prstGeom>
          <a:noFill/>
        </p:spPr>
        <p:txBody>
          <a:bodyPr wrap="none" rtlCol="0">
            <a:spAutoFit/>
          </a:bodyPr>
          <a:lstStyle/>
          <a:p>
            <a:r>
              <a:rPr lang="en-US" sz="2400" dirty="0" smtClean="0">
                <a:latin typeface="Helvetica" charset="0"/>
                <a:ea typeface="Helvetica" charset="0"/>
                <a:cs typeface="Helvetica" charset="0"/>
              </a:rPr>
              <a:t>Example: GWAS for </a:t>
            </a:r>
            <a:r>
              <a:rPr lang="en-US" sz="2400" dirty="0" err="1" smtClean="0">
                <a:latin typeface="Helvetica" charset="0"/>
                <a:ea typeface="Helvetica" charset="0"/>
                <a:cs typeface="Helvetica" charset="0"/>
              </a:rPr>
              <a:t>fusidic</a:t>
            </a:r>
            <a:r>
              <a:rPr lang="en-US" sz="2400" dirty="0" smtClean="0">
                <a:latin typeface="Helvetica" charset="0"/>
                <a:ea typeface="Helvetica" charset="0"/>
                <a:cs typeface="Helvetica" charset="0"/>
              </a:rPr>
              <a:t> acid resistance in 992 </a:t>
            </a:r>
            <a:r>
              <a:rPr lang="en-US" sz="2400" i="1" dirty="0" smtClean="0">
                <a:latin typeface="Helvetica" charset="0"/>
                <a:ea typeface="Helvetica" charset="0"/>
                <a:cs typeface="Helvetica" charset="0"/>
              </a:rPr>
              <a:t>S. aureus</a:t>
            </a:r>
            <a:endParaRPr lang="en-US" sz="2400" dirty="0">
              <a:latin typeface="Helvetica" charset="0"/>
              <a:ea typeface="Helvetica" charset="0"/>
              <a:cs typeface="Helvetica" charset="0"/>
            </a:endParaRPr>
          </a:p>
        </p:txBody>
      </p:sp>
    </p:spTree>
    <p:extLst>
      <p:ext uri="{BB962C8B-B14F-4D97-AF65-F5344CB8AC3E}">
        <p14:creationId xmlns:p14="http://schemas.microsoft.com/office/powerpoint/2010/main" val="1612516817"/>
      </p:ext>
    </p:extLst>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Evaluating performance:</a:t>
            </a:r>
            <a:br>
              <a:rPr lang="en-US" sz="3800" dirty="0" smtClean="0"/>
            </a:br>
            <a:r>
              <a:rPr lang="en-US" sz="3800" dirty="0" smtClean="0"/>
              <a:t>simulating </a:t>
            </a:r>
            <a:r>
              <a:rPr lang="en-US" sz="3800" dirty="0" smtClean="0"/>
              <a:t>phenotypes for GWAS</a:t>
            </a:r>
            <a:endParaRPr lang="en-US" sz="3800" dirty="0"/>
          </a:p>
        </p:txBody>
      </p:sp>
      <p:sp>
        <p:nvSpPr>
          <p:cNvPr id="3" name="Content Placeholder 2"/>
          <p:cNvSpPr>
            <a:spLocks noGrp="1"/>
          </p:cNvSpPr>
          <p:nvPr>
            <p:ph idx="1"/>
          </p:nvPr>
        </p:nvSpPr>
        <p:spPr>
          <a:xfrm>
            <a:off x="492369" y="2142146"/>
            <a:ext cx="8022981" cy="4351338"/>
          </a:xfrm>
        </p:spPr>
        <p:txBody>
          <a:bodyPr/>
          <a:lstStyle/>
          <a:p>
            <a:pPr marL="457200" indent="-457200">
              <a:buFont typeface="+mj-lt"/>
              <a:buAutoNum type="arabicPeriod"/>
            </a:pPr>
            <a:r>
              <a:rPr lang="en-US" dirty="0" smtClean="0"/>
              <a:t>Take a large sample of </a:t>
            </a:r>
            <a:r>
              <a:rPr lang="en-US" i="1" dirty="0" smtClean="0"/>
              <a:t>real</a:t>
            </a:r>
            <a:r>
              <a:rPr lang="en-US" dirty="0" smtClean="0"/>
              <a:t> genomes</a:t>
            </a:r>
          </a:p>
          <a:p>
            <a:pPr marL="457200" indent="-457200">
              <a:buFont typeface="+mj-lt"/>
              <a:buAutoNum type="arabicPeriod"/>
            </a:pPr>
            <a:endParaRPr lang="en-US" dirty="0" smtClean="0"/>
          </a:p>
          <a:p>
            <a:pPr marL="457200" indent="-457200">
              <a:buFont typeface="+mj-lt"/>
              <a:buAutoNum type="arabicPeriod"/>
            </a:pPr>
            <a:r>
              <a:rPr lang="en-US" dirty="0" smtClean="0"/>
              <a:t>Choose one or more variants at random to be ‘causal’</a:t>
            </a:r>
          </a:p>
          <a:p>
            <a:pPr marL="457200" indent="-457200">
              <a:buFont typeface="+mj-lt"/>
              <a:buAutoNum type="arabicPeriod"/>
            </a:pPr>
            <a:endParaRPr lang="en-US" dirty="0" smtClean="0"/>
          </a:p>
          <a:p>
            <a:pPr marL="457200" indent="-457200">
              <a:buFont typeface="+mj-lt"/>
              <a:buAutoNum type="arabicPeriod"/>
            </a:pPr>
            <a:r>
              <a:rPr lang="en-US" dirty="0" smtClean="0"/>
              <a:t>Assign case/control probabilities to each </a:t>
            </a:r>
            <a:r>
              <a:rPr lang="en-US" dirty="0" smtClean="0"/>
              <a:t>allele of each causal variant</a:t>
            </a:r>
            <a:endParaRPr lang="en-US" dirty="0" smtClean="0"/>
          </a:p>
          <a:p>
            <a:pPr marL="457200" indent="-457200">
              <a:buFont typeface="+mj-lt"/>
              <a:buAutoNum type="arabicPeriod"/>
            </a:pPr>
            <a:endParaRPr lang="en-US" dirty="0" smtClean="0"/>
          </a:p>
          <a:p>
            <a:pPr marL="457200" indent="-457200">
              <a:buFont typeface="+mj-lt"/>
              <a:buAutoNum type="arabicPeriod"/>
            </a:pPr>
            <a:r>
              <a:rPr lang="en-US" dirty="0" smtClean="0"/>
              <a:t>Simulate the phenotype for each </a:t>
            </a:r>
            <a:r>
              <a:rPr lang="en-US" dirty="0" smtClean="0"/>
              <a:t>genome based on those probabilities</a:t>
            </a:r>
            <a:endParaRPr lang="en-US" dirty="0"/>
          </a:p>
        </p:txBody>
      </p:sp>
    </p:spTree>
    <p:extLst>
      <p:ext uri="{BB962C8B-B14F-4D97-AF65-F5344CB8AC3E}">
        <p14:creationId xmlns:p14="http://schemas.microsoft.com/office/powerpoint/2010/main" val="118292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880827" y="1376716"/>
            <a:ext cx="3772519" cy="48679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43997" y="1371600"/>
            <a:ext cx="2475570" cy="5390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739730" y="2823497"/>
            <a:ext cx="2152373" cy="1321112"/>
          </a:xfrm>
          <a:prstGeom prst="rect">
            <a:avLst/>
          </a:prstGeom>
          <a:solidFill>
            <a:schemeClr val="tx1"/>
          </a:solidFill>
        </p:spPr>
      </p:pic>
      <p:pic>
        <p:nvPicPr>
          <p:cNvPr id="6" name="Picture 5"/>
          <p:cNvPicPr>
            <a:picLocks noChangeAspect="1"/>
          </p:cNvPicPr>
          <p:nvPr/>
        </p:nvPicPr>
        <p:blipFill>
          <a:blip r:embed="rId3"/>
          <a:stretch>
            <a:fillRect/>
          </a:stretch>
        </p:blipFill>
        <p:spPr>
          <a:xfrm>
            <a:off x="1750449" y="4070887"/>
            <a:ext cx="2078154" cy="1350800"/>
          </a:xfrm>
          <a:prstGeom prst="rect">
            <a:avLst/>
          </a:prstGeom>
        </p:spPr>
      </p:pic>
      <p:pic>
        <p:nvPicPr>
          <p:cNvPr id="7" name="Picture 6"/>
          <p:cNvPicPr>
            <a:picLocks noChangeAspect="1"/>
          </p:cNvPicPr>
          <p:nvPr/>
        </p:nvPicPr>
        <p:blipFill rotWithShape="1">
          <a:blip r:embed="rId4"/>
          <a:srcRect l="1" r="1342"/>
          <a:stretch/>
        </p:blipFill>
        <p:spPr>
          <a:xfrm>
            <a:off x="1710042" y="5415384"/>
            <a:ext cx="2182061" cy="1335956"/>
          </a:xfrm>
          <a:prstGeom prst="rect">
            <a:avLst/>
          </a:prstGeom>
        </p:spPr>
      </p:pic>
      <p:pic>
        <p:nvPicPr>
          <p:cNvPr id="8" name="Picture 7"/>
          <p:cNvPicPr>
            <a:picLocks noChangeAspect="1"/>
          </p:cNvPicPr>
          <p:nvPr/>
        </p:nvPicPr>
        <p:blipFill>
          <a:blip r:embed="rId5"/>
          <a:stretch>
            <a:fillRect/>
          </a:stretch>
        </p:blipFill>
        <p:spPr>
          <a:xfrm>
            <a:off x="1750449" y="1459793"/>
            <a:ext cx="2141654" cy="1381212"/>
          </a:xfrm>
          <a:prstGeom prst="rect">
            <a:avLst/>
          </a:prstGeom>
        </p:spPr>
      </p:pic>
      <p:sp>
        <p:nvSpPr>
          <p:cNvPr id="10" name="TextBox 9"/>
          <p:cNvSpPr txBox="1"/>
          <p:nvPr/>
        </p:nvSpPr>
        <p:spPr>
          <a:xfrm>
            <a:off x="205263" y="1412136"/>
            <a:ext cx="1217000" cy="276999"/>
          </a:xfrm>
          <a:prstGeom prst="rect">
            <a:avLst/>
          </a:prstGeom>
          <a:noFill/>
        </p:spPr>
        <p:txBody>
          <a:bodyPr wrap="none" rtlCol="0">
            <a:spAutoFit/>
          </a:bodyPr>
          <a:lstStyle/>
          <a:p>
            <a:r>
              <a:rPr lang="en-US" sz="1200" i="1" dirty="0" smtClean="0">
                <a:latin typeface="Helvetica" charset="0"/>
                <a:ea typeface="Helvetica" charset="0"/>
                <a:cs typeface="Helvetica" charset="0"/>
              </a:rPr>
              <a:t>M. tuberculosis</a:t>
            </a:r>
            <a:endParaRPr lang="en-US" sz="1200" i="1" dirty="0">
              <a:latin typeface="Helvetica" charset="0"/>
              <a:ea typeface="Helvetica" charset="0"/>
              <a:cs typeface="Helvetica" charset="0"/>
            </a:endParaRPr>
          </a:p>
        </p:txBody>
      </p:sp>
      <p:sp>
        <p:nvSpPr>
          <p:cNvPr id="11" name="TextBox 10"/>
          <p:cNvSpPr txBox="1"/>
          <p:nvPr/>
        </p:nvSpPr>
        <p:spPr>
          <a:xfrm>
            <a:off x="266130" y="2791172"/>
            <a:ext cx="841897" cy="276999"/>
          </a:xfrm>
          <a:prstGeom prst="rect">
            <a:avLst/>
          </a:prstGeom>
          <a:noFill/>
        </p:spPr>
        <p:txBody>
          <a:bodyPr wrap="none" rtlCol="0">
            <a:spAutoFit/>
          </a:bodyPr>
          <a:lstStyle/>
          <a:p>
            <a:r>
              <a:rPr lang="en-US" sz="1200" i="1" dirty="0" smtClean="0">
                <a:latin typeface="Helvetica" charset="0"/>
                <a:ea typeface="Helvetica" charset="0"/>
                <a:cs typeface="Helvetica" charset="0"/>
              </a:rPr>
              <a:t>S. aureus</a:t>
            </a:r>
            <a:endParaRPr lang="en-US" sz="1200" i="1" dirty="0">
              <a:latin typeface="Helvetica" charset="0"/>
              <a:ea typeface="Helvetica" charset="0"/>
              <a:cs typeface="Helvetica" charset="0"/>
            </a:endParaRPr>
          </a:p>
        </p:txBody>
      </p:sp>
      <p:sp>
        <p:nvSpPr>
          <p:cNvPr id="12" name="TextBox 11"/>
          <p:cNvSpPr txBox="1"/>
          <p:nvPr/>
        </p:nvSpPr>
        <p:spPr>
          <a:xfrm>
            <a:off x="276208" y="4047546"/>
            <a:ext cx="603050" cy="276999"/>
          </a:xfrm>
          <a:prstGeom prst="rect">
            <a:avLst/>
          </a:prstGeom>
          <a:noFill/>
        </p:spPr>
        <p:txBody>
          <a:bodyPr wrap="none" rtlCol="0">
            <a:spAutoFit/>
          </a:bodyPr>
          <a:lstStyle/>
          <a:p>
            <a:r>
              <a:rPr lang="en-US" sz="1200" i="1" dirty="0" smtClean="0">
                <a:latin typeface="Helvetica" charset="0"/>
                <a:ea typeface="Helvetica" charset="0"/>
                <a:cs typeface="Helvetica" charset="0"/>
              </a:rPr>
              <a:t>E. coli</a:t>
            </a:r>
            <a:endParaRPr lang="en-US" sz="1200" i="1" dirty="0">
              <a:latin typeface="Helvetica" charset="0"/>
              <a:ea typeface="Helvetica" charset="0"/>
              <a:cs typeface="Helvetica" charset="0"/>
            </a:endParaRPr>
          </a:p>
        </p:txBody>
      </p:sp>
      <p:sp>
        <p:nvSpPr>
          <p:cNvPr id="13" name="TextBox 12"/>
          <p:cNvSpPr txBox="1"/>
          <p:nvPr/>
        </p:nvSpPr>
        <p:spPr>
          <a:xfrm>
            <a:off x="307053" y="5404280"/>
            <a:ext cx="1215397" cy="276999"/>
          </a:xfrm>
          <a:prstGeom prst="rect">
            <a:avLst/>
          </a:prstGeom>
          <a:noFill/>
        </p:spPr>
        <p:txBody>
          <a:bodyPr wrap="none" rtlCol="0">
            <a:spAutoFit/>
          </a:bodyPr>
          <a:lstStyle/>
          <a:p>
            <a:r>
              <a:rPr lang="en-US" sz="1200" i="1" dirty="0" smtClean="0">
                <a:latin typeface="Helvetica" charset="0"/>
                <a:ea typeface="Helvetica" charset="0"/>
                <a:cs typeface="Helvetica" charset="0"/>
              </a:rPr>
              <a:t>K. pneumoniae</a:t>
            </a:r>
            <a:endParaRPr lang="en-US" sz="1200" i="1" dirty="0">
              <a:latin typeface="Helvetica" charset="0"/>
              <a:ea typeface="Helvetica" charset="0"/>
              <a:cs typeface="Helvetica" charset="0"/>
            </a:endParaRPr>
          </a:p>
        </p:txBody>
      </p:sp>
      <p:sp>
        <p:nvSpPr>
          <p:cNvPr id="14" name="TextBox 13"/>
          <p:cNvSpPr txBox="1"/>
          <p:nvPr/>
        </p:nvSpPr>
        <p:spPr>
          <a:xfrm>
            <a:off x="5011637" y="6563548"/>
            <a:ext cx="3510898" cy="276999"/>
          </a:xfrm>
          <a:prstGeom prst="rect">
            <a:avLst/>
          </a:prstGeom>
          <a:noFill/>
        </p:spPr>
        <p:txBody>
          <a:bodyPr wrap="none" rtlCol="0">
            <a:spAutoFit/>
          </a:bodyPr>
          <a:lstStyle/>
          <a:p>
            <a:r>
              <a:rPr lang="en-US" sz="1200" dirty="0" smtClean="0">
                <a:latin typeface="Helvetica" charset="0"/>
                <a:ea typeface="Helvetica" charset="0"/>
                <a:cs typeface="Helvetica" charset="0"/>
              </a:rPr>
              <a:t>Fig 2/S4 Earle </a:t>
            </a:r>
            <a:r>
              <a:rPr lang="en-US" sz="1200" i="1" dirty="0" smtClean="0">
                <a:latin typeface="Helvetica" charset="0"/>
                <a:ea typeface="Helvetica" charset="0"/>
                <a:cs typeface="Helvetica" charset="0"/>
              </a:rPr>
              <a:t>et al</a:t>
            </a:r>
            <a:r>
              <a:rPr lang="en-US" sz="1200" dirty="0" smtClean="0">
                <a:latin typeface="Helvetica" charset="0"/>
                <a:ea typeface="Helvetica" charset="0"/>
                <a:cs typeface="Helvetica" charset="0"/>
              </a:rPr>
              <a:t> (2016) </a:t>
            </a:r>
            <a:r>
              <a:rPr lang="en-US" sz="1200" i="1" dirty="0" smtClean="0">
                <a:latin typeface="Helvetica" charset="0"/>
                <a:ea typeface="Helvetica" charset="0"/>
                <a:cs typeface="Helvetica" charset="0"/>
              </a:rPr>
              <a:t>Nat </a:t>
            </a:r>
            <a:r>
              <a:rPr lang="en-US" sz="1200" i="1" dirty="0" err="1" smtClean="0">
                <a:latin typeface="Helvetica" charset="0"/>
                <a:ea typeface="Helvetica" charset="0"/>
                <a:cs typeface="Helvetica" charset="0"/>
              </a:rPr>
              <a:t>Microbiol</a:t>
            </a:r>
            <a:r>
              <a:rPr lang="en-US" sz="1200" dirty="0" smtClean="0">
                <a:latin typeface="Helvetica" charset="0"/>
                <a:ea typeface="Helvetica" charset="0"/>
                <a:cs typeface="Helvetica" charset="0"/>
              </a:rPr>
              <a:t> 1:16041</a:t>
            </a:r>
            <a:endParaRPr lang="en-US" sz="1200" dirty="0">
              <a:latin typeface="Helvetica" charset="0"/>
              <a:ea typeface="Helvetica" charset="0"/>
              <a:cs typeface="Helvetica" charset="0"/>
            </a:endParaRPr>
          </a:p>
        </p:txBody>
      </p:sp>
      <p:pic>
        <p:nvPicPr>
          <p:cNvPr id="16" name="Picture 15"/>
          <p:cNvPicPr>
            <a:picLocks noChangeAspect="1"/>
          </p:cNvPicPr>
          <p:nvPr/>
        </p:nvPicPr>
        <p:blipFill rotWithShape="1">
          <a:blip r:embed="rId6"/>
          <a:srcRect r="24495"/>
          <a:stretch/>
        </p:blipFill>
        <p:spPr>
          <a:xfrm>
            <a:off x="4926981" y="1484973"/>
            <a:ext cx="1342475" cy="2247900"/>
          </a:xfrm>
          <a:prstGeom prst="rect">
            <a:avLst/>
          </a:prstGeom>
        </p:spPr>
      </p:pic>
      <p:pic>
        <p:nvPicPr>
          <p:cNvPr id="17" name="Picture 16"/>
          <p:cNvPicPr>
            <a:picLocks noChangeAspect="1"/>
          </p:cNvPicPr>
          <p:nvPr/>
        </p:nvPicPr>
        <p:blipFill rotWithShape="1">
          <a:blip r:embed="rId7"/>
          <a:srcRect r="24854"/>
          <a:stretch/>
        </p:blipFill>
        <p:spPr>
          <a:xfrm>
            <a:off x="4914281" y="3879278"/>
            <a:ext cx="1355175" cy="2235200"/>
          </a:xfrm>
          <a:prstGeom prst="rect">
            <a:avLst/>
          </a:prstGeom>
        </p:spPr>
      </p:pic>
      <p:pic>
        <p:nvPicPr>
          <p:cNvPr id="18" name="Picture 17"/>
          <p:cNvPicPr>
            <a:picLocks noChangeAspect="1"/>
          </p:cNvPicPr>
          <p:nvPr/>
        </p:nvPicPr>
        <p:blipFill rotWithShape="1">
          <a:blip r:embed="rId8"/>
          <a:srcRect l="2457" t="-347" r="25270" b="347"/>
          <a:stretch/>
        </p:blipFill>
        <p:spPr>
          <a:xfrm>
            <a:off x="6810763" y="3879278"/>
            <a:ext cx="1285023" cy="2273300"/>
          </a:xfrm>
          <a:prstGeom prst="rect">
            <a:avLst/>
          </a:prstGeom>
        </p:spPr>
      </p:pic>
      <p:sp>
        <p:nvSpPr>
          <p:cNvPr id="20" name="TextBox 19"/>
          <p:cNvSpPr txBox="1"/>
          <p:nvPr/>
        </p:nvSpPr>
        <p:spPr>
          <a:xfrm>
            <a:off x="4913383" y="1091811"/>
            <a:ext cx="1877437" cy="276999"/>
          </a:xfrm>
          <a:prstGeom prst="rect">
            <a:avLst/>
          </a:prstGeom>
          <a:noFill/>
        </p:spPr>
        <p:txBody>
          <a:bodyPr wrap="none" rtlCol="0">
            <a:spAutoFit/>
          </a:bodyPr>
          <a:lstStyle/>
          <a:p>
            <a:r>
              <a:rPr lang="en-US" sz="1200" i="1" dirty="0" smtClean="0">
                <a:latin typeface="Helvetica" charset="0"/>
                <a:ea typeface="Helvetica" charset="0"/>
                <a:cs typeface="Helvetica" charset="0"/>
              </a:rPr>
              <a:t>M. tuberculosis (n=1573)</a:t>
            </a:r>
            <a:endParaRPr lang="en-US" sz="1200" i="1" dirty="0">
              <a:latin typeface="Helvetica" charset="0"/>
              <a:ea typeface="Helvetica" charset="0"/>
              <a:cs typeface="Helvetica" charset="0"/>
            </a:endParaRPr>
          </a:p>
        </p:txBody>
      </p:sp>
      <p:sp>
        <p:nvSpPr>
          <p:cNvPr id="21" name="TextBox 20"/>
          <p:cNvSpPr txBox="1"/>
          <p:nvPr/>
        </p:nvSpPr>
        <p:spPr>
          <a:xfrm>
            <a:off x="7104134" y="1091810"/>
            <a:ext cx="1417376" cy="276999"/>
          </a:xfrm>
          <a:prstGeom prst="rect">
            <a:avLst/>
          </a:prstGeom>
          <a:noFill/>
        </p:spPr>
        <p:txBody>
          <a:bodyPr wrap="none" rtlCol="0">
            <a:spAutoFit/>
          </a:bodyPr>
          <a:lstStyle/>
          <a:p>
            <a:r>
              <a:rPr lang="en-US" sz="1200" i="1" dirty="0" smtClean="0">
                <a:latin typeface="Helvetica" charset="0"/>
                <a:ea typeface="Helvetica" charset="0"/>
                <a:cs typeface="Helvetica" charset="0"/>
              </a:rPr>
              <a:t>S. aureus (n=992)</a:t>
            </a:r>
            <a:endParaRPr lang="en-US" sz="1200" i="1" dirty="0">
              <a:latin typeface="Helvetica" charset="0"/>
              <a:ea typeface="Helvetica" charset="0"/>
              <a:cs typeface="Helvetica" charset="0"/>
            </a:endParaRPr>
          </a:p>
        </p:txBody>
      </p:sp>
      <p:sp>
        <p:nvSpPr>
          <p:cNvPr id="23" name="TextBox 22"/>
          <p:cNvSpPr txBox="1"/>
          <p:nvPr/>
        </p:nvSpPr>
        <p:spPr>
          <a:xfrm>
            <a:off x="5153451" y="6260883"/>
            <a:ext cx="1178528" cy="276999"/>
          </a:xfrm>
          <a:prstGeom prst="rect">
            <a:avLst/>
          </a:prstGeom>
          <a:noFill/>
        </p:spPr>
        <p:txBody>
          <a:bodyPr wrap="none" rtlCol="0">
            <a:spAutoFit/>
          </a:bodyPr>
          <a:lstStyle/>
          <a:p>
            <a:r>
              <a:rPr lang="en-US" sz="1200" i="1" dirty="0" smtClean="0">
                <a:latin typeface="Helvetica" charset="0"/>
                <a:ea typeface="Helvetica" charset="0"/>
                <a:cs typeface="Helvetica" charset="0"/>
              </a:rPr>
              <a:t>E. coli (n=241)</a:t>
            </a:r>
            <a:endParaRPr lang="en-US" sz="1200" i="1" dirty="0">
              <a:latin typeface="Helvetica" charset="0"/>
              <a:ea typeface="Helvetica" charset="0"/>
              <a:cs typeface="Helvetica" charset="0"/>
            </a:endParaRPr>
          </a:p>
        </p:txBody>
      </p:sp>
      <p:sp>
        <p:nvSpPr>
          <p:cNvPr id="24" name="TextBox 23"/>
          <p:cNvSpPr txBox="1"/>
          <p:nvPr/>
        </p:nvSpPr>
        <p:spPr>
          <a:xfrm>
            <a:off x="6895079" y="6252591"/>
            <a:ext cx="1790875" cy="276999"/>
          </a:xfrm>
          <a:prstGeom prst="rect">
            <a:avLst/>
          </a:prstGeom>
          <a:noFill/>
        </p:spPr>
        <p:txBody>
          <a:bodyPr wrap="none" rtlCol="0">
            <a:spAutoFit/>
          </a:bodyPr>
          <a:lstStyle/>
          <a:p>
            <a:r>
              <a:rPr lang="en-US" sz="1200" i="1" dirty="0" smtClean="0">
                <a:latin typeface="Helvetica" charset="0"/>
                <a:ea typeface="Helvetica" charset="0"/>
                <a:cs typeface="Helvetica" charset="0"/>
              </a:rPr>
              <a:t>K. pneumoniae (n=176)</a:t>
            </a:r>
            <a:endParaRPr lang="en-US" sz="1200" i="1" dirty="0">
              <a:latin typeface="Helvetica" charset="0"/>
              <a:ea typeface="Helvetica" charset="0"/>
              <a:cs typeface="Helvetica" charset="0"/>
            </a:endParaRPr>
          </a:p>
        </p:txBody>
      </p:sp>
      <p:sp>
        <p:nvSpPr>
          <p:cNvPr id="25" name="TextBox 24"/>
          <p:cNvSpPr txBox="1"/>
          <p:nvPr/>
        </p:nvSpPr>
        <p:spPr>
          <a:xfrm>
            <a:off x="266131" y="492030"/>
            <a:ext cx="4250114" cy="646331"/>
          </a:xfrm>
          <a:prstGeom prst="rect">
            <a:avLst/>
          </a:prstGeom>
          <a:noFill/>
        </p:spPr>
        <p:txBody>
          <a:bodyPr wrap="square" rtlCol="0">
            <a:spAutoFit/>
          </a:bodyPr>
          <a:lstStyle/>
          <a:p>
            <a:r>
              <a:rPr lang="en-US" dirty="0" smtClean="0">
                <a:solidFill>
                  <a:schemeClr val="accent5"/>
                </a:solidFill>
                <a:latin typeface="Helvetica" charset="0"/>
                <a:ea typeface="Helvetica" charset="0"/>
                <a:cs typeface="Helvetica" charset="0"/>
              </a:rPr>
              <a:t>Controlling for population stratification greatly reduces the false positive rate ...</a:t>
            </a:r>
            <a:endParaRPr lang="en-US" dirty="0">
              <a:solidFill>
                <a:schemeClr val="accent5"/>
              </a:solidFill>
              <a:latin typeface="Helvetica" charset="0"/>
              <a:ea typeface="Helvetica" charset="0"/>
              <a:cs typeface="Helvetica" charset="0"/>
            </a:endParaRPr>
          </a:p>
        </p:txBody>
      </p:sp>
      <p:sp>
        <p:nvSpPr>
          <p:cNvPr id="26" name="TextBox 25"/>
          <p:cNvSpPr txBox="1"/>
          <p:nvPr/>
        </p:nvSpPr>
        <p:spPr>
          <a:xfrm>
            <a:off x="4472412" y="756000"/>
            <a:ext cx="4490539" cy="369332"/>
          </a:xfrm>
          <a:prstGeom prst="rect">
            <a:avLst/>
          </a:prstGeom>
          <a:noFill/>
        </p:spPr>
        <p:txBody>
          <a:bodyPr wrap="square" rtlCol="0">
            <a:spAutoFit/>
          </a:bodyPr>
          <a:lstStyle/>
          <a:p>
            <a:r>
              <a:rPr lang="en-US" dirty="0" smtClean="0">
                <a:solidFill>
                  <a:schemeClr val="accent5"/>
                </a:solidFill>
                <a:latin typeface="Helvetica" charset="0"/>
                <a:ea typeface="Helvetica" charset="0"/>
                <a:cs typeface="Helvetica" charset="0"/>
              </a:rPr>
              <a:t>... but at a high cost in terms of lost power</a:t>
            </a:r>
            <a:endParaRPr lang="en-US" dirty="0">
              <a:solidFill>
                <a:schemeClr val="accent5"/>
              </a:solidFill>
              <a:latin typeface="Helvetica" charset="0"/>
              <a:ea typeface="Helvetica" charset="0"/>
              <a:cs typeface="Helvetica" charset="0"/>
            </a:endParaRPr>
          </a:p>
        </p:txBody>
      </p:sp>
      <p:pic>
        <p:nvPicPr>
          <p:cNvPr id="27" name="Picture 26"/>
          <p:cNvPicPr>
            <a:picLocks noChangeAspect="1"/>
          </p:cNvPicPr>
          <p:nvPr/>
        </p:nvPicPr>
        <p:blipFill rotWithShape="1">
          <a:blip r:embed="rId9"/>
          <a:srcRect r="26144"/>
          <a:stretch/>
        </p:blipFill>
        <p:spPr>
          <a:xfrm>
            <a:off x="6810763" y="1455184"/>
            <a:ext cx="1285023" cy="2273300"/>
          </a:xfrm>
          <a:prstGeom prst="rect">
            <a:avLst/>
          </a:prstGeom>
        </p:spPr>
      </p:pic>
      <p:sp>
        <p:nvSpPr>
          <p:cNvPr id="28" name="TextBox 27"/>
          <p:cNvSpPr txBox="1"/>
          <p:nvPr/>
        </p:nvSpPr>
        <p:spPr>
          <a:xfrm>
            <a:off x="141160" y="66912"/>
            <a:ext cx="8861720" cy="477054"/>
          </a:xfrm>
          <a:prstGeom prst="rect">
            <a:avLst/>
          </a:prstGeom>
          <a:noFill/>
        </p:spPr>
        <p:txBody>
          <a:bodyPr wrap="none" rtlCol="0">
            <a:spAutoFit/>
          </a:bodyPr>
          <a:lstStyle/>
          <a:p>
            <a:pPr algn="ctr"/>
            <a:r>
              <a:rPr lang="en-US" sz="2500" dirty="0" smtClean="0">
                <a:latin typeface="Helvetica" charset="0"/>
                <a:ea typeface="Helvetica" charset="0"/>
                <a:cs typeface="Helvetica" charset="0"/>
              </a:rPr>
              <a:t>Statistical properties: simulated phenotypes for real genomes</a:t>
            </a:r>
            <a:endParaRPr lang="en-US" sz="2500" dirty="0">
              <a:latin typeface="Helvetica" charset="0"/>
              <a:ea typeface="Helvetica" charset="0"/>
              <a:cs typeface="Helvetica" charset="0"/>
            </a:endParaRPr>
          </a:p>
        </p:txBody>
      </p:sp>
    </p:spTree>
    <p:extLst>
      <p:ext uri="{BB962C8B-B14F-4D97-AF65-F5344CB8AC3E}">
        <p14:creationId xmlns:p14="http://schemas.microsoft.com/office/powerpoint/2010/main" val="43920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p:bldP spid="20" grpId="0"/>
      <p:bldP spid="21" grpId="0"/>
      <p:bldP spid="23"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0" y="3212976"/>
            <a:ext cx="9144000" cy="2862318"/>
          </a:xfrm>
          <a:prstGeom prst="rect">
            <a:avLst/>
          </a:prstGeom>
          <a:solidFill>
            <a:srgbClr val="246B8D"/>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normAutofit/>
          </a:bodyPr>
          <a:lstStyle/>
          <a:p>
            <a:r>
              <a:rPr lang="en-US" dirty="0" smtClean="0"/>
              <a:t>Explaining Phenotypic Diversity</a:t>
            </a:r>
            <a:endParaRPr lang="en-US" dirty="0"/>
          </a:p>
        </p:txBody>
      </p:sp>
      <p:sp>
        <p:nvSpPr>
          <p:cNvPr id="3" name="Content Placeholder 2"/>
          <p:cNvSpPr>
            <a:spLocks noGrp="1"/>
          </p:cNvSpPr>
          <p:nvPr>
            <p:ph idx="1"/>
          </p:nvPr>
        </p:nvSpPr>
        <p:spPr/>
        <p:txBody>
          <a:bodyPr/>
          <a:lstStyle/>
          <a:p>
            <a:r>
              <a:rPr lang="en-US"/>
              <a:t>One of the broad aims of biology is to explain the </a:t>
            </a:r>
            <a:br>
              <a:rPr lang="en-US"/>
            </a:br>
            <a:r>
              <a:rPr lang="en-US"/>
              <a:t>natural phenotypic diversity that surrounds us</a:t>
            </a:r>
          </a:p>
          <a:p>
            <a:pPr lvl="1"/>
            <a:endParaRPr lang="en-US"/>
          </a:p>
        </p:txBody>
      </p:sp>
      <p:pic>
        <p:nvPicPr>
          <p:cNvPr id="4" name="Picture 3"/>
          <p:cNvPicPr>
            <a:picLocks noChangeAspect="1"/>
          </p:cNvPicPr>
          <p:nvPr/>
        </p:nvPicPr>
        <p:blipFill>
          <a:blip r:embed="rId2"/>
          <a:stretch>
            <a:fillRect/>
          </a:stretch>
        </p:blipFill>
        <p:spPr>
          <a:xfrm>
            <a:off x="0" y="3218160"/>
            <a:ext cx="2627784" cy="2807129"/>
          </a:xfrm>
          <a:prstGeom prst="rect">
            <a:avLst/>
          </a:prstGeom>
          <a:solidFill>
            <a:srgbClr val="246B8D"/>
          </a:solidFill>
        </p:spPr>
      </p:pic>
      <p:pic>
        <p:nvPicPr>
          <p:cNvPr id="5" name="Picture 4"/>
          <p:cNvPicPr>
            <a:picLocks noChangeAspect="1"/>
          </p:cNvPicPr>
          <p:nvPr/>
        </p:nvPicPr>
        <p:blipFill>
          <a:blip r:embed="rId3"/>
          <a:stretch>
            <a:fillRect/>
          </a:stretch>
        </p:blipFill>
        <p:spPr>
          <a:xfrm>
            <a:off x="2627785" y="3220678"/>
            <a:ext cx="2664296" cy="2804611"/>
          </a:xfrm>
          <a:prstGeom prst="rect">
            <a:avLst/>
          </a:prstGeom>
          <a:solidFill>
            <a:srgbClr val="246B8D"/>
          </a:solidFill>
        </p:spPr>
      </p:pic>
      <p:pic>
        <p:nvPicPr>
          <p:cNvPr id="6" name="Picture 5"/>
          <p:cNvPicPr>
            <a:picLocks noChangeAspect="1"/>
          </p:cNvPicPr>
          <p:nvPr/>
        </p:nvPicPr>
        <p:blipFill>
          <a:blip r:embed="rId4"/>
          <a:stretch>
            <a:fillRect/>
          </a:stretch>
        </p:blipFill>
        <p:spPr>
          <a:xfrm>
            <a:off x="5292082" y="3212976"/>
            <a:ext cx="2664296" cy="2812313"/>
          </a:xfrm>
          <a:prstGeom prst="rect">
            <a:avLst/>
          </a:prstGeom>
          <a:solidFill>
            <a:srgbClr val="246B8D"/>
          </a:solidFill>
        </p:spPr>
      </p:pic>
      <p:pic>
        <p:nvPicPr>
          <p:cNvPr id="7" name="Picture 6"/>
          <p:cNvPicPr>
            <a:picLocks noChangeAspect="1"/>
          </p:cNvPicPr>
          <p:nvPr/>
        </p:nvPicPr>
        <p:blipFill>
          <a:blip r:embed="rId5"/>
          <a:stretch>
            <a:fillRect/>
          </a:stretch>
        </p:blipFill>
        <p:spPr>
          <a:xfrm>
            <a:off x="7966600" y="3212976"/>
            <a:ext cx="3744416" cy="2808312"/>
          </a:xfrm>
          <a:prstGeom prst="rect">
            <a:avLst/>
          </a:prstGeom>
          <a:solidFill>
            <a:srgbClr val="246B8D"/>
          </a:solidFill>
        </p:spPr>
      </p:pic>
      <p:sp>
        <p:nvSpPr>
          <p:cNvPr id="9" name="TextBox 8"/>
          <p:cNvSpPr txBox="1"/>
          <p:nvPr/>
        </p:nvSpPr>
        <p:spPr>
          <a:xfrm>
            <a:off x="2638935" y="5897267"/>
            <a:ext cx="2040623" cy="123111"/>
          </a:xfrm>
          <a:prstGeom prst="rect">
            <a:avLst/>
          </a:prstGeom>
          <a:solidFill>
            <a:schemeClr val="bg1"/>
          </a:solidFill>
        </p:spPr>
        <p:txBody>
          <a:bodyPr wrap="none" lIns="0" tIns="0" rIns="0" bIns="0" rtlCol="0">
            <a:spAutoFit/>
          </a:bodyPr>
          <a:lstStyle/>
          <a:p>
            <a:r>
              <a:rPr lang="en-US" sz="800" dirty="0">
                <a:latin typeface="Helvetica" charset="0"/>
                <a:ea typeface="Helvetica" charset="0"/>
                <a:cs typeface="Helvetica" charset="0"/>
              </a:rPr>
              <a:t>Ernst Haeckel (1904) </a:t>
            </a:r>
            <a:r>
              <a:rPr lang="en-US" sz="800" dirty="0" err="1">
                <a:latin typeface="Helvetica" charset="0"/>
                <a:ea typeface="Helvetica" charset="0"/>
                <a:cs typeface="Helvetica" charset="0"/>
              </a:rPr>
              <a:t>Kunstformen</a:t>
            </a:r>
            <a:r>
              <a:rPr lang="en-US" sz="800" dirty="0">
                <a:latin typeface="Helvetica" charset="0"/>
                <a:ea typeface="Helvetica" charset="0"/>
                <a:cs typeface="Helvetica" charset="0"/>
              </a:rPr>
              <a:t> der </a:t>
            </a:r>
            <a:r>
              <a:rPr lang="en-US" sz="800" dirty="0" err="1">
                <a:latin typeface="Helvetica" charset="0"/>
                <a:ea typeface="Helvetica" charset="0"/>
                <a:cs typeface="Helvetica" charset="0"/>
              </a:rPr>
              <a:t>Natur</a:t>
            </a:r>
            <a:endParaRPr lang="en-US" sz="800" dirty="0">
              <a:latin typeface="Helvetica" charset="0"/>
              <a:ea typeface="Helvetica" charset="0"/>
              <a:cs typeface="Helvetica" charset="0"/>
            </a:endParaRPr>
          </a:p>
        </p:txBody>
      </p:sp>
    </p:spTree>
    <p:extLst>
      <p:ext uri="{BB962C8B-B14F-4D97-AF65-F5344CB8AC3E}">
        <p14:creationId xmlns:p14="http://schemas.microsoft.com/office/powerpoint/2010/main" val="863974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52512"/>
          </a:xfrm>
        </p:spPr>
        <p:txBody>
          <a:bodyPr>
            <a:normAutofit/>
          </a:bodyPr>
          <a:lstStyle/>
          <a:p>
            <a:r>
              <a:rPr lang="en-US" sz="2800" dirty="0" smtClean="0"/>
              <a:t>Bacterial variants are highly population-stratified</a:t>
            </a:r>
            <a:endParaRPr lang="en-US" sz="2800" dirty="0"/>
          </a:p>
        </p:txBody>
      </p:sp>
      <p:pic>
        <p:nvPicPr>
          <p:cNvPr id="7" name="Picture 6" descr="staphtre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81" y="1417638"/>
            <a:ext cx="2903027" cy="2325293"/>
          </a:xfrm>
          <a:prstGeom prst="rect">
            <a:avLst/>
          </a:prstGeom>
        </p:spPr>
      </p:pic>
      <p:pic>
        <p:nvPicPr>
          <p:cNvPr id="8" name="Picture 7" descr="cdifftre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125" y="1387707"/>
            <a:ext cx="2940396" cy="2355224"/>
          </a:xfrm>
          <a:prstGeom prst="rect">
            <a:avLst/>
          </a:prstGeom>
        </p:spPr>
      </p:pic>
      <p:sp>
        <p:nvSpPr>
          <p:cNvPr id="9" name="TextBox 8"/>
          <p:cNvSpPr txBox="1"/>
          <p:nvPr/>
        </p:nvSpPr>
        <p:spPr>
          <a:xfrm>
            <a:off x="298841" y="3831196"/>
            <a:ext cx="2569934" cy="369332"/>
          </a:xfrm>
          <a:prstGeom prst="rect">
            <a:avLst/>
          </a:prstGeom>
          <a:noFill/>
        </p:spPr>
        <p:txBody>
          <a:bodyPr wrap="none" rtlCol="0">
            <a:spAutoFit/>
          </a:bodyPr>
          <a:lstStyle/>
          <a:p>
            <a:r>
              <a:rPr lang="en-US" i="1" dirty="0" smtClean="0">
                <a:latin typeface="Helvetica" charset="0"/>
                <a:ea typeface="Helvetica" charset="0"/>
                <a:cs typeface="Helvetica" charset="0"/>
              </a:rPr>
              <a:t>Staphylococcus aureus</a:t>
            </a:r>
            <a:endParaRPr lang="en-US" i="1" dirty="0">
              <a:latin typeface="Helvetica" charset="0"/>
              <a:ea typeface="Helvetica" charset="0"/>
              <a:cs typeface="Helvetica" charset="0"/>
            </a:endParaRPr>
          </a:p>
        </p:txBody>
      </p:sp>
      <p:sp>
        <p:nvSpPr>
          <p:cNvPr id="10" name="TextBox 9"/>
          <p:cNvSpPr txBox="1"/>
          <p:nvPr/>
        </p:nvSpPr>
        <p:spPr>
          <a:xfrm>
            <a:off x="3543401" y="3831197"/>
            <a:ext cx="2104359" cy="369332"/>
          </a:xfrm>
          <a:prstGeom prst="rect">
            <a:avLst/>
          </a:prstGeom>
          <a:noFill/>
        </p:spPr>
        <p:txBody>
          <a:bodyPr wrap="none" rtlCol="0">
            <a:spAutoFit/>
          </a:bodyPr>
          <a:lstStyle/>
          <a:p>
            <a:r>
              <a:rPr lang="en-US" i="1" dirty="0" smtClean="0">
                <a:latin typeface="Helvetica" charset="0"/>
                <a:ea typeface="Helvetica" charset="0"/>
                <a:cs typeface="Helvetica" charset="0"/>
              </a:rPr>
              <a:t>Clostridium </a:t>
            </a:r>
            <a:r>
              <a:rPr lang="en-US" i="1" dirty="0" err="1" smtClean="0">
                <a:latin typeface="Helvetica" charset="0"/>
                <a:ea typeface="Helvetica" charset="0"/>
                <a:cs typeface="Helvetica" charset="0"/>
              </a:rPr>
              <a:t>difficile</a:t>
            </a:r>
            <a:endParaRPr lang="en-US" i="1" dirty="0">
              <a:latin typeface="Helvetica" charset="0"/>
              <a:ea typeface="Helvetica" charset="0"/>
              <a:cs typeface="Helvetica" charset="0"/>
            </a:endParaRPr>
          </a:p>
        </p:txBody>
      </p:sp>
      <p:pic>
        <p:nvPicPr>
          <p:cNvPr id="11" name="Picture 10" descr="tbtre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973" y="1417638"/>
            <a:ext cx="2903028" cy="2325293"/>
          </a:xfrm>
          <a:prstGeom prst="rect">
            <a:avLst/>
          </a:prstGeom>
        </p:spPr>
      </p:pic>
      <p:pic>
        <p:nvPicPr>
          <p:cNvPr id="12" name="Picture 11" descr="ecolitre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2295" y="4609648"/>
            <a:ext cx="2806971" cy="2248352"/>
          </a:xfrm>
          <a:prstGeom prst="rect">
            <a:avLst/>
          </a:prstGeom>
        </p:spPr>
      </p:pic>
      <p:pic>
        <p:nvPicPr>
          <p:cNvPr id="13" name="Picture 12" descr="klebtre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1927" y="4592549"/>
            <a:ext cx="2828318" cy="2265451"/>
          </a:xfrm>
          <a:prstGeom prst="rect">
            <a:avLst/>
          </a:prstGeom>
        </p:spPr>
      </p:pic>
      <p:sp>
        <p:nvSpPr>
          <p:cNvPr id="14" name="TextBox 13"/>
          <p:cNvSpPr txBox="1"/>
          <p:nvPr/>
        </p:nvSpPr>
        <p:spPr>
          <a:xfrm>
            <a:off x="6214601" y="3831197"/>
            <a:ext cx="3044423" cy="369332"/>
          </a:xfrm>
          <a:prstGeom prst="rect">
            <a:avLst/>
          </a:prstGeom>
          <a:noFill/>
        </p:spPr>
        <p:txBody>
          <a:bodyPr wrap="none" rtlCol="0">
            <a:spAutoFit/>
          </a:bodyPr>
          <a:lstStyle/>
          <a:p>
            <a:r>
              <a:rPr lang="en-US" i="1" dirty="0" smtClean="0">
                <a:latin typeface="Helvetica" charset="0"/>
                <a:ea typeface="Helvetica" charset="0"/>
                <a:cs typeface="Helvetica" charset="0"/>
              </a:rPr>
              <a:t>Mycobacterium tuberculosis</a:t>
            </a:r>
            <a:endParaRPr lang="en-US" i="1" dirty="0">
              <a:latin typeface="Helvetica" charset="0"/>
              <a:ea typeface="Helvetica" charset="0"/>
              <a:cs typeface="Helvetica" charset="0"/>
            </a:endParaRPr>
          </a:p>
        </p:txBody>
      </p:sp>
      <p:sp>
        <p:nvSpPr>
          <p:cNvPr id="15" name="TextBox 14"/>
          <p:cNvSpPr txBox="1"/>
          <p:nvPr/>
        </p:nvSpPr>
        <p:spPr>
          <a:xfrm>
            <a:off x="208646" y="5488336"/>
            <a:ext cx="1377301" cy="646331"/>
          </a:xfrm>
          <a:prstGeom prst="rect">
            <a:avLst/>
          </a:prstGeom>
          <a:noFill/>
        </p:spPr>
        <p:txBody>
          <a:bodyPr wrap="none" rtlCol="0">
            <a:spAutoFit/>
          </a:bodyPr>
          <a:lstStyle/>
          <a:p>
            <a:pPr algn="r"/>
            <a:r>
              <a:rPr lang="en-US" i="1" dirty="0" smtClean="0">
                <a:latin typeface="Helvetica" charset="0"/>
                <a:ea typeface="Helvetica" charset="0"/>
                <a:cs typeface="Helvetica" charset="0"/>
              </a:rPr>
              <a:t>Escherichia</a:t>
            </a:r>
            <a:br>
              <a:rPr lang="en-US" i="1" dirty="0" smtClean="0">
                <a:latin typeface="Helvetica" charset="0"/>
                <a:ea typeface="Helvetica" charset="0"/>
                <a:cs typeface="Helvetica" charset="0"/>
              </a:rPr>
            </a:br>
            <a:r>
              <a:rPr lang="en-US" i="1" dirty="0" smtClean="0">
                <a:latin typeface="Helvetica" charset="0"/>
                <a:ea typeface="Helvetica" charset="0"/>
                <a:cs typeface="Helvetica" charset="0"/>
              </a:rPr>
              <a:t>coli</a:t>
            </a:r>
            <a:endParaRPr lang="en-US" i="1" dirty="0">
              <a:latin typeface="Helvetica" charset="0"/>
              <a:ea typeface="Helvetica" charset="0"/>
              <a:cs typeface="Helvetica" charset="0"/>
            </a:endParaRPr>
          </a:p>
        </p:txBody>
      </p:sp>
      <p:sp>
        <p:nvSpPr>
          <p:cNvPr id="16" name="TextBox 15"/>
          <p:cNvSpPr txBox="1"/>
          <p:nvPr/>
        </p:nvSpPr>
        <p:spPr>
          <a:xfrm>
            <a:off x="7385641" y="5488336"/>
            <a:ext cx="1454244" cy="646331"/>
          </a:xfrm>
          <a:prstGeom prst="rect">
            <a:avLst/>
          </a:prstGeom>
          <a:noFill/>
        </p:spPr>
        <p:txBody>
          <a:bodyPr wrap="none" rtlCol="0">
            <a:spAutoFit/>
          </a:bodyPr>
          <a:lstStyle/>
          <a:p>
            <a:r>
              <a:rPr lang="en-US" i="1" dirty="0" err="1" smtClean="0">
                <a:latin typeface="Helvetica" charset="0"/>
                <a:ea typeface="Helvetica" charset="0"/>
                <a:cs typeface="Helvetica" charset="0"/>
              </a:rPr>
              <a:t>Klebsiella</a:t>
            </a:r>
            <a:r>
              <a:rPr lang="en-US" i="1" dirty="0" smtClean="0">
                <a:latin typeface="Helvetica" charset="0"/>
                <a:ea typeface="Helvetica" charset="0"/>
                <a:cs typeface="Helvetica" charset="0"/>
              </a:rPr>
              <a:t/>
            </a:r>
            <a:br>
              <a:rPr lang="en-US" i="1" dirty="0" smtClean="0">
                <a:latin typeface="Helvetica" charset="0"/>
                <a:ea typeface="Helvetica" charset="0"/>
                <a:cs typeface="Helvetica" charset="0"/>
              </a:rPr>
            </a:br>
            <a:r>
              <a:rPr lang="en-US" i="1" dirty="0" err="1" smtClean="0">
                <a:latin typeface="Helvetica" charset="0"/>
                <a:ea typeface="Helvetica" charset="0"/>
                <a:cs typeface="Helvetica" charset="0"/>
              </a:rPr>
              <a:t>pneumoniae</a:t>
            </a:r>
            <a:endParaRPr lang="en-US" i="1" dirty="0">
              <a:latin typeface="Helvetica" charset="0"/>
              <a:ea typeface="Helvetica" charset="0"/>
              <a:cs typeface="Helvetica" charset="0"/>
            </a:endParaRPr>
          </a:p>
        </p:txBody>
      </p:sp>
    </p:spTree>
    <p:extLst>
      <p:ext uri="{BB962C8B-B14F-4D97-AF65-F5344CB8AC3E}">
        <p14:creationId xmlns:p14="http://schemas.microsoft.com/office/powerpoint/2010/main" val="323967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29793"/>
            <a:ext cx="4879867" cy="4879867"/>
          </a:xfrm>
          <a:prstGeom prst="rect">
            <a:avLst/>
          </a:prstGeom>
          <a:solidFill>
            <a:schemeClr val="tx1"/>
          </a:solidFill>
        </p:spPr>
      </p:pic>
      <p:sp>
        <p:nvSpPr>
          <p:cNvPr id="17" name="TextBox 16"/>
          <p:cNvSpPr txBox="1"/>
          <p:nvPr/>
        </p:nvSpPr>
        <p:spPr>
          <a:xfrm>
            <a:off x="1019217" y="1381418"/>
            <a:ext cx="2518639" cy="369332"/>
          </a:xfrm>
          <a:prstGeom prst="rect">
            <a:avLst/>
          </a:prstGeom>
          <a:noFill/>
        </p:spPr>
        <p:txBody>
          <a:bodyPr wrap="none" rtlCol="0">
            <a:spAutoFit/>
          </a:bodyPr>
          <a:lstStyle/>
          <a:p>
            <a:pPr algn="ctr"/>
            <a:r>
              <a:rPr lang="en-US" dirty="0" smtClean="0">
                <a:solidFill>
                  <a:schemeClr val="bg1"/>
                </a:solidFill>
                <a:latin typeface="Helvetica" charset="0"/>
                <a:ea typeface="Helvetica" charset="0"/>
                <a:cs typeface="Helvetica" charset="0"/>
              </a:rPr>
              <a:t>Human chromosome 1</a:t>
            </a:r>
            <a:endParaRPr lang="en-US" dirty="0">
              <a:solidFill>
                <a:schemeClr val="bg1"/>
              </a:solidFill>
              <a:latin typeface="Helvetica" charset="0"/>
              <a:ea typeface="Helvetica" charset="0"/>
              <a:cs typeface="Helvetica" charset="0"/>
            </a:endParaRPr>
          </a:p>
        </p:txBody>
      </p:sp>
      <p:sp>
        <p:nvSpPr>
          <p:cNvPr id="5" name="TextBox 4"/>
          <p:cNvSpPr txBox="1"/>
          <p:nvPr/>
        </p:nvSpPr>
        <p:spPr>
          <a:xfrm>
            <a:off x="1003252" y="6285722"/>
            <a:ext cx="7853432" cy="369332"/>
          </a:xfrm>
          <a:prstGeom prst="rect">
            <a:avLst/>
          </a:prstGeom>
          <a:noFill/>
        </p:spPr>
        <p:txBody>
          <a:bodyPr wrap="none" rtlCol="0">
            <a:spAutoFit/>
          </a:bodyPr>
          <a:lstStyle/>
          <a:p>
            <a:r>
              <a:rPr lang="en-US" dirty="0" smtClean="0">
                <a:latin typeface="Helvetica" charset="0"/>
                <a:ea typeface="Helvetica" charset="0"/>
                <a:cs typeface="Helvetica" charset="0"/>
              </a:rPr>
              <a:t>The first few principal components are much more explanatory in </a:t>
            </a:r>
            <a:r>
              <a:rPr lang="en-US" i="1" dirty="0" smtClean="0">
                <a:latin typeface="Helvetica" charset="0"/>
                <a:ea typeface="Helvetica" charset="0"/>
                <a:cs typeface="Helvetica" charset="0"/>
              </a:rPr>
              <a:t>S. aureus</a:t>
            </a:r>
            <a:endParaRPr lang="en-US" dirty="0">
              <a:latin typeface="Helvetica" charset="0"/>
              <a:ea typeface="Helvetica" charset="0"/>
              <a:cs typeface="Helvetica" charset="0"/>
            </a:endParaRPr>
          </a:p>
        </p:txBody>
      </p:sp>
      <p:sp>
        <p:nvSpPr>
          <p:cNvPr id="9" name="Title 1"/>
          <p:cNvSpPr>
            <a:spLocks noGrp="1"/>
          </p:cNvSpPr>
          <p:nvPr>
            <p:ph type="title"/>
          </p:nvPr>
        </p:nvSpPr>
        <p:spPr>
          <a:xfrm>
            <a:off x="628650" y="365127"/>
            <a:ext cx="7886700" cy="1052512"/>
          </a:xfrm>
        </p:spPr>
        <p:txBody>
          <a:bodyPr>
            <a:normAutofit/>
          </a:bodyPr>
          <a:lstStyle/>
          <a:p>
            <a:r>
              <a:rPr lang="en-US" sz="2800" dirty="0" smtClean="0"/>
              <a:t>Bacterial variants are highly population-stratified</a:t>
            </a:r>
            <a:endParaRPr lang="en-US" sz="2800" dirty="0"/>
          </a:p>
        </p:txBody>
      </p:sp>
      <p:pic>
        <p:nvPicPr>
          <p:cNvPr id="3" name="Picture 2"/>
          <p:cNvPicPr>
            <a:picLocks noChangeAspect="1"/>
          </p:cNvPicPr>
          <p:nvPr/>
        </p:nvPicPr>
        <p:blipFill>
          <a:blip r:embed="rId3"/>
          <a:stretch>
            <a:fillRect/>
          </a:stretch>
        </p:blipFill>
        <p:spPr>
          <a:xfrm>
            <a:off x="4520281" y="1340465"/>
            <a:ext cx="4869195" cy="4869195"/>
          </a:xfrm>
          <a:prstGeom prst="rect">
            <a:avLst/>
          </a:prstGeom>
          <a:solidFill>
            <a:schemeClr val="tx1"/>
          </a:solidFill>
        </p:spPr>
      </p:pic>
      <p:sp>
        <p:nvSpPr>
          <p:cNvPr id="18" name="TextBox 17"/>
          <p:cNvSpPr txBox="1"/>
          <p:nvPr/>
        </p:nvSpPr>
        <p:spPr>
          <a:xfrm>
            <a:off x="5617191" y="1381418"/>
            <a:ext cx="2569934" cy="369332"/>
          </a:xfrm>
          <a:prstGeom prst="rect">
            <a:avLst/>
          </a:prstGeom>
          <a:noFill/>
        </p:spPr>
        <p:txBody>
          <a:bodyPr wrap="none" rtlCol="0">
            <a:spAutoFit/>
          </a:bodyPr>
          <a:lstStyle/>
          <a:p>
            <a:pPr algn="ctr"/>
            <a:r>
              <a:rPr lang="en-US" i="1" dirty="0" smtClean="0">
                <a:solidFill>
                  <a:schemeClr val="bg1"/>
                </a:solidFill>
                <a:latin typeface="Helvetica" charset="0"/>
                <a:ea typeface="Helvetica" charset="0"/>
                <a:cs typeface="Helvetica" charset="0"/>
              </a:rPr>
              <a:t>Staphylococcus aureus</a:t>
            </a:r>
            <a:endParaRPr lang="en-US" i="1"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050021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49" y="477592"/>
            <a:ext cx="8324217" cy="5945510"/>
          </a:xfrm>
          <a:prstGeom prst="rect">
            <a:avLst/>
          </a:prstGeom>
        </p:spPr>
      </p:pic>
      <p:sp>
        <p:nvSpPr>
          <p:cNvPr id="4" name="TextBox 3"/>
          <p:cNvSpPr txBox="1"/>
          <p:nvPr/>
        </p:nvSpPr>
        <p:spPr>
          <a:xfrm>
            <a:off x="6621" y="6568331"/>
            <a:ext cx="2557110" cy="265457"/>
          </a:xfrm>
          <a:prstGeom prst="rect">
            <a:avLst/>
          </a:prstGeom>
          <a:noFill/>
        </p:spPr>
        <p:txBody>
          <a:bodyPr wrap="none" rtlCol="0">
            <a:spAutoFit/>
          </a:bodyPr>
          <a:lstStyle/>
          <a:p>
            <a:r>
              <a:rPr lang="en-US" sz="1125" dirty="0">
                <a:latin typeface="Helvetica" charset="0"/>
                <a:ea typeface="Helvetica" charset="0"/>
                <a:cs typeface="Helvetica" charset="0"/>
              </a:rPr>
              <a:t>Earle et al. 2016 Nature Microbiology</a:t>
            </a:r>
          </a:p>
        </p:txBody>
      </p:sp>
      <p:sp>
        <p:nvSpPr>
          <p:cNvPr id="6" name="Title 1"/>
          <p:cNvSpPr txBox="1">
            <a:spLocks/>
          </p:cNvSpPr>
          <p:nvPr/>
        </p:nvSpPr>
        <p:spPr>
          <a:xfrm>
            <a:off x="0" y="0"/>
            <a:ext cx="9144000" cy="504825"/>
          </a:xfrm>
          <a:prstGeom prst="rect">
            <a:avLst/>
          </a:prstGeom>
          <a:noFill/>
        </p:spPr>
        <p:txBody>
          <a:bodyPr vert="horz" lIns="27000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2" b="1" dirty="0" smtClean="0">
                <a:latin typeface="Helvetica" charset="0"/>
                <a:ea typeface="Helvetica" charset="0"/>
                <a:cs typeface="Helvetica" charset="0"/>
              </a:rPr>
              <a:t>Principal components can be </a:t>
            </a:r>
            <a:r>
              <a:rPr lang="en-US" sz="2002" b="1" smtClean="0">
                <a:latin typeface="Helvetica" charset="0"/>
                <a:ea typeface="Helvetica" charset="0"/>
                <a:cs typeface="Helvetica" charset="0"/>
              </a:rPr>
              <a:t>interpreted phylogenetically</a:t>
            </a:r>
            <a:endParaRPr lang="en-US" sz="2002" b="1" i="1" dirty="0">
              <a:latin typeface="Helvetica" charset="0"/>
              <a:ea typeface="Helvetica" charset="0"/>
              <a:cs typeface="Helvetica" charset="0"/>
            </a:endParaRPr>
          </a:p>
        </p:txBody>
      </p:sp>
    </p:spTree>
    <p:extLst>
      <p:ext uri="{BB962C8B-B14F-4D97-AF65-F5344CB8AC3E}">
        <p14:creationId xmlns:p14="http://schemas.microsoft.com/office/powerpoint/2010/main" val="515193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43" name="Picture 142"/>
          <p:cNvPicPr>
            <a:picLocks noChangeAspect="1"/>
          </p:cNvPicPr>
          <p:nvPr/>
        </p:nvPicPr>
        <p:blipFill>
          <a:blip r:embed="rId3"/>
          <a:stretch>
            <a:fillRect/>
          </a:stretch>
        </p:blipFill>
        <p:spPr>
          <a:xfrm>
            <a:off x="330631" y="420525"/>
            <a:ext cx="5784278" cy="2615892"/>
          </a:xfrm>
          <a:prstGeom prst="rect">
            <a:avLst/>
          </a:prstGeom>
          <a:solidFill>
            <a:schemeClr val="tx1"/>
          </a:solidFill>
        </p:spPr>
      </p:pic>
      <p:grpSp>
        <p:nvGrpSpPr>
          <p:cNvPr id="4" name="Group 3"/>
          <p:cNvGrpSpPr/>
          <p:nvPr/>
        </p:nvGrpSpPr>
        <p:grpSpPr>
          <a:xfrm>
            <a:off x="2419490" y="2474319"/>
            <a:ext cx="6419114" cy="4405576"/>
            <a:chOff x="110266" y="729049"/>
            <a:chExt cx="8930894" cy="6129465"/>
          </a:xfrm>
        </p:grpSpPr>
        <p:sp>
          <p:nvSpPr>
            <p:cNvPr id="72" name="Rectangle 71"/>
            <p:cNvSpPr/>
            <p:nvPr/>
          </p:nvSpPr>
          <p:spPr>
            <a:xfrm>
              <a:off x="169008" y="729049"/>
              <a:ext cx="8872152" cy="5733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bg1"/>
                </a:solidFill>
              </a:endParaRPr>
            </a:p>
          </p:txBody>
        </p:sp>
        <p:sp>
          <p:nvSpPr>
            <p:cNvPr id="73" name="Shape 130"/>
            <p:cNvSpPr/>
            <p:nvPr/>
          </p:nvSpPr>
          <p:spPr>
            <a:xfrm>
              <a:off x="4415420" y="1058626"/>
              <a:ext cx="1774499" cy="1194899"/>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grpSp>
          <p:nvGrpSpPr>
            <p:cNvPr id="74" name="Group 73"/>
            <p:cNvGrpSpPr/>
            <p:nvPr/>
          </p:nvGrpSpPr>
          <p:grpSpPr>
            <a:xfrm>
              <a:off x="110266" y="942300"/>
              <a:ext cx="6354421" cy="5916214"/>
              <a:chOff x="0" y="1055342"/>
              <a:chExt cx="6354421" cy="5916214"/>
            </a:xfrm>
          </p:grpSpPr>
          <p:grpSp>
            <p:nvGrpSpPr>
              <p:cNvPr id="75" name="Group 74"/>
              <p:cNvGrpSpPr/>
              <p:nvPr/>
            </p:nvGrpSpPr>
            <p:grpSpPr>
              <a:xfrm>
                <a:off x="542676" y="1055342"/>
                <a:ext cx="5811745" cy="5594785"/>
                <a:chOff x="529150" y="1058625"/>
                <a:chExt cx="5811745" cy="5594785"/>
              </a:xfrm>
            </p:grpSpPr>
            <p:grpSp>
              <p:nvGrpSpPr>
                <p:cNvPr id="85" name="Group 84"/>
                <p:cNvGrpSpPr/>
                <p:nvPr/>
              </p:nvGrpSpPr>
              <p:grpSpPr>
                <a:xfrm>
                  <a:off x="529150" y="1058625"/>
                  <a:ext cx="5811745" cy="5373138"/>
                  <a:chOff x="529150" y="1058625"/>
                  <a:chExt cx="5811745" cy="5373138"/>
                </a:xfrm>
              </p:grpSpPr>
              <p:grpSp>
                <p:nvGrpSpPr>
                  <p:cNvPr id="106" name="Group 105"/>
                  <p:cNvGrpSpPr/>
                  <p:nvPr/>
                </p:nvGrpSpPr>
                <p:grpSpPr>
                  <a:xfrm>
                    <a:off x="529150" y="1058625"/>
                    <a:ext cx="5811745" cy="5373138"/>
                    <a:chOff x="529150" y="1058625"/>
                    <a:chExt cx="5811745" cy="5373138"/>
                  </a:xfrm>
                </p:grpSpPr>
                <p:pic>
                  <p:nvPicPr>
                    <p:cNvPr id="116" name="Shape 129"/>
                    <p:cNvPicPr preferRelativeResize="0"/>
                    <p:nvPr/>
                  </p:nvPicPr>
                  <p:blipFill rotWithShape="1">
                    <a:blip r:embed="rId4">
                      <a:alphaModFix/>
                    </a:blip>
                    <a:srcRect l="4427" t="5114" b="6990"/>
                    <a:stretch/>
                  </p:blipFill>
                  <p:spPr>
                    <a:xfrm>
                      <a:off x="529150" y="1086774"/>
                      <a:ext cx="5811745" cy="5344989"/>
                    </a:xfrm>
                    <a:prstGeom prst="rect">
                      <a:avLst/>
                    </a:prstGeom>
                    <a:noFill/>
                    <a:ln>
                      <a:noFill/>
                    </a:ln>
                  </p:spPr>
                </p:pic>
                <p:sp>
                  <p:nvSpPr>
                    <p:cNvPr id="117" name="Shape 130"/>
                    <p:cNvSpPr/>
                    <p:nvPr/>
                  </p:nvSpPr>
                  <p:spPr>
                    <a:xfrm>
                      <a:off x="4440000" y="1058625"/>
                      <a:ext cx="1774499" cy="1194899"/>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grpSp>
              <p:sp>
                <p:nvSpPr>
                  <p:cNvPr id="107" name="Shape 130"/>
                  <p:cNvSpPr/>
                  <p:nvPr/>
                </p:nvSpPr>
                <p:spPr>
                  <a:xfrm>
                    <a:off x="1581289" y="3668574"/>
                    <a:ext cx="287536" cy="203147"/>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sp>
                <p:nvSpPr>
                  <p:cNvPr id="108" name="Shape 130"/>
                  <p:cNvSpPr/>
                  <p:nvPr/>
                </p:nvSpPr>
                <p:spPr>
                  <a:xfrm>
                    <a:off x="2099052" y="4961525"/>
                    <a:ext cx="287536" cy="203147"/>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sp>
                <p:nvSpPr>
                  <p:cNvPr id="109" name="Shape 130"/>
                  <p:cNvSpPr/>
                  <p:nvPr/>
                </p:nvSpPr>
                <p:spPr>
                  <a:xfrm>
                    <a:off x="2670997" y="5419639"/>
                    <a:ext cx="287536" cy="203147"/>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sp>
                <p:nvSpPr>
                  <p:cNvPr id="110" name="Shape 130"/>
                  <p:cNvSpPr/>
                  <p:nvPr/>
                </p:nvSpPr>
                <p:spPr>
                  <a:xfrm>
                    <a:off x="3165022" y="5527348"/>
                    <a:ext cx="287536" cy="203147"/>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sp>
                <p:nvSpPr>
                  <p:cNvPr id="111" name="Shape 130"/>
                  <p:cNvSpPr/>
                  <p:nvPr/>
                </p:nvSpPr>
                <p:spPr>
                  <a:xfrm>
                    <a:off x="3693706" y="5574380"/>
                    <a:ext cx="287536" cy="203147"/>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sp>
                <p:nvSpPr>
                  <p:cNvPr id="112" name="Shape 130"/>
                  <p:cNvSpPr/>
                  <p:nvPr/>
                </p:nvSpPr>
                <p:spPr>
                  <a:xfrm>
                    <a:off x="3929188" y="5627012"/>
                    <a:ext cx="287536" cy="203147"/>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sp>
                <p:nvSpPr>
                  <p:cNvPr id="113" name="Shape 130"/>
                  <p:cNvSpPr/>
                  <p:nvPr/>
                </p:nvSpPr>
                <p:spPr>
                  <a:xfrm>
                    <a:off x="4193206" y="5675953"/>
                    <a:ext cx="287536" cy="203147"/>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sp>
                <p:nvSpPr>
                  <p:cNvPr id="114" name="Shape 130"/>
                  <p:cNvSpPr/>
                  <p:nvPr/>
                </p:nvSpPr>
                <p:spPr>
                  <a:xfrm>
                    <a:off x="4465856" y="5699469"/>
                    <a:ext cx="287536" cy="203147"/>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sp>
                <p:nvSpPr>
                  <p:cNvPr id="115" name="Shape 130"/>
                  <p:cNvSpPr/>
                  <p:nvPr/>
                </p:nvSpPr>
                <p:spPr>
                  <a:xfrm>
                    <a:off x="4908595" y="5730495"/>
                    <a:ext cx="606319" cy="191362"/>
                  </a:xfrm>
                  <a:prstGeom prst="rect">
                    <a:avLst/>
                  </a:prstGeom>
                  <a:solidFill>
                    <a:schemeClr val="lt1"/>
                  </a:solidFill>
                  <a:ln>
                    <a:noFill/>
                  </a:ln>
                </p:spPr>
                <p:txBody>
                  <a:bodyPr lIns="91425" tIns="91425" rIns="91425" bIns="91425" anchor="ctr" anchorCtr="0">
                    <a:noAutofit/>
                  </a:bodyPr>
                  <a:lstStyle/>
                  <a:p>
                    <a:endParaRPr sz="600">
                      <a:solidFill>
                        <a:schemeClr val="bg1"/>
                      </a:solidFill>
                    </a:endParaRPr>
                  </a:p>
                </p:txBody>
              </p:sp>
            </p:grpSp>
            <p:sp>
              <p:nvSpPr>
                <p:cNvPr id="86" name="TextBox 85"/>
                <p:cNvSpPr txBox="1"/>
                <p:nvPr/>
              </p:nvSpPr>
              <p:spPr>
                <a:xfrm>
                  <a:off x="799601" y="6396485"/>
                  <a:ext cx="310451" cy="256925"/>
                </a:xfrm>
                <a:prstGeom prst="rect">
                  <a:avLst/>
                </a:prstGeom>
                <a:noFill/>
              </p:spPr>
              <p:txBody>
                <a:bodyPr wrap="none" rtlCol="0">
                  <a:spAutoFit/>
                </a:bodyPr>
                <a:lstStyle/>
                <a:p>
                  <a:r>
                    <a:rPr lang="en-US" sz="600" dirty="0">
                      <a:solidFill>
                        <a:schemeClr val="bg1"/>
                      </a:solidFill>
                      <a:latin typeface="Calibri"/>
                      <a:cs typeface="Calibri"/>
                    </a:rPr>
                    <a:t>6</a:t>
                  </a:r>
                </a:p>
              </p:txBody>
            </p:sp>
            <p:sp>
              <p:nvSpPr>
                <p:cNvPr id="87" name="TextBox 86"/>
                <p:cNvSpPr txBox="1"/>
                <p:nvPr/>
              </p:nvSpPr>
              <p:spPr>
                <a:xfrm>
                  <a:off x="1065765" y="6396485"/>
                  <a:ext cx="310451" cy="256925"/>
                </a:xfrm>
                <a:prstGeom prst="rect">
                  <a:avLst/>
                </a:prstGeom>
                <a:noFill/>
              </p:spPr>
              <p:txBody>
                <a:bodyPr wrap="none" rtlCol="0">
                  <a:spAutoFit/>
                </a:bodyPr>
                <a:lstStyle/>
                <a:p>
                  <a:r>
                    <a:rPr lang="en-US" sz="600" dirty="0">
                      <a:solidFill>
                        <a:schemeClr val="bg1"/>
                      </a:solidFill>
                      <a:latin typeface="Calibri"/>
                      <a:cs typeface="Calibri"/>
                    </a:rPr>
                    <a:t>9</a:t>
                  </a:r>
                </a:p>
              </p:txBody>
            </p:sp>
            <p:sp>
              <p:nvSpPr>
                <p:cNvPr id="88" name="TextBox 87"/>
                <p:cNvSpPr txBox="1"/>
                <p:nvPr/>
              </p:nvSpPr>
              <p:spPr>
                <a:xfrm>
                  <a:off x="1316669" y="6396485"/>
                  <a:ext cx="310451" cy="256925"/>
                </a:xfrm>
                <a:prstGeom prst="rect">
                  <a:avLst/>
                </a:prstGeom>
                <a:noFill/>
              </p:spPr>
              <p:txBody>
                <a:bodyPr wrap="none" rtlCol="0">
                  <a:spAutoFit/>
                </a:bodyPr>
                <a:lstStyle/>
                <a:p>
                  <a:r>
                    <a:rPr lang="en-US" sz="600" dirty="0">
                      <a:solidFill>
                        <a:schemeClr val="bg1"/>
                      </a:solidFill>
                      <a:latin typeface="Calibri"/>
                      <a:cs typeface="Calibri"/>
                    </a:rPr>
                    <a:t>7</a:t>
                  </a:r>
                </a:p>
              </p:txBody>
            </p:sp>
            <p:sp>
              <p:nvSpPr>
                <p:cNvPr id="89" name="TextBox 88"/>
                <p:cNvSpPr txBox="1"/>
                <p:nvPr/>
              </p:nvSpPr>
              <p:spPr>
                <a:xfrm>
                  <a:off x="1552523" y="6396485"/>
                  <a:ext cx="363977" cy="256925"/>
                </a:xfrm>
                <a:prstGeom prst="rect">
                  <a:avLst/>
                </a:prstGeom>
                <a:noFill/>
              </p:spPr>
              <p:txBody>
                <a:bodyPr wrap="none" rtlCol="0">
                  <a:spAutoFit/>
                </a:bodyPr>
                <a:lstStyle/>
                <a:p>
                  <a:r>
                    <a:rPr lang="en-US" sz="600" dirty="0">
                      <a:solidFill>
                        <a:schemeClr val="bg1"/>
                      </a:solidFill>
                      <a:latin typeface="Calibri"/>
                      <a:cs typeface="Calibri"/>
                    </a:rPr>
                    <a:t>25</a:t>
                  </a:r>
                </a:p>
              </p:txBody>
            </p:sp>
            <p:sp>
              <p:nvSpPr>
                <p:cNvPr id="90" name="TextBox 89"/>
                <p:cNvSpPr txBox="1"/>
                <p:nvPr/>
              </p:nvSpPr>
              <p:spPr>
                <a:xfrm>
                  <a:off x="1848150" y="6396485"/>
                  <a:ext cx="310451" cy="256925"/>
                </a:xfrm>
                <a:prstGeom prst="rect">
                  <a:avLst/>
                </a:prstGeom>
                <a:noFill/>
              </p:spPr>
              <p:txBody>
                <a:bodyPr wrap="none" rtlCol="0">
                  <a:spAutoFit/>
                </a:bodyPr>
                <a:lstStyle/>
                <a:p>
                  <a:r>
                    <a:rPr lang="en-US" sz="600" dirty="0">
                      <a:solidFill>
                        <a:schemeClr val="bg1"/>
                      </a:solidFill>
                      <a:latin typeface="Calibri"/>
                      <a:cs typeface="Calibri"/>
                    </a:rPr>
                    <a:t>1</a:t>
                  </a:r>
                </a:p>
              </p:txBody>
            </p:sp>
            <p:sp>
              <p:nvSpPr>
                <p:cNvPr id="91" name="TextBox 90"/>
                <p:cNvSpPr txBox="1"/>
                <p:nvPr/>
              </p:nvSpPr>
              <p:spPr>
                <a:xfrm>
                  <a:off x="2069097" y="6396485"/>
                  <a:ext cx="363977" cy="256925"/>
                </a:xfrm>
                <a:prstGeom prst="rect">
                  <a:avLst/>
                </a:prstGeom>
                <a:noFill/>
              </p:spPr>
              <p:txBody>
                <a:bodyPr wrap="none" rtlCol="0">
                  <a:spAutoFit/>
                </a:bodyPr>
                <a:lstStyle/>
                <a:p>
                  <a:r>
                    <a:rPr lang="en-US" sz="600" dirty="0">
                      <a:solidFill>
                        <a:schemeClr val="bg1"/>
                      </a:solidFill>
                      <a:latin typeface="Calibri"/>
                      <a:cs typeface="Calibri"/>
                    </a:rPr>
                    <a:t>27</a:t>
                  </a:r>
                </a:p>
              </p:txBody>
            </p:sp>
            <p:sp>
              <p:nvSpPr>
                <p:cNvPr id="92" name="TextBox 91"/>
                <p:cNvSpPr txBox="1"/>
                <p:nvPr/>
              </p:nvSpPr>
              <p:spPr>
                <a:xfrm>
                  <a:off x="2331759" y="6396485"/>
                  <a:ext cx="363977" cy="256925"/>
                </a:xfrm>
                <a:prstGeom prst="rect">
                  <a:avLst/>
                </a:prstGeom>
                <a:noFill/>
              </p:spPr>
              <p:txBody>
                <a:bodyPr wrap="none" rtlCol="0">
                  <a:spAutoFit/>
                </a:bodyPr>
                <a:lstStyle/>
                <a:p>
                  <a:r>
                    <a:rPr lang="en-US" sz="600" dirty="0">
                      <a:solidFill>
                        <a:schemeClr val="bg1"/>
                      </a:solidFill>
                      <a:latin typeface="Calibri"/>
                      <a:cs typeface="Calibri"/>
                    </a:rPr>
                    <a:t>12</a:t>
                  </a:r>
                </a:p>
              </p:txBody>
            </p:sp>
            <p:sp>
              <p:nvSpPr>
                <p:cNvPr id="93" name="TextBox 92"/>
                <p:cNvSpPr txBox="1"/>
                <p:nvPr/>
              </p:nvSpPr>
              <p:spPr>
                <a:xfrm>
                  <a:off x="2578345" y="6396485"/>
                  <a:ext cx="363977" cy="256925"/>
                </a:xfrm>
                <a:prstGeom prst="rect">
                  <a:avLst/>
                </a:prstGeom>
                <a:noFill/>
              </p:spPr>
              <p:txBody>
                <a:bodyPr wrap="none" rtlCol="0">
                  <a:spAutoFit/>
                </a:bodyPr>
                <a:lstStyle/>
                <a:p>
                  <a:r>
                    <a:rPr lang="en-US" sz="600" dirty="0">
                      <a:solidFill>
                        <a:schemeClr val="bg1"/>
                      </a:solidFill>
                      <a:latin typeface="Calibri"/>
                      <a:cs typeface="Calibri"/>
                    </a:rPr>
                    <a:t>24</a:t>
                  </a:r>
                </a:p>
              </p:txBody>
            </p:sp>
            <p:sp>
              <p:nvSpPr>
                <p:cNvPr id="94" name="TextBox 93"/>
                <p:cNvSpPr txBox="1"/>
                <p:nvPr/>
              </p:nvSpPr>
              <p:spPr>
                <a:xfrm>
                  <a:off x="2871049" y="6396485"/>
                  <a:ext cx="310451" cy="256925"/>
                </a:xfrm>
                <a:prstGeom prst="rect">
                  <a:avLst/>
                </a:prstGeom>
                <a:noFill/>
              </p:spPr>
              <p:txBody>
                <a:bodyPr wrap="none" rtlCol="0">
                  <a:spAutoFit/>
                </a:bodyPr>
                <a:lstStyle/>
                <a:p>
                  <a:r>
                    <a:rPr lang="en-US" sz="600" dirty="0">
                      <a:solidFill>
                        <a:schemeClr val="bg1"/>
                      </a:solidFill>
                      <a:latin typeface="Calibri"/>
                      <a:cs typeface="Calibri"/>
                    </a:rPr>
                    <a:t>5</a:t>
                  </a:r>
                </a:p>
              </p:txBody>
            </p:sp>
            <p:sp>
              <p:nvSpPr>
                <p:cNvPr id="95" name="TextBox 94"/>
                <p:cNvSpPr txBox="1"/>
                <p:nvPr/>
              </p:nvSpPr>
              <p:spPr>
                <a:xfrm>
                  <a:off x="3098434" y="6396485"/>
                  <a:ext cx="363977" cy="256925"/>
                </a:xfrm>
                <a:prstGeom prst="rect">
                  <a:avLst/>
                </a:prstGeom>
                <a:noFill/>
              </p:spPr>
              <p:txBody>
                <a:bodyPr wrap="none" rtlCol="0">
                  <a:spAutoFit/>
                </a:bodyPr>
                <a:lstStyle/>
                <a:p>
                  <a:r>
                    <a:rPr lang="en-US" sz="600" dirty="0">
                      <a:solidFill>
                        <a:schemeClr val="bg1"/>
                      </a:solidFill>
                      <a:latin typeface="Calibri"/>
                      <a:cs typeface="Calibri"/>
                    </a:rPr>
                    <a:t>50</a:t>
                  </a:r>
                </a:p>
              </p:txBody>
            </p:sp>
            <p:sp>
              <p:nvSpPr>
                <p:cNvPr id="96" name="TextBox 95"/>
                <p:cNvSpPr txBox="1"/>
                <p:nvPr/>
              </p:nvSpPr>
              <p:spPr>
                <a:xfrm>
                  <a:off x="3364807" y="6396485"/>
                  <a:ext cx="363977" cy="256925"/>
                </a:xfrm>
                <a:prstGeom prst="rect">
                  <a:avLst/>
                </a:prstGeom>
                <a:noFill/>
              </p:spPr>
              <p:txBody>
                <a:bodyPr wrap="none" rtlCol="0">
                  <a:spAutoFit/>
                </a:bodyPr>
                <a:lstStyle/>
                <a:p>
                  <a:r>
                    <a:rPr lang="en-US" sz="600" dirty="0">
                      <a:solidFill>
                        <a:schemeClr val="bg1"/>
                      </a:solidFill>
                      <a:latin typeface="Calibri"/>
                      <a:cs typeface="Calibri"/>
                    </a:rPr>
                    <a:t>26</a:t>
                  </a:r>
                </a:p>
              </p:txBody>
            </p:sp>
            <p:sp>
              <p:nvSpPr>
                <p:cNvPr id="97" name="TextBox 96"/>
                <p:cNvSpPr txBox="1"/>
                <p:nvPr/>
              </p:nvSpPr>
              <p:spPr>
                <a:xfrm>
                  <a:off x="3612048" y="6396485"/>
                  <a:ext cx="363977" cy="256925"/>
                </a:xfrm>
                <a:prstGeom prst="rect">
                  <a:avLst/>
                </a:prstGeom>
                <a:noFill/>
              </p:spPr>
              <p:txBody>
                <a:bodyPr wrap="none" rtlCol="0">
                  <a:spAutoFit/>
                </a:bodyPr>
                <a:lstStyle/>
                <a:p>
                  <a:r>
                    <a:rPr lang="en-US" sz="600" dirty="0">
                      <a:solidFill>
                        <a:schemeClr val="bg1"/>
                      </a:solidFill>
                      <a:latin typeface="Calibri"/>
                      <a:cs typeface="Calibri"/>
                    </a:rPr>
                    <a:t>79</a:t>
                  </a:r>
                </a:p>
              </p:txBody>
            </p:sp>
            <p:sp>
              <p:nvSpPr>
                <p:cNvPr id="98" name="TextBox 97"/>
                <p:cNvSpPr txBox="1"/>
                <p:nvPr/>
              </p:nvSpPr>
              <p:spPr>
                <a:xfrm>
                  <a:off x="3876066" y="6396485"/>
                  <a:ext cx="363977" cy="256925"/>
                </a:xfrm>
                <a:prstGeom prst="rect">
                  <a:avLst/>
                </a:prstGeom>
                <a:noFill/>
              </p:spPr>
              <p:txBody>
                <a:bodyPr wrap="none" rtlCol="0">
                  <a:spAutoFit/>
                </a:bodyPr>
                <a:lstStyle/>
                <a:p>
                  <a:r>
                    <a:rPr lang="en-US" sz="600" dirty="0">
                      <a:solidFill>
                        <a:schemeClr val="bg1"/>
                      </a:solidFill>
                      <a:latin typeface="Calibri"/>
                      <a:cs typeface="Calibri"/>
                    </a:rPr>
                    <a:t>47</a:t>
                  </a:r>
                </a:p>
              </p:txBody>
            </p:sp>
            <p:sp>
              <p:nvSpPr>
                <p:cNvPr id="99" name="TextBox 98"/>
                <p:cNvSpPr txBox="1"/>
                <p:nvPr/>
              </p:nvSpPr>
              <p:spPr>
                <a:xfrm>
                  <a:off x="4134439" y="6396485"/>
                  <a:ext cx="363977" cy="256925"/>
                </a:xfrm>
                <a:prstGeom prst="rect">
                  <a:avLst/>
                </a:prstGeom>
                <a:noFill/>
              </p:spPr>
              <p:txBody>
                <a:bodyPr wrap="none" rtlCol="0">
                  <a:spAutoFit/>
                </a:bodyPr>
                <a:lstStyle/>
                <a:p>
                  <a:r>
                    <a:rPr lang="en-US" sz="600" dirty="0">
                      <a:solidFill>
                        <a:schemeClr val="bg1"/>
                      </a:solidFill>
                      <a:latin typeface="Calibri"/>
                      <a:cs typeface="Calibri"/>
                    </a:rPr>
                    <a:t>60</a:t>
                  </a:r>
                </a:p>
              </p:txBody>
            </p:sp>
            <p:sp>
              <p:nvSpPr>
                <p:cNvPr id="100" name="TextBox 99"/>
                <p:cNvSpPr txBox="1"/>
                <p:nvPr/>
              </p:nvSpPr>
              <p:spPr>
                <a:xfrm>
                  <a:off x="4394457" y="6396485"/>
                  <a:ext cx="363977" cy="256925"/>
                </a:xfrm>
                <a:prstGeom prst="rect">
                  <a:avLst/>
                </a:prstGeom>
                <a:noFill/>
              </p:spPr>
              <p:txBody>
                <a:bodyPr wrap="none" rtlCol="0">
                  <a:spAutoFit/>
                </a:bodyPr>
                <a:lstStyle/>
                <a:p>
                  <a:r>
                    <a:rPr lang="en-US" sz="600" dirty="0">
                      <a:solidFill>
                        <a:schemeClr val="bg1"/>
                      </a:solidFill>
                      <a:latin typeface="Calibri"/>
                      <a:cs typeface="Calibri"/>
                    </a:rPr>
                    <a:t>21</a:t>
                  </a:r>
                </a:p>
              </p:txBody>
            </p:sp>
            <p:sp>
              <p:nvSpPr>
                <p:cNvPr id="101" name="TextBox 100"/>
                <p:cNvSpPr txBox="1"/>
                <p:nvPr/>
              </p:nvSpPr>
              <p:spPr>
                <a:xfrm>
                  <a:off x="4656827" y="6396485"/>
                  <a:ext cx="363977" cy="256925"/>
                </a:xfrm>
                <a:prstGeom prst="rect">
                  <a:avLst/>
                </a:prstGeom>
                <a:noFill/>
              </p:spPr>
              <p:txBody>
                <a:bodyPr wrap="none" rtlCol="0">
                  <a:spAutoFit/>
                </a:bodyPr>
                <a:lstStyle/>
                <a:p>
                  <a:r>
                    <a:rPr lang="en-US" sz="600" dirty="0">
                      <a:solidFill>
                        <a:schemeClr val="bg1"/>
                      </a:solidFill>
                      <a:latin typeface="Calibri"/>
                      <a:cs typeface="Calibri"/>
                    </a:rPr>
                    <a:t>11</a:t>
                  </a:r>
                </a:p>
              </p:txBody>
            </p:sp>
            <p:sp>
              <p:nvSpPr>
                <p:cNvPr id="102" name="TextBox 101"/>
                <p:cNvSpPr txBox="1"/>
                <p:nvPr/>
              </p:nvSpPr>
              <p:spPr>
                <a:xfrm>
                  <a:off x="4917370" y="6396485"/>
                  <a:ext cx="363977" cy="256925"/>
                </a:xfrm>
                <a:prstGeom prst="rect">
                  <a:avLst/>
                </a:prstGeom>
                <a:noFill/>
              </p:spPr>
              <p:txBody>
                <a:bodyPr wrap="none" rtlCol="0">
                  <a:spAutoFit/>
                </a:bodyPr>
                <a:lstStyle/>
                <a:p>
                  <a:r>
                    <a:rPr lang="en-US" sz="600" dirty="0">
                      <a:solidFill>
                        <a:schemeClr val="bg1"/>
                      </a:solidFill>
                      <a:latin typeface="Calibri"/>
                      <a:cs typeface="Calibri"/>
                    </a:rPr>
                    <a:t>62</a:t>
                  </a:r>
                </a:p>
              </p:txBody>
            </p:sp>
            <p:sp>
              <p:nvSpPr>
                <p:cNvPr id="103" name="TextBox 102"/>
                <p:cNvSpPr txBox="1"/>
                <p:nvPr/>
              </p:nvSpPr>
              <p:spPr>
                <a:xfrm>
                  <a:off x="5170924" y="6396485"/>
                  <a:ext cx="363977" cy="256925"/>
                </a:xfrm>
                <a:prstGeom prst="rect">
                  <a:avLst/>
                </a:prstGeom>
                <a:noFill/>
              </p:spPr>
              <p:txBody>
                <a:bodyPr wrap="none" rtlCol="0">
                  <a:spAutoFit/>
                </a:bodyPr>
                <a:lstStyle/>
                <a:p>
                  <a:r>
                    <a:rPr lang="en-US" sz="600" dirty="0">
                      <a:solidFill>
                        <a:schemeClr val="bg1"/>
                      </a:solidFill>
                      <a:latin typeface="Calibri"/>
                      <a:cs typeface="Calibri"/>
                    </a:rPr>
                    <a:t>40</a:t>
                  </a:r>
                </a:p>
              </p:txBody>
            </p:sp>
            <p:sp>
              <p:nvSpPr>
                <p:cNvPr id="104" name="TextBox 103"/>
                <p:cNvSpPr txBox="1"/>
                <p:nvPr/>
              </p:nvSpPr>
              <p:spPr>
                <a:xfrm>
                  <a:off x="5423802" y="6396485"/>
                  <a:ext cx="363977" cy="256925"/>
                </a:xfrm>
                <a:prstGeom prst="rect">
                  <a:avLst/>
                </a:prstGeom>
                <a:noFill/>
              </p:spPr>
              <p:txBody>
                <a:bodyPr wrap="none" rtlCol="0">
                  <a:spAutoFit/>
                </a:bodyPr>
                <a:lstStyle/>
                <a:p>
                  <a:r>
                    <a:rPr lang="en-US" sz="600" dirty="0">
                      <a:solidFill>
                        <a:schemeClr val="bg1"/>
                      </a:solidFill>
                      <a:latin typeface="Calibri"/>
                      <a:cs typeface="Calibri"/>
                    </a:rPr>
                    <a:t>10</a:t>
                  </a:r>
                </a:p>
              </p:txBody>
            </p:sp>
            <p:sp>
              <p:nvSpPr>
                <p:cNvPr id="105" name="TextBox 104"/>
                <p:cNvSpPr txBox="1"/>
                <p:nvPr/>
              </p:nvSpPr>
              <p:spPr>
                <a:xfrm>
                  <a:off x="5667908" y="6396485"/>
                  <a:ext cx="417503" cy="256925"/>
                </a:xfrm>
                <a:prstGeom prst="rect">
                  <a:avLst/>
                </a:prstGeom>
                <a:noFill/>
              </p:spPr>
              <p:txBody>
                <a:bodyPr wrap="none" rtlCol="0">
                  <a:spAutoFit/>
                </a:bodyPr>
                <a:lstStyle/>
                <a:p>
                  <a:r>
                    <a:rPr lang="en-US" sz="600" dirty="0">
                      <a:solidFill>
                        <a:schemeClr val="bg1"/>
                      </a:solidFill>
                      <a:latin typeface="Calibri"/>
                      <a:cs typeface="Calibri"/>
                    </a:rPr>
                    <a:t>654</a:t>
                  </a:r>
                </a:p>
              </p:txBody>
            </p:sp>
          </p:grpSp>
          <p:sp>
            <p:nvSpPr>
              <p:cNvPr id="76" name="TextBox 75"/>
              <p:cNvSpPr txBox="1"/>
              <p:nvPr/>
            </p:nvSpPr>
            <p:spPr>
              <a:xfrm>
                <a:off x="2568757" y="6586168"/>
                <a:ext cx="2079310" cy="385388"/>
              </a:xfrm>
              <a:prstGeom prst="rect">
                <a:avLst/>
              </a:prstGeom>
              <a:noFill/>
            </p:spPr>
            <p:txBody>
              <a:bodyPr wrap="none" rtlCol="0">
                <a:spAutoFit/>
              </a:bodyPr>
              <a:lstStyle/>
              <a:p>
                <a:r>
                  <a:rPr lang="en-US" sz="1200" dirty="0">
                    <a:latin typeface="Calibri"/>
                    <a:cs typeface="Calibri"/>
                  </a:rPr>
                  <a:t>Principal Component</a:t>
                </a:r>
              </a:p>
            </p:txBody>
          </p:sp>
          <p:sp>
            <p:nvSpPr>
              <p:cNvPr id="77" name="TextBox 76"/>
              <p:cNvSpPr txBox="1"/>
              <p:nvPr/>
            </p:nvSpPr>
            <p:spPr>
              <a:xfrm>
                <a:off x="269496" y="6154012"/>
                <a:ext cx="385388" cy="286223"/>
              </a:xfrm>
              <a:prstGeom prst="rect">
                <a:avLst/>
              </a:prstGeom>
              <a:noFill/>
            </p:spPr>
            <p:txBody>
              <a:bodyPr vert="vert270" wrap="square" rtlCol="0">
                <a:spAutoFit/>
              </a:bodyPr>
              <a:lstStyle/>
              <a:p>
                <a:r>
                  <a:rPr lang="en-US" sz="600" dirty="0">
                    <a:solidFill>
                      <a:schemeClr val="bg1"/>
                    </a:solidFill>
                    <a:latin typeface="Calibri"/>
                    <a:cs typeface="Calibri"/>
                  </a:rPr>
                  <a:t>0</a:t>
                </a:r>
              </a:p>
            </p:txBody>
          </p:sp>
          <p:sp>
            <p:nvSpPr>
              <p:cNvPr id="78" name="TextBox 77"/>
              <p:cNvSpPr txBox="1"/>
              <p:nvPr/>
            </p:nvSpPr>
            <p:spPr>
              <a:xfrm>
                <a:off x="269496" y="5427986"/>
                <a:ext cx="385388" cy="286223"/>
              </a:xfrm>
              <a:prstGeom prst="rect">
                <a:avLst/>
              </a:prstGeom>
              <a:noFill/>
            </p:spPr>
            <p:txBody>
              <a:bodyPr vert="vert270" wrap="square" rtlCol="0">
                <a:spAutoFit/>
              </a:bodyPr>
              <a:lstStyle/>
              <a:p>
                <a:r>
                  <a:rPr lang="en-US" sz="600" dirty="0">
                    <a:solidFill>
                      <a:schemeClr val="bg1"/>
                    </a:solidFill>
                    <a:latin typeface="Calibri"/>
                    <a:cs typeface="Calibri"/>
                  </a:rPr>
                  <a:t>20</a:t>
                </a:r>
              </a:p>
            </p:txBody>
          </p:sp>
          <p:sp>
            <p:nvSpPr>
              <p:cNvPr id="79" name="TextBox 78"/>
              <p:cNvSpPr txBox="1"/>
              <p:nvPr/>
            </p:nvSpPr>
            <p:spPr>
              <a:xfrm>
                <a:off x="269496" y="4658943"/>
                <a:ext cx="385388" cy="286223"/>
              </a:xfrm>
              <a:prstGeom prst="rect">
                <a:avLst/>
              </a:prstGeom>
              <a:noFill/>
            </p:spPr>
            <p:txBody>
              <a:bodyPr vert="vert270" wrap="square" rtlCol="0">
                <a:spAutoFit/>
              </a:bodyPr>
              <a:lstStyle/>
              <a:p>
                <a:r>
                  <a:rPr lang="en-US" sz="600" dirty="0">
                    <a:solidFill>
                      <a:schemeClr val="bg1"/>
                    </a:solidFill>
                    <a:latin typeface="Calibri"/>
                    <a:cs typeface="Calibri"/>
                  </a:rPr>
                  <a:t>40</a:t>
                </a:r>
              </a:p>
            </p:txBody>
          </p:sp>
          <p:sp>
            <p:nvSpPr>
              <p:cNvPr id="80" name="TextBox 79"/>
              <p:cNvSpPr txBox="1"/>
              <p:nvPr/>
            </p:nvSpPr>
            <p:spPr>
              <a:xfrm>
                <a:off x="269496" y="3903713"/>
                <a:ext cx="385388" cy="286223"/>
              </a:xfrm>
              <a:prstGeom prst="rect">
                <a:avLst/>
              </a:prstGeom>
              <a:noFill/>
            </p:spPr>
            <p:txBody>
              <a:bodyPr vert="vert270" wrap="square" rtlCol="0">
                <a:spAutoFit/>
              </a:bodyPr>
              <a:lstStyle/>
              <a:p>
                <a:r>
                  <a:rPr lang="en-US" sz="600" dirty="0">
                    <a:solidFill>
                      <a:schemeClr val="bg1"/>
                    </a:solidFill>
                    <a:latin typeface="Calibri"/>
                    <a:cs typeface="Calibri"/>
                  </a:rPr>
                  <a:t>60</a:t>
                </a:r>
              </a:p>
            </p:txBody>
          </p:sp>
          <p:sp>
            <p:nvSpPr>
              <p:cNvPr id="81" name="TextBox 80"/>
              <p:cNvSpPr txBox="1"/>
              <p:nvPr/>
            </p:nvSpPr>
            <p:spPr>
              <a:xfrm>
                <a:off x="269496" y="3141673"/>
                <a:ext cx="385388" cy="286223"/>
              </a:xfrm>
              <a:prstGeom prst="rect">
                <a:avLst/>
              </a:prstGeom>
              <a:noFill/>
            </p:spPr>
            <p:txBody>
              <a:bodyPr vert="vert270" wrap="square" rtlCol="0">
                <a:spAutoFit/>
              </a:bodyPr>
              <a:lstStyle/>
              <a:p>
                <a:r>
                  <a:rPr lang="en-US" sz="600" dirty="0">
                    <a:solidFill>
                      <a:schemeClr val="bg1"/>
                    </a:solidFill>
                    <a:latin typeface="Calibri"/>
                    <a:cs typeface="Calibri"/>
                  </a:rPr>
                  <a:t>80</a:t>
                </a:r>
              </a:p>
            </p:txBody>
          </p:sp>
          <p:sp>
            <p:nvSpPr>
              <p:cNvPr id="82" name="TextBox 81"/>
              <p:cNvSpPr txBox="1"/>
              <p:nvPr/>
            </p:nvSpPr>
            <p:spPr>
              <a:xfrm>
                <a:off x="269496" y="2424420"/>
                <a:ext cx="513851" cy="286223"/>
              </a:xfrm>
              <a:prstGeom prst="rect">
                <a:avLst/>
              </a:prstGeom>
              <a:noFill/>
            </p:spPr>
            <p:txBody>
              <a:bodyPr vert="vert270" wrap="square" rtlCol="0">
                <a:spAutoFit/>
              </a:bodyPr>
              <a:lstStyle/>
              <a:p>
                <a:r>
                  <a:rPr lang="en-US" sz="600" dirty="0">
                    <a:solidFill>
                      <a:schemeClr val="bg1"/>
                    </a:solidFill>
                    <a:latin typeface="Calibri"/>
                    <a:cs typeface="Calibri"/>
                  </a:rPr>
                  <a:t>100</a:t>
                </a:r>
              </a:p>
            </p:txBody>
          </p:sp>
          <p:sp>
            <p:nvSpPr>
              <p:cNvPr id="83" name="TextBox 82"/>
              <p:cNvSpPr txBox="1"/>
              <p:nvPr/>
            </p:nvSpPr>
            <p:spPr>
              <a:xfrm>
                <a:off x="269496" y="1660132"/>
                <a:ext cx="513851" cy="286223"/>
              </a:xfrm>
              <a:prstGeom prst="rect">
                <a:avLst/>
              </a:prstGeom>
              <a:noFill/>
            </p:spPr>
            <p:txBody>
              <a:bodyPr vert="vert270" wrap="square" rtlCol="0">
                <a:spAutoFit/>
              </a:bodyPr>
              <a:lstStyle/>
              <a:p>
                <a:r>
                  <a:rPr lang="en-US" sz="600" dirty="0">
                    <a:solidFill>
                      <a:schemeClr val="bg1"/>
                    </a:solidFill>
                    <a:latin typeface="Calibri"/>
                    <a:cs typeface="Calibri"/>
                  </a:rPr>
                  <a:t>120</a:t>
                </a:r>
              </a:p>
            </p:txBody>
          </p:sp>
          <p:sp>
            <p:nvSpPr>
              <p:cNvPr id="84" name="TextBox 83"/>
              <p:cNvSpPr txBox="1"/>
              <p:nvPr/>
            </p:nvSpPr>
            <p:spPr>
              <a:xfrm>
                <a:off x="0" y="3365634"/>
                <a:ext cx="513851" cy="913512"/>
              </a:xfrm>
              <a:prstGeom prst="rect">
                <a:avLst/>
              </a:prstGeom>
              <a:noFill/>
            </p:spPr>
            <p:txBody>
              <a:bodyPr vert="vert270" wrap="none" rtlCol="0">
                <a:spAutoFit/>
              </a:bodyPr>
              <a:lstStyle/>
              <a:p>
                <a:r>
                  <a:rPr lang="en-US" sz="1200" dirty="0">
                    <a:solidFill>
                      <a:schemeClr val="bg1"/>
                    </a:solidFill>
                    <a:latin typeface="Calibri"/>
                    <a:cs typeface="Calibri"/>
                  </a:rPr>
                  <a:t>-log10(</a:t>
                </a:r>
                <a:r>
                  <a:rPr lang="en-US" sz="1200" i="1" dirty="0">
                    <a:solidFill>
                      <a:schemeClr val="bg1"/>
                    </a:solidFill>
                    <a:latin typeface="Calibri"/>
                    <a:cs typeface="Calibri"/>
                  </a:rPr>
                  <a:t>p</a:t>
                </a:r>
                <a:r>
                  <a:rPr lang="en-US" sz="1200" dirty="0">
                    <a:solidFill>
                      <a:schemeClr val="bg1"/>
                    </a:solidFill>
                    <a:latin typeface="Calibri"/>
                    <a:cs typeface="Calibri"/>
                  </a:rPr>
                  <a:t>)</a:t>
                </a:r>
              </a:p>
            </p:txBody>
          </p:sp>
        </p:grpSp>
        <p:grpSp>
          <p:nvGrpSpPr>
            <p:cNvPr id="118" name="Group 117"/>
            <p:cNvGrpSpPr/>
            <p:nvPr/>
          </p:nvGrpSpPr>
          <p:grpSpPr>
            <a:xfrm>
              <a:off x="4321531" y="802277"/>
              <a:ext cx="4655045" cy="4988525"/>
              <a:chOff x="576200" y="978587"/>
              <a:chExt cx="5183074" cy="5554381"/>
            </a:xfrm>
          </p:grpSpPr>
          <p:grpSp>
            <p:nvGrpSpPr>
              <p:cNvPr id="119" name="Shape 194"/>
              <p:cNvGrpSpPr/>
              <p:nvPr/>
            </p:nvGrpSpPr>
            <p:grpSpPr>
              <a:xfrm>
                <a:off x="576200" y="978587"/>
                <a:ext cx="5183074" cy="5554381"/>
                <a:chOff x="140950" y="788975"/>
                <a:chExt cx="5183074" cy="5554381"/>
              </a:xfrm>
            </p:grpSpPr>
            <p:pic>
              <p:nvPicPr>
                <p:cNvPr id="121" name="Shape 195"/>
                <p:cNvPicPr preferRelativeResize="0"/>
                <p:nvPr/>
              </p:nvPicPr>
              <p:blipFill rotWithShape="1">
                <a:blip r:embed="rId5">
                  <a:alphaModFix amt="78000"/>
                </a:blip>
                <a:srcRect l="10958" t="7977" r="13467" b="11029"/>
                <a:stretch/>
              </p:blipFill>
              <p:spPr>
                <a:xfrm>
                  <a:off x="140950" y="788975"/>
                  <a:ext cx="5183074" cy="5554381"/>
                </a:xfrm>
                <a:prstGeom prst="rect">
                  <a:avLst/>
                </a:prstGeom>
                <a:noFill/>
                <a:ln>
                  <a:noFill/>
                </a:ln>
              </p:spPr>
            </p:pic>
            <p:sp>
              <p:nvSpPr>
                <p:cNvPr id="122" name="Shape 196"/>
                <p:cNvSpPr txBox="1"/>
                <p:nvPr/>
              </p:nvSpPr>
              <p:spPr>
                <a:xfrm>
                  <a:off x="3613650" y="2777025"/>
                  <a:ext cx="461699" cy="329699"/>
                </a:xfrm>
                <a:prstGeom prst="rect">
                  <a:avLst/>
                </a:prstGeom>
                <a:noFill/>
                <a:ln>
                  <a:noFill/>
                </a:ln>
              </p:spPr>
              <p:txBody>
                <a:bodyPr lIns="91425" tIns="91425" rIns="91425" bIns="91425" anchor="t" anchorCtr="0">
                  <a:noAutofit/>
                </a:bodyPr>
                <a:lstStyle/>
                <a:p>
                  <a:r>
                    <a:rPr lang="en-GB" sz="600">
                      <a:solidFill>
                        <a:schemeClr val="bg1"/>
                      </a:solidFill>
                    </a:rPr>
                    <a:t>PC1</a:t>
                  </a:r>
                </a:p>
              </p:txBody>
            </p:sp>
            <p:sp>
              <p:nvSpPr>
                <p:cNvPr id="123" name="Shape 197"/>
                <p:cNvSpPr txBox="1"/>
                <p:nvPr/>
              </p:nvSpPr>
              <p:spPr>
                <a:xfrm>
                  <a:off x="3762750" y="4052950"/>
                  <a:ext cx="461699" cy="329699"/>
                </a:xfrm>
                <a:prstGeom prst="rect">
                  <a:avLst/>
                </a:prstGeom>
                <a:noFill/>
                <a:ln>
                  <a:noFill/>
                </a:ln>
              </p:spPr>
              <p:txBody>
                <a:bodyPr lIns="91425" tIns="91425" rIns="91425" bIns="91425" anchor="t" anchorCtr="0">
                  <a:noAutofit/>
                </a:bodyPr>
                <a:lstStyle/>
                <a:p>
                  <a:r>
                    <a:rPr lang="en-GB" sz="600" dirty="0">
                      <a:solidFill>
                        <a:schemeClr val="bg1"/>
                      </a:solidFill>
                    </a:rPr>
                    <a:t>PC6</a:t>
                  </a:r>
                </a:p>
              </p:txBody>
            </p:sp>
            <p:sp>
              <p:nvSpPr>
                <p:cNvPr id="124" name="Shape 198"/>
                <p:cNvSpPr txBox="1"/>
                <p:nvPr/>
              </p:nvSpPr>
              <p:spPr>
                <a:xfrm>
                  <a:off x="3151950" y="4809475"/>
                  <a:ext cx="461699" cy="329699"/>
                </a:xfrm>
                <a:prstGeom prst="rect">
                  <a:avLst/>
                </a:prstGeom>
                <a:noFill/>
                <a:ln>
                  <a:noFill/>
                </a:ln>
              </p:spPr>
              <p:txBody>
                <a:bodyPr lIns="91425" tIns="91425" rIns="91425" bIns="91425" anchor="t" anchorCtr="0">
                  <a:noAutofit/>
                </a:bodyPr>
                <a:lstStyle/>
                <a:p>
                  <a:r>
                    <a:rPr lang="en-GB" sz="600">
                      <a:solidFill>
                        <a:schemeClr val="bg1"/>
                      </a:solidFill>
                    </a:rPr>
                    <a:t>PC5</a:t>
                  </a:r>
                </a:p>
              </p:txBody>
            </p:sp>
            <p:sp>
              <p:nvSpPr>
                <p:cNvPr id="125" name="Shape 199"/>
                <p:cNvSpPr txBox="1"/>
                <p:nvPr/>
              </p:nvSpPr>
              <p:spPr>
                <a:xfrm>
                  <a:off x="989375" y="3175850"/>
                  <a:ext cx="599399" cy="329699"/>
                </a:xfrm>
                <a:prstGeom prst="rect">
                  <a:avLst/>
                </a:prstGeom>
                <a:noFill/>
                <a:ln>
                  <a:noFill/>
                </a:ln>
              </p:spPr>
              <p:txBody>
                <a:bodyPr lIns="91425" tIns="91425" rIns="91425" bIns="91425" anchor="t" anchorCtr="0">
                  <a:noAutofit/>
                </a:bodyPr>
                <a:lstStyle/>
                <a:p>
                  <a:r>
                    <a:rPr lang="en-GB" sz="600">
                      <a:solidFill>
                        <a:schemeClr val="bg1"/>
                      </a:solidFill>
                    </a:rPr>
                    <a:t>PC654</a:t>
                  </a:r>
                </a:p>
              </p:txBody>
            </p:sp>
            <p:sp>
              <p:nvSpPr>
                <p:cNvPr id="126" name="Shape 200"/>
                <p:cNvSpPr txBox="1"/>
                <p:nvPr/>
              </p:nvSpPr>
              <p:spPr>
                <a:xfrm>
                  <a:off x="1603050" y="4786000"/>
                  <a:ext cx="461699" cy="329699"/>
                </a:xfrm>
                <a:prstGeom prst="rect">
                  <a:avLst/>
                </a:prstGeom>
                <a:noFill/>
                <a:ln>
                  <a:noFill/>
                </a:ln>
              </p:spPr>
              <p:txBody>
                <a:bodyPr lIns="91425" tIns="91425" rIns="91425" bIns="91425" anchor="t" anchorCtr="0">
                  <a:noAutofit/>
                </a:bodyPr>
                <a:lstStyle/>
                <a:p>
                  <a:r>
                    <a:rPr lang="en-GB" sz="600">
                      <a:solidFill>
                        <a:schemeClr val="bg1"/>
                      </a:solidFill>
                    </a:rPr>
                    <a:t>PC7</a:t>
                  </a:r>
                </a:p>
              </p:txBody>
            </p:sp>
            <p:sp>
              <p:nvSpPr>
                <p:cNvPr id="127" name="Shape 201"/>
                <p:cNvSpPr txBox="1"/>
                <p:nvPr/>
              </p:nvSpPr>
              <p:spPr>
                <a:xfrm>
                  <a:off x="1258520" y="4609418"/>
                  <a:ext cx="513682" cy="329699"/>
                </a:xfrm>
                <a:prstGeom prst="rect">
                  <a:avLst/>
                </a:prstGeom>
                <a:noFill/>
                <a:ln>
                  <a:noFill/>
                </a:ln>
              </p:spPr>
              <p:txBody>
                <a:bodyPr lIns="91425" tIns="91425" rIns="91425" bIns="91425" anchor="t" anchorCtr="0">
                  <a:noAutofit/>
                </a:bodyPr>
                <a:lstStyle/>
                <a:p>
                  <a:r>
                    <a:rPr lang="en-GB" sz="600" dirty="0">
                      <a:solidFill>
                        <a:schemeClr val="bg1"/>
                      </a:solidFill>
                    </a:rPr>
                    <a:t>PC12</a:t>
                  </a:r>
                </a:p>
              </p:txBody>
            </p:sp>
            <p:sp>
              <p:nvSpPr>
                <p:cNvPr id="128" name="Shape 202"/>
                <p:cNvSpPr txBox="1"/>
                <p:nvPr/>
              </p:nvSpPr>
              <p:spPr>
                <a:xfrm>
                  <a:off x="989375" y="4291075"/>
                  <a:ext cx="516712" cy="329699"/>
                </a:xfrm>
                <a:prstGeom prst="rect">
                  <a:avLst/>
                </a:prstGeom>
                <a:noFill/>
                <a:ln>
                  <a:noFill/>
                </a:ln>
              </p:spPr>
              <p:txBody>
                <a:bodyPr lIns="91425" tIns="91425" rIns="91425" bIns="91425" anchor="t" anchorCtr="0">
                  <a:noAutofit/>
                </a:bodyPr>
                <a:lstStyle/>
                <a:p>
                  <a:r>
                    <a:rPr lang="en-GB" sz="600" dirty="0">
                      <a:solidFill>
                        <a:schemeClr val="bg1"/>
                      </a:solidFill>
                    </a:rPr>
                    <a:t>PC21</a:t>
                  </a:r>
                </a:p>
              </p:txBody>
            </p:sp>
            <p:sp>
              <p:nvSpPr>
                <p:cNvPr id="129" name="Shape 203"/>
                <p:cNvSpPr txBox="1"/>
                <p:nvPr/>
              </p:nvSpPr>
              <p:spPr>
                <a:xfrm>
                  <a:off x="1307050" y="3822164"/>
                  <a:ext cx="549388" cy="329699"/>
                </a:xfrm>
                <a:prstGeom prst="rect">
                  <a:avLst/>
                </a:prstGeom>
                <a:noFill/>
                <a:ln>
                  <a:noFill/>
                </a:ln>
              </p:spPr>
              <p:txBody>
                <a:bodyPr lIns="91425" tIns="91425" rIns="91425" bIns="91425" anchor="t" anchorCtr="0">
                  <a:noAutofit/>
                </a:bodyPr>
                <a:lstStyle/>
                <a:p>
                  <a:r>
                    <a:rPr lang="en-GB" sz="600" dirty="0">
                      <a:solidFill>
                        <a:schemeClr val="bg1"/>
                      </a:solidFill>
                    </a:rPr>
                    <a:t>PC10</a:t>
                  </a:r>
                </a:p>
              </p:txBody>
            </p:sp>
            <p:sp>
              <p:nvSpPr>
                <p:cNvPr id="131" name="Shape 204"/>
                <p:cNvSpPr txBox="1"/>
                <p:nvPr/>
              </p:nvSpPr>
              <p:spPr>
                <a:xfrm>
                  <a:off x="3550625" y="3593475"/>
                  <a:ext cx="524724" cy="329699"/>
                </a:xfrm>
                <a:prstGeom prst="rect">
                  <a:avLst/>
                </a:prstGeom>
                <a:noFill/>
                <a:ln>
                  <a:noFill/>
                </a:ln>
              </p:spPr>
              <p:txBody>
                <a:bodyPr lIns="91425" tIns="91425" rIns="91425" bIns="91425" anchor="t" anchorCtr="0">
                  <a:noAutofit/>
                </a:bodyPr>
                <a:lstStyle/>
                <a:p>
                  <a:r>
                    <a:rPr lang="en-GB" sz="600" dirty="0">
                      <a:solidFill>
                        <a:schemeClr val="bg1"/>
                      </a:solidFill>
                    </a:rPr>
                    <a:t>PC26</a:t>
                  </a:r>
                </a:p>
              </p:txBody>
            </p:sp>
            <p:sp>
              <p:nvSpPr>
                <p:cNvPr id="132" name="Shape 205"/>
                <p:cNvSpPr txBox="1"/>
                <p:nvPr/>
              </p:nvSpPr>
              <p:spPr>
                <a:xfrm>
                  <a:off x="3691825" y="3388536"/>
                  <a:ext cx="622770" cy="329699"/>
                </a:xfrm>
                <a:prstGeom prst="rect">
                  <a:avLst/>
                </a:prstGeom>
                <a:noFill/>
                <a:ln>
                  <a:noFill/>
                </a:ln>
              </p:spPr>
              <p:txBody>
                <a:bodyPr lIns="91425" tIns="91425" rIns="91425" bIns="91425" anchor="t" anchorCtr="0">
                  <a:noAutofit/>
                </a:bodyPr>
                <a:lstStyle/>
                <a:p>
                  <a:r>
                    <a:rPr lang="en-GB" sz="600" dirty="0">
                      <a:solidFill>
                        <a:schemeClr val="bg1"/>
                      </a:solidFill>
                    </a:rPr>
                    <a:t>PC11</a:t>
                  </a:r>
                </a:p>
              </p:txBody>
            </p:sp>
            <p:sp>
              <p:nvSpPr>
                <p:cNvPr id="133" name="Shape 206"/>
                <p:cNvSpPr txBox="1"/>
                <p:nvPr/>
              </p:nvSpPr>
              <p:spPr>
                <a:xfrm>
                  <a:off x="1620802" y="4950475"/>
                  <a:ext cx="554874" cy="329699"/>
                </a:xfrm>
                <a:prstGeom prst="rect">
                  <a:avLst/>
                </a:prstGeom>
                <a:noFill/>
                <a:ln>
                  <a:noFill/>
                </a:ln>
              </p:spPr>
              <p:txBody>
                <a:bodyPr lIns="91425" tIns="91425" rIns="91425" bIns="91425" anchor="t" anchorCtr="0">
                  <a:noAutofit/>
                </a:bodyPr>
                <a:lstStyle/>
                <a:p>
                  <a:r>
                    <a:rPr lang="en-GB" sz="600">
                      <a:solidFill>
                        <a:schemeClr val="bg1"/>
                      </a:solidFill>
                    </a:rPr>
                    <a:t>PC50</a:t>
                  </a:r>
                </a:p>
              </p:txBody>
            </p:sp>
            <p:sp>
              <p:nvSpPr>
                <p:cNvPr id="134" name="Shape 207"/>
                <p:cNvSpPr txBox="1"/>
                <p:nvPr/>
              </p:nvSpPr>
              <p:spPr>
                <a:xfrm>
                  <a:off x="1713977" y="5390825"/>
                  <a:ext cx="539099" cy="329699"/>
                </a:xfrm>
                <a:prstGeom prst="rect">
                  <a:avLst/>
                </a:prstGeom>
                <a:noFill/>
                <a:ln>
                  <a:noFill/>
                </a:ln>
              </p:spPr>
              <p:txBody>
                <a:bodyPr lIns="91425" tIns="91425" rIns="91425" bIns="91425" anchor="t" anchorCtr="0">
                  <a:noAutofit/>
                </a:bodyPr>
                <a:lstStyle/>
                <a:p>
                  <a:r>
                    <a:rPr lang="en-GB" sz="600" dirty="0">
                      <a:solidFill>
                        <a:schemeClr val="bg1"/>
                      </a:solidFill>
                    </a:rPr>
                    <a:t>PC27</a:t>
                  </a:r>
                </a:p>
              </p:txBody>
            </p:sp>
            <p:sp>
              <p:nvSpPr>
                <p:cNvPr id="135" name="Shape 208"/>
                <p:cNvSpPr txBox="1"/>
                <p:nvPr/>
              </p:nvSpPr>
              <p:spPr>
                <a:xfrm>
                  <a:off x="3762750" y="2131443"/>
                  <a:ext cx="551845" cy="329699"/>
                </a:xfrm>
                <a:prstGeom prst="rect">
                  <a:avLst/>
                </a:prstGeom>
                <a:noFill/>
                <a:ln>
                  <a:noFill/>
                </a:ln>
              </p:spPr>
              <p:txBody>
                <a:bodyPr lIns="91425" tIns="91425" rIns="91425" bIns="91425" anchor="t" anchorCtr="0">
                  <a:noAutofit/>
                </a:bodyPr>
                <a:lstStyle/>
                <a:p>
                  <a:r>
                    <a:rPr lang="en-GB" sz="600" dirty="0">
                      <a:solidFill>
                        <a:schemeClr val="bg1"/>
                      </a:solidFill>
                    </a:rPr>
                    <a:t>PC24</a:t>
                  </a:r>
                </a:p>
              </p:txBody>
            </p:sp>
            <p:sp>
              <p:nvSpPr>
                <p:cNvPr id="136" name="Shape 209"/>
                <p:cNvSpPr txBox="1"/>
                <p:nvPr/>
              </p:nvSpPr>
              <p:spPr>
                <a:xfrm>
                  <a:off x="1252841" y="4775404"/>
                  <a:ext cx="592239" cy="329699"/>
                </a:xfrm>
                <a:prstGeom prst="rect">
                  <a:avLst/>
                </a:prstGeom>
                <a:noFill/>
                <a:ln>
                  <a:noFill/>
                </a:ln>
              </p:spPr>
              <p:txBody>
                <a:bodyPr lIns="91425" tIns="91425" rIns="91425" bIns="91425" anchor="t" anchorCtr="0">
                  <a:noAutofit/>
                </a:bodyPr>
                <a:lstStyle/>
                <a:p>
                  <a:r>
                    <a:rPr lang="en-GB" sz="600" dirty="0">
                      <a:solidFill>
                        <a:schemeClr val="bg1"/>
                      </a:solidFill>
                    </a:rPr>
                    <a:t>PC40</a:t>
                  </a:r>
                </a:p>
              </p:txBody>
            </p:sp>
            <p:sp>
              <p:nvSpPr>
                <p:cNvPr id="137" name="Shape 210"/>
                <p:cNvSpPr txBox="1"/>
                <p:nvPr/>
              </p:nvSpPr>
              <p:spPr>
                <a:xfrm>
                  <a:off x="2116041" y="5568300"/>
                  <a:ext cx="580007" cy="329699"/>
                </a:xfrm>
                <a:prstGeom prst="rect">
                  <a:avLst/>
                </a:prstGeom>
                <a:noFill/>
                <a:ln>
                  <a:noFill/>
                </a:ln>
              </p:spPr>
              <p:txBody>
                <a:bodyPr lIns="91425" tIns="91425" rIns="91425" bIns="91425" anchor="t" anchorCtr="0">
                  <a:noAutofit/>
                </a:bodyPr>
                <a:lstStyle/>
                <a:p>
                  <a:r>
                    <a:rPr lang="en-GB" sz="600" dirty="0">
                      <a:solidFill>
                        <a:schemeClr val="bg1"/>
                      </a:solidFill>
                    </a:rPr>
                    <a:t>PC60</a:t>
                  </a:r>
                </a:p>
              </p:txBody>
            </p:sp>
            <p:sp>
              <p:nvSpPr>
                <p:cNvPr id="138" name="Shape 211"/>
                <p:cNvSpPr txBox="1"/>
                <p:nvPr/>
              </p:nvSpPr>
              <p:spPr>
                <a:xfrm>
                  <a:off x="2385364" y="5072472"/>
                  <a:ext cx="600318" cy="329699"/>
                </a:xfrm>
                <a:prstGeom prst="rect">
                  <a:avLst/>
                </a:prstGeom>
                <a:noFill/>
                <a:ln>
                  <a:noFill/>
                </a:ln>
              </p:spPr>
              <p:txBody>
                <a:bodyPr lIns="91425" tIns="91425" rIns="91425" bIns="91425" anchor="t" anchorCtr="0">
                  <a:noAutofit/>
                </a:bodyPr>
                <a:lstStyle/>
                <a:p>
                  <a:r>
                    <a:rPr lang="en-GB" sz="600" dirty="0">
                      <a:solidFill>
                        <a:schemeClr val="bg1"/>
                      </a:solidFill>
                    </a:rPr>
                    <a:t>PC25</a:t>
                  </a:r>
                </a:p>
              </p:txBody>
            </p:sp>
            <p:sp>
              <p:nvSpPr>
                <p:cNvPr id="139" name="Shape 212"/>
                <p:cNvSpPr txBox="1"/>
                <p:nvPr/>
              </p:nvSpPr>
              <p:spPr>
                <a:xfrm>
                  <a:off x="2129240" y="5333868"/>
                  <a:ext cx="578166" cy="329699"/>
                </a:xfrm>
                <a:prstGeom prst="rect">
                  <a:avLst/>
                </a:prstGeom>
                <a:noFill/>
                <a:ln>
                  <a:noFill/>
                </a:ln>
              </p:spPr>
              <p:txBody>
                <a:bodyPr lIns="91425" tIns="91425" rIns="91425" bIns="91425" anchor="t" anchorCtr="0">
                  <a:noAutofit/>
                </a:bodyPr>
                <a:lstStyle/>
                <a:p>
                  <a:r>
                    <a:rPr lang="en-GB" sz="600" dirty="0">
                      <a:solidFill>
                        <a:schemeClr val="bg1"/>
                      </a:solidFill>
                    </a:rPr>
                    <a:t>PC47</a:t>
                  </a:r>
                </a:p>
              </p:txBody>
            </p:sp>
          </p:grpSp>
          <p:sp>
            <p:nvSpPr>
              <p:cNvPr id="120" name="Shape 197"/>
              <p:cNvSpPr txBox="1"/>
              <p:nvPr/>
            </p:nvSpPr>
            <p:spPr>
              <a:xfrm>
                <a:off x="2629846" y="4961991"/>
                <a:ext cx="461699" cy="329699"/>
              </a:xfrm>
              <a:prstGeom prst="rect">
                <a:avLst/>
              </a:prstGeom>
              <a:noFill/>
              <a:ln>
                <a:noFill/>
              </a:ln>
            </p:spPr>
            <p:txBody>
              <a:bodyPr lIns="91425" tIns="91425" rIns="91425" bIns="91425" anchor="t" anchorCtr="0">
                <a:noAutofit/>
              </a:bodyPr>
              <a:lstStyle/>
              <a:p>
                <a:r>
                  <a:rPr lang="en-GB" sz="600" dirty="0">
                    <a:solidFill>
                      <a:schemeClr val="bg1"/>
                    </a:solidFill>
                  </a:rPr>
                  <a:t>PC6</a:t>
                </a:r>
              </a:p>
            </p:txBody>
          </p:sp>
        </p:grpSp>
        <p:cxnSp>
          <p:nvCxnSpPr>
            <p:cNvPr id="141" name="Straight Arrow Connector 140"/>
            <p:cNvCxnSpPr/>
            <p:nvPr/>
          </p:nvCxnSpPr>
          <p:spPr>
            <a:xfrm>
              <a:off x="1189557" y="1406188"/>
              <a:ext cx="4959411" cy="3123432"/>
            </a:xfrm>
            <a:prstGeom prst="straightConnector1">
              <a:avLst/>
            </a:prstGeom>
            <a:ln>
              <a:solidFill>
                <a:srgbClr val="529F3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4760980" y="3653954"/>
              <a:ext cx="2659826" cy="205391"/>
            </a:xfrm>
            <a:prstGeom prst="straightConnector1">
              <a:avLst/>
            </a:prstGeom>
            <a:ln>
              <a:solidFill>
                <a:srgbClr val="529F3D"/>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30" name="Shape 123"/>
          <p:cNvSpPr txBox="1"/>
          <p:nvPr/>
        </p:nvSpPr>
        <p:spPr>
          <a:xfrm>
            <a:off x="2903899" y="2361188"/>
            <a:ext cx="5872274" cy="805724"/>
          </a:xfrm>
          <a:prstGeom prst="rect">
            <a:avLst/>
          </a:prstGeom>
          <a:noFill/>
          <a:ln>
            <a:noFill/>
          </a:ln>
        </p:spPr>
        <p:txBody>
          <a:bodyPr lIns="68569" tIns="34275" rIns="68569" bIns="34275" anchor="ctr" anchorCtr="0">
            <a:noAutofit/>
          </a:bodyPr>
          <a:lstStyle/>
          <a:p>
            <a:pPr algn="ctr"/>
            <a:r>
              <a:rPr lang="en-GB" sz="1875" i="1" dirty="0" err="1">
                <a:solidFill>
                  <a:schemeClr val="bg1"/>
                </a:solidFill>
                <a:latin typeface="Calibri"/>
                <a:ea typeface="Calibri"/>
                <a:cs typeface="Calibri"/>
                <a:sym typeface="Calibri"/>
              </a:rPr>
              <a:t>bugwas</a:t>
            </a:r>
            <a:r>
              <a:rPr lang="en-GB" sz="1875" dirty="0">
                <a:solidFill>
                  <a:schemeClr val="bg1"/>
                </a:solidFill>
                <a:latin typeface="Calibri"/>
                <a:ea typeface="Calibri"/>
                <a:cs typeface="Calibri"/>
                <a:sym typeface="Calibri"/>
              </a:rPr>
              <a:t> Wald Test for Lineage Effects</a:t>
            </a:r>
          </a:p>
          <a:p>
            <a:pPr algn="ctr"/>
            <a:r>
              <a:rPr lang="en-GB" sz="1650" dirty="0" err="1">
                <a:solidFill>
                  <a:schemeClr val="bg1"/>
                </a:solidFill>
                <a:latin typeface="Calibri"/>
                <a:ea typeface="Calibri"/>
                <a:cs typeface="Calibri"/>
                <a:sym typeface="Calibri"/>
              </a:rPr>
              <a:t>Fusidic</a:t>
            </a:r>
            <a:r>
              <a:rPr lang="en-GB" sz="1650" dirty="0">
                <a:solidFill>
                  <a:schemeClr val="bg1"/>
                </a:solidFill>
                <a:latin typeface="Calibri"/>
                <a:ea typeface="Calibri"/>
                <a:cs typeface="Calibri"/>
                <a:sym typeface="Calibri"/>
              </a:rPr>
              <a:t> acid resistance in </a:t>
            </a:r>
            <a:r>
              <a:rPr lang="en-GB" sz="1650" i="1" dirty="0">
                <a:solidFill>
                  <a:schemeClr val="bg1"/>
                </a:solidFill>
                <a:latin typeface="Calibri"/>
                <a:ea typeface="Calibri"/>
                <a:cs typeface="Calibri"/>
                <a:sym typeface="Calibri"/>
              </a:rPr>
              <a:t>S. </a:t>
            </a:r>
            <a:r>
              <a:rPr lang="en-GB" sz="1650" i="1" dirty="0" err="1">
                <a:solidFill>
                  <a:schemeClr val="bg1"/>
                </a:solidFill>
                <a:latin typeface="Calibri"/>
                <a:ea typeface="Calibri"/>
                <a:cs typeface="Calibri"/>
                <a:sym typeface="Calibri"/>
              </a:rPr>
              <a:t>aureus</a:t>
            </a:r>
            <a:endParaRPr lang="en-GB" sz="1650" i="1"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342061974"/>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880827" y="1376716"/>
            <a:ext cx="3772519" cy="48679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43997" y="1371600"/>
            <a:ext cx="2475570" cy="5390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739730" y="2823497"/>
            <a:ext cx="2152373" cy="1321112"/>
          </a:xfrm>
          <a:prstGeom prst="rect">
            <a:avLst/>
          </a:prstGeom>
          <a:solidFill>
            <a:schemeClr val="tx1"/>
          </a:solidFill>
        </p:spPr>
      </p:pic>
      <p:pic>
        <p:nvPicPr>
          <p:cNvPr id="6" name="Picture 5"/>
          <p:cNvPicPr>
            <a:picLocks noChangeAspect="1"/>
          </p:cNvPicPr>
          <p:nvPr/>
        </p:nvPicPr>
        <p:blipFill>
          <a:blip r:embed="rId3"/>
          <a:stretch>
            <a:fillRect/>
          </a:stretch>
        </p:blipFill>
        <p:spPr>
          <a:xfrm>
            <a:off x="1750449" y="4070887"/>
            <a:ext cx="2078154" cy="1350800"/>
          </a:xfrm>
          <a:prstGeom prst="rect">
            <a:avLst/>
          </a:prstGeom>
        </p:spPr>
      </p:pic>
      <p:pic>
        <p:nvPicPr>
          <p:cNvPr id="7" name="Picture 6"/>
          <p:cNvPicPr>
            <a:picLocks noChangeAspect="1"/>
          </p:cNvPicPr>
          <p:nvPr/>
        </p:nvPicPr>
        <p:blipFill rotWithShape="1">
          <a:blip r:embed="rId4"/>
          <a:srcRect l="1" r="1342"/>
          <a:stretch/>
        </p:blipFill>
        <p:spPr>
          <a:xfrm>
            <a:off x="1710042" y="5415384"/>
            <a:ext cx="2182061" cy="1335956"/>
          </a:xfrm>
          <a:prstGeom prst="rect">
            <a:avLst/>
          </a:prstGeom>
        </p:spPr>
      </p:pic>
      <p:pic>
        <p:nvPicPr>
          <p:cNvPr id="8" name="Picture 7"/>
          <p:cNvPicPr>
            <a:picLocks noChangeAspect="1"/>
          </p:cNvPicPr>
          <p:nvPr/>
        </p:nvPicPr>
        <p:blipFill>
          <a:blip r:embed="rId5"/>
          <a:stretch>
            <a:fillRect/>
          </a:stretch>
        </p:blipFill>
        <p:spPr>
          <a:xfrm>
            <a:off x="1750449" y="1459793"/>
            <a:ext cx="2141654" cy="1381212"/>
          </a:xfrm>
          <a:prstGeom prst="rect">
            <a:avLst/>
          </a:prstGeom>
        </p:spPr>
      </p:pic>
      <p:sp>
        <p:nvSpPr>
          <p:cNvPr id="10" name="TextBox 9"/>
          <p:cNvSpPr txBox="1"/>
          <p:nvPr/>
        </p:nvSpPr>
        <p:spPr>
          <a:xfrm>
            <a:off x="205263" y="1412136"/>
            <a:ext cx="1217000" cy="276999"/>
          </a:xfrm>
          <a:prstGeom prst="rect">
            <a:avLst/>
          </a:prstGeom>
          <a:noFill/>
        </p:spPr>
        <p:txBody>
          <a:bodyPr wrap="none" rtlCol="0">
            <a:spAutoFit/>
          </a:bodyPr>
          <a:lstStyle/>
          <a:p>
            <a:r>
              <a:rPr lang="en-US" sz="1200" i="1" dirty="0" smtClean="0">
                <a:latin typeface="Helvetica" charset="0"/>
                <a:ea typeface="Helvetica" charset="0"/>
                <a:cs typeface="Helvetica" charset="0"/>
              </a:rPr>
              <a:t>M. tuberculosis</a:t>
            </a:r>
            <a:endParaRPr lang="en-US" sz="1200" i="1" dirty="0">
              <a:latin typeface="Helvetica" charset="0"/>
              <a:ea typeface="Helvetica" charset="0"/>
              <a:cs typeface="Helvetica" charset="0"/>
            </a:endParaRPr>
          </a:p>
        </p:txBody>
      </p:sp>
      <p:sp>
        <p:nvSpPr>
          <p:cNvPr id="11" name="TextBox 10"/>
          <p:cNvSpPr txBox="1"/>
          <p:nvPr/>
        </p:nvSpPr>
        <p:spPr>
          <a:xfrm>
            <a:off x="266130" y="2791172"/>
            <a:ext cx="841897" cy="276999"/>
          </a:xfrm>
          <a:prstGeom prst="rect">
            <a:avLst/>
          </a:prstGeom>
          <a:noFill/>
        </p:spPr>
        <p:txBody>
          <a:bodyPr wrap="none" rtlCol="0">
            <a:spAutoFit/>
          </a:bodyPr>
          <a:lstStyle/>
          <a:p>
            <a:r>
              <a:rPr lang="en-US" sz="1200" i="1" dirty="0" smtClean="0">
                <a:latin typeface="Helvetica" charset="0"/>
                <a:ea typeface="Helvetica" charset="0"/>
                <a:cs typeface="Helvetica" charset="0"/>
              </a:rPr>
              <a:t>S. aureus</a:t>
            </a:r>
            <a:endParaRPr lang="en-US" sz="1200" i="1" dirty="0">
              <a:latin typeface="Helvetica" charset="0"/>
              <a:ea typeface="Helvetica" charset="0"/>
              <a:cs typeface="Helvetica" charset="0"/>
            </a:endParaRPr>
          </a:p>
        </p:txBody>
      </p:sp>
      <p:sp>
        <p:nvSpPr>
          <p:cNvPr id="12" name="TextBox 11"/>
          <p:cNvSpPr txBox="1"/>
          <p:nvPr/>
        </p:nvSpPr>
        <p:spPr>
          <a:xfrm>
            <a:off x="276208" y="4047546"/>
            <a:ext cx="603050" cy="276999"/>
          </a:xfrm>
          <a:prstGeom prst="rect">
            <a:avLst/>
          </a:prstGeom>
          <a:noFill/>
        </p:spPr>
        <p:txBody>
          <a:bodyPr wrap="none" rtlCol="0">
            <a:spAutoFit/>
          </a:bodyPr>
          <a:lstStyle/>
          <a:p>
            <a:r>
              <a:rPr lang="en-US" sz="1200" i="1" dirty="0" smtClean="0">
                <a:latin typeface="Helvetica" charset="0"/>
                <a:ea typeface="Helvetica" charset="0"/>
                <a:cs typeface="Helvetica" charset="0"/>
              </a:rPr>
              <a:t>E. coli</a:t>
            </a:r>
            <a:endParaRPr lang="en-US" sz="1200" i="1" dirty="0">
              <a:latin typeface="Helvetica" charset="0"/>
              <a:ea typeface="Helvetica" charset="0"/>
              <a:cs typeface="Helvetica" charset="0"/>
            </a:endParaRPr>
          </a:p>
        </p:txBody>
      </p:sp>
      <p:sp>
        <p:nvSpPr>
          <p:cNvPr id="13" name="TextBox 12"/>
          <p:cNvSpPr txBox="1"/>
          <p:nvPr/>
        </p:nvSpPr>
        <p:spPr>
          <a:xfrm>
            <a:off x="307053" y="5404280"/>
            <a:ext cx="1215397" cy="276999"/>
          </a:xfrm>
          <a:prstGeom prst="rect">
            <a:avLst/>
          </a:prstGeom>
          <a:noFill/>
        </p:spPr>
        <p:txBody>
          <a:bodyPr wrap="none" rtlCol="0">
            <a:spAutoFit/>
          </a:bodyPr>
          <a:lstStyle/>
          <a:p>
            <a:r>
              <a:rPr lang="en-US" sz="1200" i="1" dirty="0" smtClean="0">
                <a:latin typeface="Helvetica" charset="0"/>
                <a:ea typeface="Helvetica" charset="0"/>
                <a:cs typeface="Helvetica" charset="0"/>
              </a:rPr>
              <a:t>K. pneumoniae</a:t>
            </a:r>
            <a:endParaRPr lang="en-US" sz="1200" i="1" dirty="0">
              <a:latin typeface="Helvetica" charset="0"/>
              <a:ea typeface="Helvetica" charset="0"/>
              <a:cs typeface="Helvetica" charset="0"/>
            </a:endParaRPr>
          </a:p>
        </p:txBody>
      </p:sp>
      <p:sp>
        <p:nvSpPr>
          <p:cNvPr id="14" name="TextBox 13"/>
          <p:cNvSpPr txBox="1"/>
          <p:nvPr/>
        </p:nvSpPr>
        <p:spPr>
          <a:xfrm>
            <a:off x="5011637" y="6563548"/>
            <a:ext cx="3510898" cy="276999"/>
          </a:xfrm>
          <a:prstGeom prst="rect">
            <a:avLst/>
          </a:prstGeom>
          <a:noFill/>
        </p:spPr>
        <p:txBody>
          <a:bodyPr wrap="none" rtlCol="0">
            <a:spAutoFit/>
          </a:bodyPr>
          <a:lstStyle/>
          <a:p>
            <a:r>
              <a:rPr lang="en-US" sz="1200" dirty="0" smtClean="0">
                <a:latin typeface="Helvetica" charset="0"/>
                <a:ea typeface="Helvetica" charset="0"/>
                <a:cs typeface="Helvetica" charset="0"/>
              </a:rPr>
              <a:t>Fig 2/S4 Earle </a:t>
            </a:r>
            <a:r>
              <a:rPr lang="en-US" sz="1200" i="1" dirty="0" smtClean="0">
                <a:latin typeface="Helvetica" charset="0"/>
                <a:ea typeface="Helvetica" charset="0"/>
                <a:cs typeface="Helvetica" charset="0"/>
              </a:rPr>
              <a:t>et al</a:t>
            </a:r>
            <a:r>
              <a:rPr lang="en-US" sz="1200" dirty="0" smtClean="0">
                <a:latin typeface="Helvetica" charset="0"/>
                <a:ea typeface="Helvetica" charset="0"/>
                <a:cs typeface="Helvetica" charset="0"/>
              </a:rPr>
              <a:t> (2016) </a:t>
            </a:r>
            <a:r>
              <a:rPr lang="en-US" sz="1200" i="1" dirty="0" smtClean="0">
                <a:latin typeface="Helvetica" charset="0"/>
                <a:ea typeface="Helvetica" charset="0"/>
                <a:cs typeface="Helvetica" charset="0"/>
              </a:rPr>
              <a:t>Nat </a:t>
            </a:r>
            <a:r>
              <a:rPr lang="en-US" sz="1200" i="1" dirty="0" err="1" smtClean="0">
                <a:latin typeface="Helvetica" charset="0"/>
                <a:ea typeface="Helvetica" charset="0"/>
                <a:cs typeface="Helvetica" charset="0"/>
              </a:rPr>
              <a:t>Microbiol</a:t>
            </a:r>
            <a:r>
              <a:rPr lang="en-US" sz="1200" dirty="0" smtClean="0">
                <a:latin typeface="Helvetica" charset="0"/>
                <a:ea typeface="Helvetica" charset="0"/>
                <a:cs typeface="Helvetica" charset="0"/>
              </a:rPr>
              <a:t> 1:16041</a:t>
            </a:r>
            <a:endParaRPr lang="en-US" sz="1200" dirty="0">
              <a:latin typeface="Helvetica" charset="0"/>
              <a:ea typeface="Helvetica" charset="0"/>
              <a:cs typeface="Helvetica" charset="0"/>
            </a:endParaRPr>
          </a:p>
        </p:txBody>
      </p:sp>
      <p:pic>
        <p:nvPicPr>
          <p:cNvPr id="16" name="Picture 15"/>
          <p:cNvPicPr>
            <a:picLocks noChangeAspect="1"/>
          </p:cNvPicPr>
          <p:nvPr/>
        </p:nvPicPr>
        <p:blipFill rotWithShape="1">
          <a:blip r:embed="rId6"/>
          <a:srcRect r="24495"/>
          <a:stretch/>
        </p:blipFill>
        <p:spPr>
          <a:xfrm>
            <a:off x="4926981" y="1484973"/>
            <a:ext cx="1342475" cy="2247900"/>
          </a:xfrm>
          <a:prstGeom prst="rect">
            <a:avLst/>
          </a:prstGeom>
        </p:spPr>
      </p:pic>
      <p:pic>
        <p:nvPicPr>
          <p:cNvPr id="17" name="Picture 16"/>
          <p:cNvPicPr>
            <a:picLocks noChangeAspect="1"/>
          </p:cNvPicPr>
          <p:nvPr/>
        </p:nvPicPr>
        <p:blipFill rotWithShape="1">
          <a:blip r:embed="rId7"/>
          <a:srcRect r="24854"/>
          <a:stretch/>
        </p:blipFill>
        <p:spPr>
          <a:xfrm>
            <a:off x="4914281" y="3879278"/>
            <a:ext cx="1355175" cy="2235200"/>
          </a:xfrm>
          <a:prstGeom prst="rect">
            <a:avLst/>
          </a:prstGeom>
        </p:spPr>
      </p:pic>
      <p:pic>
        <p:nvPicPr>
          <p:cNvPr id="18" name="Picture 17"/>
          <p:cNvPicPr>
            <a:picLocks noChangeAspect="1"/>
          </p:cNvPicPr>
          <p:nvPr/>
        </p:nvPicPr>
        <p:blipFill rotWithShape="1">
          <a:blip r:embed="rId8"/>
          <a:srcRect l="2457" t="-347" r="25270" b="347"/>
          <a:stretch/>
        </p:blipFill>
        <p:spPr>
          <a:xfrm>
            <a:off x="6810763" y="3879278"/>
            <a:ext cx="1285023" cy="2273300"/>
          </a:xfrm>
          <a:prstGeom prst="rect">
            <a:avLst/>
          </a:prstGeom>
        </p:spPr>
      </p:pic>
      <p:sp>
        <p:nvSpPr>
          <p:cNvPr id="20" name="TextBox 19"/>
          <p:cNvSpPr txBox="1"/>
          <p:nvPr/>
        </p:nvSpPr>
        <p:spPr>
          <a:xfrm>
            <a:off x="4913383" y="1091811"/>
            <a:ext cx="1877437" cy="276999"/>
          </a:xfrm>
          <a:prstGeom prst="rect">
            <a:avLst/>
          </a:prstGeom>
          <a:noFill/>
        </p:spPr>
        <p:txBody>
          <a:bodyPr wrap="none" rtlCol="0">
            <a:spAutoFit/>
          </a:bodyPr>
          <a:lstStyle/>
          <a:p>
            <a:r>
              <a:rPr lang="en-US" sz="1200" i="1" dirty="0" smtClean="0">
                <a:latin typeface="Helvetica" charset="0"/>
                <a:ea typeface="Helvetica" charset="0"/>
                <a:cs typeface="Helvetica" charset="0"/>
              </a:rPr>
              <a:t>M. tuberculosis (n=1573)</a:t>
            </a:r>
            <a:endParaRPr lang="en-US" sz="1200" i="1" dirty="0">
              <a:latin typeface="Helvetica" charset="0"/>
              <a:ea typeface="Helvetica" charset="0"/>
              <a:cs typeface="Helvetica" charset="0"/>
            </a:endParaRPr>
          </a:p>
        </p:txBody>
      </p:sp>
      <p:sp>
        <p:nvSpPr>
          <p:cNvPr id="21" name="TextBox 20"/>
          <p:cNvSpPr txBox="1"/>
          <p:nvPr/>
        </p:nvSpPr>
        <p:spPr>
          <a:xfrm>
            <a:off x="7104134" y="1091810"/>
            <a:ext cx="1417376" cy="276999"/>
          </a:xfrm>
          <a:prstGeom prst="rect">
            <a:avLst/>
          </a:prstGeom>
          <a:noFill/>
        </p:spPr>
        <p:txBody>
          <a:bodyPr wrap="none" rtlCol="0">
            <a:spAutoFit/>
          </a:bodyPr>
          <a:lstStyle/>
          <a:p>
            <a:r>
              <a:rPr lang="en-US" sz="1200" i="1" dirty="0" smtClean="0">
                <a:latin typeface="Helvetica" charset="0"/>
                <a:ea typeface="Helvetica" charset="0"/>
                <a:cs typeface="Helvetica" charset="0"/>
              </a:rPr>
              <a:t>S. aureus (n=992)</a:t>
            </a:r>
            <a:endParaRPr lang="en-US" sz="1200" i="1" dirty="0">
              <a:latin typeface="Helvetica" charset="0"/>
              <a:ea typeface="Helvetica" charset="0"/>
              <a:cs typeface="Helvetica" charset="0"/>
            </a:endParaRPr>
          </a:p>
        </p:txBody>
      </p:sp>
      <p:sp>
        <p:nvSpPr>
          <p:cNvPr id="23" name="TextBox 22"/>
          <p:cNvSpPr txBox="1"/>
          <p:nvPr/>
        </p:nvSpPr>
        <p:spPr>
          <a:xfrm>
            <a:off x="5153451" y="6260883"/>
            <a:ext cx="1178528" cy="276999"/>
          </a:xfrm>
          <a:prstGeom prst="rect">
            <a:avLst/>
          </a:prstGeom>
          <a:noFill/>
        </p:spPr>
        <p:txBody>
          <a:bodyPr wrap="none" rtlCol="0">
            <a:spAutoFit/>
          </a:bodyPr>
          <a:lstStyle/>
          <a:p>
            <a:r>
              <a:rPr lang="en-US" sz="1200" i="1" dirty="0" smtClean="0">
                <a:latin typeface="Helvetica" charset="0"/>
                <a:ea typeface="Helvetica" charset="0"/>
                <a:cs typeface="Helvetica" charset="0"/>
              </a:rPr>
              <a:t>E. coli (n=241)</a:t>
            </a:r>
            <a:endParaRPr lang="en-US" sz="1200" i="1" dirty="0">
              <a:latin typeface="Helvetica" charset="0"/>
              <a:ea typeface="Helvetica" charset="0"/>
              <a:cs typeface="Helvetica" charset="0"/>
            </a:endParaRPr>
          </a:p>
        </p:txBody>
      </p:sp>
      <p:sp>
        <p:nvSpPr>
          <p:cNvPr id="24" name="TextBox 23"/>
          <p:cNvSpPr txBox="1"/>
          <p:nvPr/>
        </p:nvSpPr>
        <p:spPr>
          <a:xfrm>
            <a:off x="6895079" y="6252591"/>
            <a:ext cx="1790875" cy="276999"/>
          </a:xfrm>
          <a:prstGeom prst="rect">
            <a:avLst/>
          </a:prstGeom>
          <a:noFill/>
        </p:spPr>
        <p:txBody>
          <a:bodyPr wrap="none" rtlCol="0">
            <a:spAutoFit/>
          </a:bodyPr>
          <a:lstStyle/>
          <a:p>
            <a:r>
              <a:rPr lang="en-US" sz="1200" i="1" dirty="0" smtClean="0">
                <a:latin typeface="Helvetica" charset="0"/>
                <a:ea typeface="Helvetica" charset="0"/>
                <a:cs typeface="Helvetica" charset="0"/>
              </a:rPr>
              <a:t>K. pneumoniae (n=176)</a:t>
            </a:r>
            <a:endParaRPr lang="en-US" sz="1200" i="1" dirty="0">
              <a:latin typeface="Helvetica" charset="0"/>
              <a:ea typeface="Helvetica" charset="0"/>
              <a:cs typeface="Helvetica" charset="0"/>
            </a:endParaRPr>
          </a:p>
        </p:txBody>
      </p:sp>
      <p:sp>
        <p:nvSpPr>
          <p:cNvPr id="25" name="TextBox 24"/>
          <p:cNvSpPr txBox="1"/>
          <p:nvPr/>
        </p:nvSpPr>
        <p:spPr>
          <a:xfrm>
            <a:off x="266131" y="492030"/>
            <a:ext cx="4250114" cy="646331"/>
          </a:xfrm>
          <a:prstGeom prst="rect">
            <a:avLst/>
          </a:prstGeom>
          <a:noFill/>
        </p:spPr>
        <p:txBody>
          <a:bodyPr wrap="square" rtlCol="0">
            <a:spAutoFit/>
          </a:bodyPr>
          <a:lstStyle/>
          <a:p>
            <a:r>
              <a:rPr lang="en-US" dirty="0" smtClean="0">
                <a:solidFill>
                  <a:schemeClr val="accent5"/>
                </a:solidFill>
                <a:latin typeface="Helvetica" charset="0"/>
                <a:ea typeface="Helvetica" charset="0"/>
                <a:cs typeface="Helvetica" charset="0"/>
              </a:rPr>
              <a:t>Controlling for population stratification greatly reduces the false positive rate ...</a:t>
            </a:r>
            <a:endParaRPr lang="en-US" dirty="0">
              <a:solidFill>
                <a:schemeClr val="accent5"/>
              </a:solidFill>
              <a:latin typeface="Helvetica" charset="0"/>
              <a:ea typeface="Helvetica" charset="0"/>
              <a:cs typeface="Helvetica" charset="0"/>
            </a:endParaRPr>
          </a:p>
        </p:txBody>
      </p:sp>
      <p:sp>
        <p:nvSpPr>
          <p:cNvPr id="26" name="TextBox 25"/>
          <p:cNvSpPr txBox="1"/>
          <p:nvPr/>
        </p:nvSpPr>
        <p:spPr>
          <a:xfrm>
            <a:off x="4472412" y="756000"/>
            <a:ext cx="4490539" cy="369332"/>
          </a:xfrm>
          <a:prstGeom prst="rect">
            <a:avLst/>
          </a:prstGeom>
          <a:noFill/>
        </p:spPr>
        <p:txBody>
          <a:bodyPr wrap="square" rtlCol="0">
            <a:spAutoFit/>
          </a:bodyPr>
          <a:lstStyle/>
          <a:p>
            <a:r>
              <a:rPr lang="en-US" dirty="0" smtClean="0">
                <a:solidFill>
                  <a:schemeClr val="accent5"/>
                </a:solidFill>
                <a:latin typeface="Helvetica" charset="0"/>
                <a:ea typeface="Helvetica" charset="0"/>
                <a:cs typeface="Helvetica" charset="0"/>
              </a:rPr>
              <a:t>... but at a high cost in terms of lost power</a:t>
            </a:r>
            <a:endParaRPr lang="en-US" dirty="0">
              <a:solidFill>
                <a:schemeClr val="accent5"/>
              </a:solidFill>
              <a:latin typeface="Helvetica" charset="0"/>
              <a:ea typeface="Helvetica" charset="0"/>
              <a:cs typeface="Helvetica" charset="0"/>
            </a:endParaRPr>
          </a:p>
        </p:txBody>
      </p:sp>
      <p:pic>
        <p:nvPicPr>
          <p:cNvPr id="27" name="Picture 26"/>
          <p:cNvPicPr>
            <a:picLocks noChangeAspect="1"/>
          </p:cNvPicPr>
          <p:nvPr/>
        </p:nvPicPr>
        <p:blipFill rotWithShape="1">
          <a:blip r:embed="rId9"/>
          <a:srcRect r="26144"/>
          <a:stretch/>
        </p:blipFill>
        <p:spPr>
          <a:xfrm>
            <a:off x="6810763" y="1455184"/>
            <a:ext cx="1285023" cy="2273300"/>
          </a:xfrm>
          <a:prstGeom prst="rect">
            <a:avLst/>
          </a:prstGeom>
        </p:spPr>
      </p:pic>
      <p:sp>
        <p:nvSpPr>
          <p:cNvPr id="28" name="TextBox 27"/>
          <p:cNvSpPr txBox="1"/>
          <p:nvPr/>
        </p:nvSpPr>
        <p:spPr>
          <a:xfrm>
            <a:off x="141160" y="66912"/>
            <a:ext cx="8861720" cy="477054"/>
          </a:xfrm>
          <a:prstGeom prst="rect">
            <a:avLst/>
          </a:prstGeom>
          <a:noFill/>
        </p:spPr>
        <p:txBody>
          <a:bodyPr wrap="none" rtlCol="0">
            <a:spAutoFit/>
          </a:bodyPr>
          <a:lstStyle/>
          <a:p>
            <a:pPr algn="ctr"/>
            <a:r>
              <a:rPr lang="en-US" sz="2500" dirty="0" smtClean="0">
                <a:latin typeface="Helvetica" charset="0"/>
                <a:ea typeface="Helvetica" charset="0"/>
                <a:cs typeface="Helvetica" charset="0"/>
              </a:rPr>
              <a:t>Statistical properties: simulated phenotypes for real genomes</a:t>
            </a:r>
            <a:endParaRPr lang="en-US" sz="2500" dirty="0">
              <a:latin typeface="Helvetica" charset="0"/>
              <a:ea typeface="Helvetica" charset="0"/>
              <a:cs typeface="Helvetica" charset="0"/>
            </a:endParaRPr>
          </a:p>
        </p:txBody>
      </p:sp>
    </p:spTree>
    <p:extLst>
      <p:ext uri="{BB962C8B-B14F-4D97-AF65-F5344CB8AC3E}">
        <p14:creationId xmlns:p14="http://schemas.microsoft.com/office/powerpoint/2010/main" val="1044284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880827" y="1376716"/>
            <a:ext cx="3772519" cy="48679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43997" y="1371600"/>
            <a:ext cx="2475570" cy="5390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739730" y="2823497"/>
            <a:ext cx="2152373" cy="1321112"/>
          </a:xfrm>
          <a:prstGeom prst="rect">
            <a:avLst/>
          </a:prstGeom>
          <a:solidFill>
            <a:schemeClr val="tx1"/>
          </a:solidFill>
        </p:spPr>
      </p:pic>
      <p:pic>
        <p:nvPicPr>
          <p:cNvPr id="6" name="Picture 5"/>
          <p:cNvPicPr>
            <a:picLocks noChangeAspect="1"/>
          </p:cNvPicPr>
          <p:nvPr/>
        </p:nvPicPr>
        <p:blipFill>
          <a:blip r:embed="rId3"/>
          <a:stretch>
            <a:fillRect/>
          </a:stretch>
        </p:blipFill>
        <p:spPr>
          <a:xfrm>
            <a:off x="1750449" y="4070887"/>
            <a:ext cx="2078154" cy="1350800"/>
          </a:xfrm>
          <a:prstGeom prst="rect">
            <a:avLst/>
          </a:prstGeom>
        </p:spPr>
      </p:pic>
      <p:pic>
        <p:nvPicPr>
          <p:cNvPr id="7" name="Picture 6"/>
          <p:cNvPicPr>
            <a:picLocks noChangeAspect="1"/>
          </p:cNvPicPr>
          <p:nvPr/>
        </p:nvPicPr>
        <p:blipFill rotWithShape="1">
          <a:blip r:embed="rId4"/>
          <a:srcRect l="1" r="1342"/>
          <a:stretch/>
        </p:blipFill>
        <p:spPr>
          <a:xfrm>
            <a:off x="1710042" y="5415384"/>
            <a:ext cx="2182061" cy="1335956"/>
          </a:xfrm>
          <a:prstGeom prst="rect">
            <a:avLst/>
          </a:prstGeom>
        </p:spPr>
      </p:pic>
      <p:pic>
        <p:nvPicPr>
          <p:cNvPr id="8" name="Picture 7"/>
          <p:cNvPicPr>
            <a:picLocks noChangeAspect="1"/>
          </p:cNvPicPr>
          <p:nvPr/>
        </p:nvPicPr>
        <p:blipFill>
          <a:blip r:embed="rId5"/>
          <a:stretch>
            <a:fillRect/>
          </a:stretch>
        </p:blipFill>
        <p:spPr>
          <a:xfrm>
            <a:off x="1750449" y="1459793"/>
            <a:ext cx="2141654" cy="1381212"/>
          </a:xfrm>
          <a:prstGeom prst="rect">
            <a:avLst/>
          </a:prstGeom>
        </p:spPr>
      </p:pic>
      <p:sp>
        <p:nvSpPr>
          <p:cNvPr id="10" name="TextBox 9"/>
          <p:cNvSpPr txBox="1"/>
          <p:nvPr/>
        </p:nvSpPr>
        <p:spPr>
          <a:xfrm>
            <a:off x="205263" y="1412136"/>
            <a:ext cx="1217000" cy="276999"/>
          </a:xfrm>
          <a:prstGeom prst="rect">
            <a:avLst/>
          </a:prstGeom>
          <a:noFill/>
        </p:spPr>
        <p:txBody>
          <a:bodyPr wrap="none" rtlCol="0">
            <a:spAutoFit/>
          </a:bodyPr>
          <a:lstStyle/>
          <a:p>
            <a:r>
              <a:rPr lang="en-US" sz="1200" i="1" dirty="0" smtClean="0">
                <a:latin typeface="Helvetica" charset="0"/>
                <a:ea typeface="Helvetica" charset="0"/>
                <a:cs typeface="Helvetica" charset="0"/>
              </a:rPr>
              <a:t>M. tuberculosis</a:t>
            </a:r>
            <a:endParaRPr lang="en-US" sz="1200" i="1" dirty="0">
              <a:latin typeface="Helvetica" charset="0"/>
              <a:ea typeface="Helvetica" charset="0"/>
              <a:cs typeface="Helvetica" charset="0"/>
            </a:endParaRPr>
          </a:p>
        </p:txBody>
      </p:sp>
      <p:sp>
        <p:nvSpPr>
          <p:cNvPr id="11" name="TextBox 10"/>
          <p:cNvSpPr txBox="1"/>
          <p:nvPr/>
        </p:nvSpPr>
        <p:spPr>
          <a:xfrm>
            <a:off x="266130" y="2791172"/>
            <a:ext cx="841897" cy="276999"/>
          </a:xfrm>
          <a:prstGeom prst="rect">
            <a:avLst/>
          </a:prstGeom>
          <a:noFill/>
        </p:spPr>
        <p:txBody>
          <a:bodyPr wrap="none" rtlCol="0">
            <a:spAutoFit/>
          </a:bodyPr>
          <a:lstStyle/>
          <a:p>
            <a:r>
              <a:rPr lang="en-US" sz="1200" i="1" dirty="0" smtClean="0">
                <a:latin typeface="Helvetica" charset="0"/>
                <a:ea typeface="Helvetica" charset="0"/>
                <a:cs typeface="Helvetica" charset="0"/>
              </a:rPr>
              <a:t>S. aureus</a:t>
            </a:r>
            <a:endParaRPr lang="en-US" sz="1200" i="1" dirty="0">
              <a:latin typeface="Helvetica" charset="0"/>
              <a:ea typeface="Helvetica" charset="0"/>
              <a:cs typeface="Helvetica" charset="0"/>
            </a:endParaRPr>
          </a:p>
        </p:txBody>
      </p:sp>
      <p:sp>
        <p:nvSpPr>
          <p:cNvPr id="12" name="TextBox 11"/>
          <p:cNvSpPr txBox="1"/>
          <p:nvPr/>
        </p:nvSpPr>
        <p:spPr>
          <a:xfrm>
            <a:off x="276208" y="4047546"/>
            <a:ext cx="603050" cy="276999"/>
          </a:xfrm>
          <a:prstGeom prst="rect">
            <a:avLst/>
          </a:prstGeom>
          <a:noFill/>
        </p:spPr>
        <p:txBody>
          <a:bodyPr wrap="none" rtlCol="0">
            <a:spAutoFit/>
          </a:bodyPr>
          <a:lstStyle/>
          <a:p>
            <a:r>
              <a:rPr lang="en-US" sz="1200" i="1" dirty="0" smtClean="0">
                <a:latin typeface="Helvetica" charset="0"/>
                <a:ea typeface="Helvetica" charset="0"/>
                <a:cs typeface="Helvetica" charset="0"/>
              </a:rPr>
              <a:t>E. coli</a:t>
            </a:r>
            <a:endParaRPr lang="en-US" sz="1200" i="1" dirty="0">
              <a:latin typeface="Helvetica" charset="0"/>
              <a:ea typeface="Helvetica" charset="0"/>
              <a:cs typeface="Helvetica" charset="0"/>
            </a:endParaRPr>
          </a:p>
        </p:txBody>
      </p:sp>
      <p:sp>
        <p:nvSpPr>
          <p:cNvPr id="13" name="TextBox 12"/>
          <p:cNvSpPr txBox="1"/>
          <p:nvPr/>
        </p:nvSpPr>
        <p:spPr>
          <a:xfrm>
            <a:off x="307053" y="5404280"/>
            <a:ext cx="1215397" cy="276999"/>
          </a:xfrm>
          <a:prstGeom prst="rect">
            <a:avLst/>
          </a:prstGeom>
          <a:noFill/>
        </p:spPr>
        <p:txBody>
          <a:bodyPr wrap="none" rtlCol="0">
            <a:spAutoFit/>
          </a:bodyPr>
          <a:lstStyle/>
          <a:p>
            <a:r>
              <a:rPr lang="en-US" sz="1200" i="1" dirty="0" smtClean="0">
                <a:latin typeface="Helvetica" charset="0"/>
                <a:ea typeface="Helvetica" charset="0"/>
                <a:cs typeface="Helvetica" charset="0"/>
              </a:rPr>
              <a:t>K. pneumoniae</a:t>
            </a:r>
            <a:endParaRPr lang="en-US" sz="1200" i="1" dirty="0">
              <a:latin typeface="Helvetica" charset="0"/>
              <a:ea typeface="Helvetica" charset="0"/>
              <a:cs typeface="Helvetica" charset="0"/>
            </a:endParaRPr>
          </a:p>
        </p:txBody>
      </p:sp>
      <p:sp>
        <p:nvSpPr>
          <p:cNvPr id="14" name="TextBox 13"/>
          <p:cNvSpPr txBox="1"/>
          <p:nvPr/>
        </p:nvSpPr>
        <p:spPr>
          <a:xfrm>
            <a:off x="5011637" y="6563548"/>
            <a:ext cx="3510898" cy="276999"/>
          </a:xfrm>
          <a:prstGeom prst="rect">
            <a:avLst/>
          </a:prstGeom>
          <a:noFill/>
        </p:spPr>
        <p:txBody>
          <a:bodyPr wrap="none" rtlCol="0">
            <a:spAutoFit/>
          </a:bodyPr>
          <a:lstStyle/>
          <a:p>
            <a:r>
              <a:rPr lang="en-US" sz="1200" dirty="0" smtClean="0">
                <a:latin typeface="Helvetica" charset="0"/>
                <a:ea typeface="Helvetica" charset="0"/>
                <a:cs typeface="Helvetica" charset="0"/>
              </a:rPr>
              <a:t>Fig 2/S4 Earle </a:t>
            </a:r>
            <a:r>
              <a:rPr lang="en-US" sz="1200" i="1" dirty="0" smtClean="0">
                <a:latin typeface="Helvetica" charset="0"/>
                <a:ea typeface="Helvetica" charset="0"/>
                <a:cs typeface="Helvetica" charset="0"/>
              </a:rPr>
              <a:t>et al</a:t>
            </a:r>
            <a:r>
              <a:rPr lang="en-US" sz="1200" dirty="0" smtClean="0">
                <a:latin typeface="Helvetica" charset="0"/>
                <a:ea typeface="Helvetica" charset="0"/>
                <a:cs typeface="Helvetica" charset="0"/>
              </a:rPr>
              <a:t> (2016) </a:t>
            </a:r>
            <a:r>
              <a:rPr lang="en-US" sz="1200" i="1" dirty="0" smtClean="0">
                <a:latin typeface="Helvetica" charset="0"/>
                <a:ea typeface="Helvetica" charset="0"/>
                <a:cs typeface="Helvetica" charset="0"/>
              </a:rPr>
              <a:t>Nat </a:t>
            </a:r>
            <a:r>
              <a:rPr lang="en-US" sz="1200" i="1" dirty="0" err="1" smtClean="0">
                <a:latin typeface="Helvetica" charset="0"/>
                <a:ea typeface="Helvetica" charset="0"/>
                <a:cs typeface="Helvetica" charset="0"/>
              </a:rPr>
              <a:t>Microbiol</a:t>
            </a:r>
            <a:r>
              <a:rPr lang="en-US" sz="1200" dirty="0" smtClean="0">
                <a:latin typeface="Helvetica" charset="0"/>
                <a:ea typeface="Helvetica" charset="0"/>
                <a:cs typeface="Helvetica" charset="0"/>
              </a:rPr>
              <a:t> 1:16041</a:t>
            </a:r>
            <a:endParaRPr lang="en-US" sz="1200" dirty="0">
              <a:latin typeface="Helvetica" charset="0"/>
              <a:ea typeface="Helvetica" charset="0"/>
              <a:cs typeface="Helvetica" charset="0"/>
            </a:endParaRPr>
          </a:p>
        </p:txBody>
      </p:sp>
      <p:pic>
        <p:nvPicPr>
          <p:cNvPr id="16" name="Picture 15"/>
          <p:cNvPicPr>
            <a:picLocks noChangeAspect="1"/>
          </p:cNvPicPr>
          <p:nvPr/>
        </p:nvPicPr>
        <p:blipFill rotWithShape="1">
          <a:blip r:embed="rId6"/>
          <a:srcRect r="-4828"/>
          <a:stretch/>
        </p:blipFill>
        <p:spPr>
          <a:xfrm>
            <a:off x="4926981" y="1484973"/>
            <a:ext cx="1863839" cy="2247900"/>
          </a:xfrm>
          <a:prstGeom prst="rect">
            <a:avLst/>
          </a:prstGeom>
        </p:spPr>
      </p:pic>
      <p:pic>
        <p:nvPicPr>
          <p:cNvPr id="17" name="Picture 16"/>
          <p:cNvPicPr>
            <a:picLocks noChangeAspect="1"/>
          </p:cNvPicPr>
          <p:nvPr/>
        </p:nvPicPr>
        <p:blipFill rotWithShape="1">
          <a:blip r:embed="rId7"/>
          <a:srcRect r="-5162"/>
          <a:stretch/>
        </p:blipFill>
        <p:spPr>
          <a:xfrm>
            <a:off x="4914281" y="3879278"/>
            <a:ext cx="1896482" cy="2235200"/>
          </a:xfrm>
          <a:prstGeom prst="rect">
            <a:avLst/>
          </a:prstGeom>
        </p:spPr>
      </p:pic>
      <p:pic>
        <p:nvPicPr>
          <p:cNvPr id="18" name="Picture 17"/>
          <p:cNvPicPr>
            <a:picLocks noChangeAspect="1"/>
          </p:cNvPicPr>
          <p:nvPr/>
        </p:nvPicPr>
        <p:blipFill rotWithShape="1">
          <a:blip r:embed="rId8"/>
          <a:srcRect l="2457" t="-347" r="-7923" b="347"/>
          <a:stretch/>
        </p:blipFill>
        <p:spPr>
          <a:xfrm>
            <a:off x="6810763" y="3879278"/>
            <a:ext cx="1875191" cy="2273300"/>
          </a:xfrm>
          <a:prstGeom prst="rect">
            <a:avLst/>
          </a:prstGeom>
        </p:spPr>
      </p:pic>
      <p:sp>
        <p:nvSpPr>
          <p:cNvPr id="20" name="TextBox 19"/>
          <p:cNvSpPr txBox="1"/>
          <p:nvPr/>
        </p:nvSpPr>
        <p:spPr>
          <a:xfrm>
            <a:off x="4913383" y="1091811"/>
            <a:ext cx="1877437" cy="276999"/>
          </a:xfrm>
          <a:prstGeom prst="rect">
            <a:avLst/>
          </a:prstGeom>
          <a:noFill/>
        </p:spPr>
        <p:txBody>
          <a:bodyPr wrap="none" rtlCol="0">
            <a:spAutoFit/>
          </a:bodyPr>
          <a:lstStyle/>
          <a:p>
            <a:r>
              <a:rPr lang="en-US" sz="1200" i="1" dirty="0" smtClean="0">
                <a:latin typeface="Helvetica" charset="0"/>
                <a:ea typeface="Helvetica" charset="0"/>
                <a:cs typeface="Helvetica" charset="0"/>
              </a:rPr>
              <a:t>M. tuberculosis (n=1573)</a:t>
            </a:r>
            <a:endParaRPr lang="en-US" sz="1200" i="1" dirty="0">
              <a:latin typeface="Helvetica" charset="0"/>
              <a:ea typeface="Helvetica" charset="0"/>
              <a:cs typeface="Helvetica" charset="0"/>
            </a:endParaRPr>
          </a:p>
        </p:txBody>
      </p:sp>
      <p:sp>
        <p:nvSpPr>
          <p:cNvPr id="21" name="TextBox 20"/>
          <p:cNvSpPr txBox="1"/>
          <p:nvPr/>
        </p:nvSpPr>
        <p:spPr>
          <a:xfrm>
            <a:off x="7104134" y="1091810"/>
            <a:ext cx="1417376" cy="276999"/>
          </a:xfrm>
          <a:prstGeom prst="rect">
            <a:avLst/>
          </a:prstGeom>
          <a:noFill/>
        </p:spPr>
        <p:txBody>
          <a:bodyPr wrap="none" rtlCol="0">
            <a:spAutoFit/>
          </a:bodyPr>
          <a:lstStyle/>
          <a:p>
            <a:r>
              <a:rPr lang="en-US" sz="1200" i="1" dirty="0" smtClean="0">
                <a:latin typeface="Helvetica" charset="0"/>
                <a:ea typeface="Helvetica" charset="0"/>
                <a:cs typeface="Helvetica" charset="0"/>
              </a:rPr>
              <a:t>S. aureus (n=992)</a:t>
            </a:r>
            <a:endParaRPr lang="en-US" sz="1200" i="1" dirty="0">
              <a:latin typeface="Helvetica" charset="0"/>
              <a:ea typeface="Helvetica" charset="0"/>
              <a:cs typeface="Helvetica" charset="0"/>
            </a:endParaRPr>
          </a:p>
        </p:txBody>
      </p:sp>
      <p:sp>
        <p:nvSpPr>
          <p:cNvPr id="23" name="TextBox 22"/>
          <p:cNvSpPr txBox="1"/>
          <p:nvPr/>
        </p:nvSpPr>
        <p:spPr>
          <a:xfrm>
            <a:off x="5153451" y="6260883"/>
            <a:ext cx="1178528" cy="276999"/>
          </a:xfrm>
          <a:prstGeom prst="rect">
            <a:avLst/>
          </a:prstGeom>
          <a:noFill/>
        </p:spPr>
        <p:txBody>
          <a:bodyPr wrap="none" rtlCol="0">
            <a:spAutoFit/>
          </a:bodyPr>
          <a:lstStyle/>
          <a:p>
            <a:r>
              <a:rPr lang="en-US" sz="1200" i="1" dirty="0" smtClean="0">
                <a:latin typeface="Helvetica" charset="0"/>
                <a:ea typeface="Helvetica" charset="0"/>
                <a:cs typeface="Helvetica" charset="0"/>
              </a:rPr>
              <a:t>E. coli (n=241)</a:t>
            </a:r>
            <a:endParaRPr lang="en-US" sz="1200" i="1" dirty="0">
              <a:latin typeface="Helvetica" charset="0"/>
              <a:ea typeface="Helvetica" charset="0"/>
              <a:cs typeface="Helvetica" charset="0"/>
            </a:endParaRPr>
          </a:p>
        </p:txBody>
      </p:sp>
      <p:sp>
        <p:nvSpPr>
          <p:cNvPr id="24" name="TextBox 23"/>
          <p:cNvSpPr txBox="1"/>
          <p:nvPr/>
        </p:nvSpPr>
        <p:spPr>
          <a:xfrm>
            <a:off x="6895079" y="6252591"/>
            <a:ext cx="1790875" cy="276999"/>
          </a:xfrm>
          <a:prstGeom prst="rect">
            <a:avLst/>
          </a:prstGeom>
          <a:noFill/>
        </p:spPr>
        <p:txBody>
          <a:bodyPr wrap="none" rtlCol="0">
            <a:spAutoFit/>
          </a:bodyPr>
          <a:lstStyle/>
          <a:p>
            <a:r>
              <a:rPr lang="en-US" sz="1200" i="1" dirty="0" smtClean="0">
                <a:latin typeface="Helvetica" charset="0"/>
                <a:ea typeface="Helvetica" charset="0"/>
                <a:cs typeface="Helvetica" charset="0"/>
              </a:rPr>
              <a:t>K. pneumoniae (n=176)</a:t>
            </a:r>
            <a:endParaRPr lang="en-US" sz="1200" i="1" dirty="0">
              <a:latin typeface="Helvetica" charset="0"/>
              <a:ea typeface="Helvetica" charset="0"/>
              <a:cs typeface="Helvetica" charset="0"/>
            </a:endParaRPr>
          </a:p>
        </p:txBody>
      </p:sp>
      <p:sp>
        <p:nvSpPr>
          <p:cNvPr id="25" name="TextBox 24"/>
          <p:cNvSpPr txBox="1"/>
          <p:nvPr/>
        </p:nvSpPr>
        <p:spPr>
          <a:xfrm>
            <a:off x="266131" y="492030"/>
            <a:ext cx="4250114" cy="646331"/>
          </a:xfrm>
          <a:prstGeom prst="rect">
            <a:avLst/>
          </a:prstGeom>
          <a:noFill/>
        </p:spPr>
        <p:txBody>
          <a:bodyPr wrap="square" rtlCol="0">
            <a:spAutoFit/>
          </a:bodyPr>
          <a:lstStyle/>
          <a:p>
            <a:r>
              <a:rPr lang="en-US" dirty="0" smtClean="0">
                <a:solidFill>
                  <a:schemeClr val="accent5"/>
                </a:solidFill>
                <a:latin typeface="Helvetica" charset="0"/>
                <a:ea typeface="Helvetica" charset="0"/>
                <a:cs typeface="Helvetica" charset="0"/>
              </a:rPr>
              <a:t>Controlling for population stratification greatly reduces the false positive rate ...</a:t>
            </a:r>
            <a:endParaRPr lang="en-US" dirty="0">
              <a:solidFill>
                <a:schemeClr val="accent5"/>
              </a:solidFill>
              <a:latin typeface="Helvetica" charset="0"/>
              <a:ea typeface="Helvetica" charset="0"/>
              <a:cs typeface="Helvetica" charset="0"/>
            </a:endParaRPr>
          </a:p>
        </p:txBody>
      </p:sp>
      <p:sp>
        <p:nvSpPr>
          <p:cNvPr id="26" name="TextBox 25"/>
          <p:cNvSpPr txBox="1"/>
          <p:nvPr/>
        </p:nvSpPr>
        <p:spPr>
          <a:xfrm>
            <a:off x="4472412" y="756000"/>
            <a:ext cx="4490539" cy="369332"/>
          </a:xfrm>
          <a:prstGeom prst="rect">
            <a:avLst/>
          </a:prstGeom>
          <a:noFill/>
        </p:spPr>
        <p:txBody>
          <a:bodyPr wrap="square" rtlCol="0">
            <a:spAutoFit/>
          </a:bodyPr>
          <a:lstStyle/>
          <a:p>
            <a:r>
              <a:rPr lang="en-US" dirty="0" smtClean="0">
                <a:solidFill>
                  <a:schemeClr val="accent5"/>
                </a:solidFill>
                <a:latin typeface="Helvetica" charset="0"/>
                <a:ea typeface="Helvetica" charset="0"/>
                <a:cs typeface="Helvetica" charset="0"/>
              </a:rPr>
              <a:t>... but at a high cost in terms of lost power</a:t>
            </a:r>
            <a:endParaRPr lang="en-US" dirty="0">
              <a:solidFill>
                <a:schemeClr val="accent5"/>
              </a:solidFill>
              <a:latin typeface="Helvetica" charset="0"/>
              <a:ea typeface="Helvetica" charset="0"/>
              <a:cs typeface="Helvetica" charset="0"/>
            </a:endParaRPr>
          </a:p>
        </p:txBody>
      </p:sp>
      <p:pic>
        <p:nvPicPr>
          <p:cNvPr id="27" name="Picture 26"/>
          <p:cNvPicPr>
            <a:picLocks noChangeAspect="1"/>
          </p:cNvPicPr>
          <p:nvPr/>
        </p:nvPicPr>
        <p:blipFill rotWithShape="1">
          <a:blip r:embed="rId9"/>
          <a:srcRect l="1" r="-5902"/>
          <a:stretch/>
        </p:blipFill>
        <p:spPr>
          <a:xfrm>
            <a:off x="6810763" y="1455184"/>
            <a:ext cx="1842583" cy="2273300"/>
          </a:xfrm>
          <a:prstGeom prst="rect">
            <a:avLst/>
          </a:prstGeom>
        </p:spPr>
      </p:pic>
      <p:sp>
        <p:nvSpPr>
          <p:cNvPr id="28" name="TextBox 27"/>
          <p:cNvSpPr txBox="1"/>
          <p:nvPr/>
        </p:nvSpPr>
        <p:spPr>
          <a:xfrm>
            <a:off x="141160" y="66912"/>
            <a:ext cx="8861720" cy="477054"/>
          </a:xfrm>
          <a:prstGeom prst="rect">
            <a:avLst/>
          </a:prstGeom>
          <a:noFill/>
        </p:spPr>
        <p:txBody>
          <a:bodyPr wrap="none" rtlCol="0">
            <a:spAutoFit/>
          </a:bodyPr>
          <a:lstStyle/>
          <a:p>
            <a:pPr algn="ctr"/>
            <a:r>
              <a:rPr lang="en-US" sz="2500" dirty="0" smtClean="0">
                <a:latin typeface="Helvetica" charset="0"/>
                <a:ea typeface="Helvetica" charset="0"/>
                <a:cs typeface="Helvetica" charset="0"/>
              </a:rPr>
              <a:t>Statistical properties: simulated phenotypes for real genomes</a:t>
            </a:r>
            <a:endParaRPr lang="en-US" sz="2500" dirty="0">
              <a:latin typeface="Helvetica" charset="0"/>
              <a:ea typeface="Helvetica" charset="0"/>
              <a:cs typeface="Helvetica" charset="0"/>
            </a:endParaRPr>
          </a:p>
        </p:txBody>
      </p:sp>
    </p:spTree>
    <p:extLst>
      <p:ext uri="{BB962C8B-B14F-4D97-AF65-F5344CB8AC3E}">
        <p14:creationId xmlns:p14="http://schemas.microsoft.com/office/powerpoint/2010/main" val="2057497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0453" y="1179901"/>
            <a:ext cx="8798543" cy="5024710"/>
          </a:xfrm>
          <a:prstGeom prst="rect">
            <a:avLst/>
          </a:prstGeom>
        </p:spPr>
      </p:pic>
      <p:sp useBgFill="1">
        <p:nvSpPr>
          <p:cNvPr id="4" name="Rectangle 3"/>
          <p:cNvSpPr/>
          <p:nvPr/>
        </p:nvSpPr>
        <p:spPr>
          <a:xfrm>
            <a:off x="474562" y="3310359"/>
            <a:ext cx="8275899" cy="9568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800100" y="171386"/>
            <a:ext cx="7543800" cy="1131570"/>
          </a:xfrm>
        </p:spPr>
        <p:txBody>
          <a:bodyPr>
            <a:normAutofit/>
          </a:bodyPr>
          <a:lstStyle/>
          <a:p>
            <a:r>
              <a:rPr lang="en-US" sz="3600" dirty="0" smtClean="0"/>
              <a:t>Control for Population Stratification</a:t>
            </a:r>
            <a:endParaRPr lang="en-US" sz="3600" dirty="0"/>
          </a:p>
        </p:txBody>
      </p:sp>
      <p:sp useBgFill="1">
        <p:nvSpPr>
          <p:cNvPr id="6" name="Rectangle 5"/>
          <p:cNvSpPr/>
          <p:nvPr/>
        </p:nvSpPr>
        <p:spPr>
          <a:xfrm>
            <a:off x="474561" y="4267200"/>
            <a:ext cx="8275899" cy="2007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6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Multiple Testing</a:t>
            </a:r>
            <a:endParaRPr lang="en-US" dirty="0"/>
          </a:p>
        </p:txBody>
      </p:sp>
      <p:sp>
        <p:nvSpPr>
          <p:cNvPr id="3" name="Subtitle 2"/>
          <p:cNvSpPr>
            <a:spLocks noGrp="1"/>
          </p:cNvSpPr>
          <p:nvPr>
            <p:ph type="subTitle" idx="1"/>
          </p:nvPr>
        </p:nvSpPr>
        <p:spPr/>
        <p:txBody>
          <a:bodyPr/>
          <a:lstStyle/>
          <a:p>
            <a:r>
              <a:rPr lang="en-US" dirty="0" smtClean="0"/>
              <a:t>Statistical Challenges for Microbial GWAS</a:t>
            </a:r>
            <a:endParaRPr lang="en-US" dirty="0"/>
          </a:p>
        </p:txBody>
      </p:sp>
    </p:spTree>
    <p:extLst>
      <p:ext uri="{BB962C8B-B14F-4D97-AF65-F5344CB8AC3E}">
        <p14:creationId xmlns:p14="http://schemas.microsoft.com/office/powerpoint/2010/main" val="590479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5558"/>
            <a:ext cx="7886700" cy="520550"/>
          </a:xfrm>
        </p:spPr>
        <p:txBody>
          <a:bodyPr>
            <a:normAutofit fontScale="90000"/>
          </a:bodyPr>
          <a:lstStyle/>
          <a:p>
            <a:pPr algn="ctr"/>
            <a:r>
              <a:rPr lang="en-US" sz="2800" dirty="0" smtClean="0"/>
              <a:t>Why </a:t>
            </a:r>
            <a:r>
              <a:rPr lang="en-US" sz="2800" dirty="0" smtClean="0"/>
              <a:t>multiple testing correction is hard in </a:t>
            </a:r>
            <a:r>
              <a:rPr lang="en-US" sz="2800" dirty="0" smtClean="0"/>
              <a:t>bacteria</a:t>
            </a:r>
            <a:endParaRPr lang="en-US" sz="2800" dirty="0"/>
          </a:p>
        </p:txBody>
      </p:sp>
      <p:sp>
        <p:nvSpPr>
          <p:cNvPr id="3" name="Content Placeholder 2"/>
          <p:cNvSpPr>
            <a:spLocks noGrp="1"/>
          </p:cNvSpPr>
          <p:nvPr>
            <p:ph idx="1"/>
          </p:nvPr>
        </p:nvSpPr>
        <p:spPr>
          <a:xfrm>
            <a:off x="213560" y="818148"/>
            <a:ext cx="8625640" cy="5836652"/>
          </a:xfrm>
        </p:spPr>
        <p:txBody>
          <a:bodyPr>
            <a:normAutofit/>
          </a:bodyPr>
          <a:lstStyle/>
          <a:p>
            <a:r>
              <a:rPr lang="en-US" sz="1800" dirty="0" smtClean="0"/>
              <a:t>Genome-wide correlations (linkage) between variants</a:t>
            </a:r>
            <a:endParaRPr lang="en-US" sz="1800" dirty="0" smtClean="0">
              <a:solidFill>
                <a:schemeClr val="accent6"/>
              </a:solidFill>
            </a:endParaRPr>
          </a:p>
        </p:txBody>
      </p:sp>
      <p:grpSp>
        <p:nvGrpSpPr>
          <p:cNvPr id="15" name="Group 14"/>
          <p:cNvGrpSpPr/>
          <p:nvPr/>
        </p:nvGrpSpPr>
        <p:grpSpPr>
          <a:xfrm>
            <a:off x="375922" y="1183796"/>
            <a:ext cx="4126772" cy="4533092"/>
            <a:chOff x="375922" y="1183796"/>
            <a:chExt cx="4126772" cy="4533092"/>
          </a:xfrm>
        </p:grpSpPr>
        <p:pic>
          <p:nvPicPr>
            <p:cNvPr id="5" name="Picture 4" descr="humanLDstructure_edit.png"/>
            <p:cNvPicPr>
              <a:picLocks/>
            </p:cNvPicPr>
            <p:nvPr/>
          </p:nvPicPr>
          <p:blipFill rotWithShape="1">
            <a:blip r:embed="rId3">
              <a:extLst>
                <a:ext uri="{28A0092B-C50C-407E-A947-70E740481C1C}">
                  <a14:useLocalDpi xmlns:a14="http://schemas.microsoft.com/office/drawing/2010/main" val="0"/>
                </a:ext>
              </a:extLst>
            </a:blip>
            <a:srcRect l="-1154" t="-5968" r="-1"/>
            <a:stretch/>
          </p:blipFill>
          <p:spPr>
            <a:xfrm>
              <a:off x="388831" y="1246750"/>
              <a:ext cx="4113863" cy="4168327"/>
            </a:xfrm>
            <a:prstGeom prst="rect">
              <a:avLst/>
            </a:prstGeom>
            <a:solidFill>
              <a:schemeClr val="tx1"/>
            </a:solidFill>
          </p:spPr>
        </p:pic>
        <p:sp>
          <p:nvSpPr>
            <p:cNvPr id="7" name="TextBox 6"/>
            <p:cNvSpPr txBox="1"/>
            <p:nvPr/>
          </p:nvSpPr>
          <p:spPr>
            <a:xfrm>
              <a:off x="1215094" y="1183796"/>
              <a:ext cx="2650084" cy="307776"/>
            </a:xfrm>
            <a:prstGeom prst="rect">
              <a:avLst/>
            </a:prstGeom>
            <a:noFill/>
          </p:spPr>
          <p:txBody>
            <a:bodyPr wrap="none" rtlCol="0">
              <a:spAutoFit/>
            </a:bodyPr>
            <a:lstStyle/>
            <a:p>
              <a:pPr algn="ctr"/>
              <a:r>
                <a:rPr lang="en-US" sz="1400" dirty="0" smtClean="0">
                  <a:solidFill>
                    <a:schemeClr val="bg1"/>
                  </a:solidFill>
                  <a:latin typeface="Helvetica" charset="0"/>
                  <a:ea typeface="Helvetica" charset="0"/>
                  <a:cs typeface="Helvetica" charset="0"/>
                </a:rPr>
                <a:t>Human chromosome 1 (partial)</a:t>
              </a:r>
              <a:endParaRPr lang="en-US" sz="1400" dirty="0">
                <a:solidFill>
                  <a:schemeClr val="bg1"/>
                </a:solidFill>
                <a:latin typeface="Helvetica" charset="0"/>
                <a:ea typeface="Helvetica" charset="0"/>
                <a:cs typeface="Helvetica" charset="0"/>
              </a:endParaRPr>
            </a:p>
          </p:txBody>
        </p:sp>
        <p:sp>
          <p:nvSpPr>
            <p:cNvPr id="9" name="TextBox 8"/>
            <p:cNvSpPr txBox="1"/>
            <p:nvPr/>
          </p:nvSpPr>
          <p:spPr>
            <a:xfrm>
              <a:off x="375922" y="5439890"/>
              <a:ext cx="4114799" cy="276998"/>
            </a:xfrm>
            <a:prstGeom prst="rect">
              <a:avLst/>
            </a:prstGeom>
            <a:noFill/>
          </p:spPr>
          <p:txBody>
            <a:bodyPr wrap="square" rtlCol="0">
              <a:spAutoFit/>
            </a:bodyPr>
            <a:lstStyle/>
            <a:p>
              <a:pPr algn="ctr"/>
              <a:r>
                <a:rPr lang="en-US" sz="1200" dirty="0">
                  <a:latin typeface="Helvetica" charset="0"/>
                  <a:ea typeface="Helvetica" charset="0"/>
                  <a:cs typeface="Helvetica" charset="0"/>
                </a:rPr>
                <a:t>Physical position on chromosome </a:t>
              </a:r>
              <a:r>
                <a:rPr lang="en-US" sz="1200" dirty="0" smtClean="0">
                  <a:latin typeface="Helvetica" charset="0"/>
                  <a:ea typeface="Helvetica" charset="0"/>
                  <a:cs typeface="Helvetica" charset="0"/>
                </a:rPr>
                <a:t>(10</a:t>
              </a:r>
              <a:r>
                <a:rPr lang="en-US" sz="1200" baseline="30000" dirty="0" smtClean="0">
                  <a:latin typeface="Helvetica" charset="0"/>
                  <a:ea typeface="Helvetica" charset="0"/>
                  <a:cs typeface="Helvetica" charset="0"/>
                </a:rPr>
                <a:t>6</a:t>
              </a:r>
              <a:r>
                <a:rPr lang="en-US" sz="1200" dirty="0" smtClean="0">
                  <a:latin typeface="Helvetica" charset="0"/>
                  <a:ea typeface="Helvetica" charset="0"/>
                  <a:cs typeface="Helvetica" charset="0"/>
                </a:rPr>
                <a:t> base </a:t>
              </a:r>
              <a:r>
                <a:rPr lang="en-US" sz="1200" dirty="0">
                  <a:latin typeface="Helvetica" charset="0"/>
                  <a:ea typeface="Helvetica" charset="0"/>
                  <a:cs typeface="Helvetica" charset="0"/>
                </a:rPr>
                <a:t>pairs)</a:t>
              </a:r>
            </a:p>
          </p:txBody>
        </p:sp>
        <p:sp>
          <p:nvSpPr>
            <p:cNvPr id="17" name="TextBox 16"/>
            <p:cNvSpPr txBox="1"/>
            <p:nvPr/>
          </p:nvSpPr>
          <p:spPr>
            <a:xfrm>
              <a:off x="1061791" y="5211277"/>
              <a:ext cx="490347" cy="202812"/>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6</a:t>
              </a:r>
              <a:endParaRPr lang="en-US" sz="900" dirty="0">
                <a:solidFill>
                  <a:schemeClr val="bg1"/>
                </a:solidFill>
                <a:latin typeface="Helvetica" charset="0"/>
                <a:ea typeface="Helvetica" charset="0"/>
                <a:cs typeface="Helvetica" charset="0"/>
              </a:endParaRPr>
            </a:p>
          </p:txBody>
        </p:sp>
        <p:sp>
          <p:nvSpPr>
            <p:cNvPr id="18" name="TextBox 17"/>
            <p:cNvSpPr txBox="1"/>
            <p:nvPr/>
          </p:nvSpPr>
          <p:spPr>
            <a:xfrm>
              <a:off x="1920005" y="5211275"/>
              <a:ext cx="490347" cy="202812"/>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7</a:t>
              </a:r>
              <a:endParaRPr lang="en-US" sz="900" dirty="0">
                <a:solidFill>
                  <a:schemeClr val="bg1"/>
                </a:solidFill>
                <a:latin typeface="Helvetica" charset="0"/>
                <a:ea typeface="Helvetica" charset="0"/>
                <a:cs typeface="Helvetica" charset="0"/>
              </a:endParaRPr>
            </a:p>
          </p:txBody>
        </p:sp>
        <p:sp>
          <p:nvSpPr>
            <p:cNvPr id="19" name="TextBox 18"/>
            <p:cNvSpPr txBox="1"/>
            <p:nvPr/>
          </p:nvSpPr>
          <p:spPr>
            <a:xfrm>
              <a:off x="2778219" y="5211274"/>
              <a:ext cx="490347" cy="202812"/>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8</a:t>
              </a:r>
              <a:endParaRPr lang="en-US" sz="900" dirty="0">
                <a:solidFill>
                  <a:schemeClr val="bg1"/>
                </a:solidFill>
                <a:latin typeface="Helvetica" charset="0"/>
                <a:ea typeface="Helvetica" charset="0"/>
                <a:cs typeface="Helvetica" charset="0"/>
              </a:endParaRPr>
            </a:p>
          </p:txBody>
        </p:sp>
        <p:sp>
          <p:nvSpPr>
            <p:cNvPr id="20" name="TextBox 19"/>
            <p:cNvSpPr txBox="1"/>
            <p:nvPr/>
          </p:nvSpPr>
          <p:spPr>
            <a:xfrm>
              <a:off x="3642928" y="5211274"/>
              <a:ext cx="490347" cy="202812"/>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9</a:t>
              </a:r>
              <a:endParaRPr lang="en-US" sz="900" dirty="0">
                <a:solidFill>
                  <a:schemeClr val="bg1"/>
                </a:solidFill>
                <a:latin typeface="Helvetica" charset="0"/>
                <a:ea typeface="Helvetica" charset="0"/>
                <a:cs typeface="Helvetica" charset="0"/>
              </a:endParaRPr>
            </a:p>
          </p:txBody>
        </p:sp>
        <p:sp>
          <p:nvSpPr>
            <p:cNvPr id="21" name="TextBox 20"/>
            <p:cNvSpPr txBox="1"/>
            <p:nvPr/>
          </p:nvSpPr>
          <p:spPr>
            <a:xfrm rot="16200000">
              <a:off x="294222" y="4477476"/>
              <a:ext cx="472944" cy="189855"/>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6</a:t>
              </a:r>
              <a:endParaRPr lang="en-US" sz="900" dirty="0">
                <a:solidFill>
                  <a:schemeClr val="bg1"/>
                </a:solidFill>
                <a:latin typeface="Helvetica" charset="0"/>
                <a:ea typeface="Helvetica" charset="0"/>
                <a:cs typeface="Helvetica" charset="0"/>
              </a:endParaRPr>
            </a:p>
          </p:txBody>
        </p:sp>
        <p:sp>
          <p:nvSpPr>
            <p:cNvPr id="22" name="TextBox 21"/>
            <p:cNvSpPr txBox="1"/>
            <p:nvPr/>
          </p:nvSpPr>
          <p:spPr>
            <a:xfrm rot="16200000">
              <a:off x="294221" y="3649721"/>
              <a:ext cx="472944" cy="189855"/>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7</a:t>
              </a:r>
              <a:endParaRPr lang="en-US" sz="900" dirty="0">
                <a:solidFill>
                  <a:schemeClr val="bg1"/>
                </a:solidFill>
                <a:latin typeface="Helvetica" charset="0"/>
                <a:ea typeface="Helvetica" charset="0"/>
                <a:cs typeface="Helvetica" charset="0"/>
              </a:endParaRPr>
            </a:p>
          </p:txBody>
        </p:sp>
        <p:sp>
          <p:nvSpPr>
            <p:cNvPr id="23" name="TextBox 22"/>
            <p:cNvSpPr txBox="1"/>
            <p:nvPr/>
          </p:nvSpPr>
          <p:spPr>
            <a:xfrm rot="16200000">
              <a:off x="294219" y="2821966"/>
              <a:ext cx="472944" cy="189855"/>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8</a:t>
              </a:r>
              <a:endParaRPr lang="en-US" sz="900" dirty="0">
                <a:solidFill>
                  <a:schemeClr val="bg1"/>
                </a:solidFill>
                <a:latin typeface="Helvetica" charset="0"/>
                <a:ea typeface="Helvetica" charset="0"/>
                <a:cs typeface="Helvetica" charset="0"/>
              </a:endParaRPr>
            </a:p>
          </p:txBody>
        </p:sp>
        <p:sp>
          <p:nvSpPr>
            <p:cNvPr id="24" name="TextBox 23"/>
            <p:cNvSpPr txBox="1"/>
            <p:nvPr/>
          </p:nvSpPr>
          <p:spPr>
            <a:xfrm rot="16200000">
              <a:off x="294219" y="1987947"/>
              <a:ext cx="472944" cy="189855"/>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9</a:t>
              </a:r>
              <a:endParaRPr lang="en-US" sz="900" dirty="0">
                <a:solidFill>
                  <a:schemeClr val="bg1"/>
                </a:solidFill>
                <a:latin typeface="Helvetica" charset="0"/>
                <a:ea typeface="Helvetica" charset="0"/>
                <a:cs typeface="Helvetica" charset="0"/>
              </a:endParaRPr>
            </a:p>
          </p:txBody>
        </p:sp>
      </p:grpSp>
      <p:grpSp>
        <p:nvGrpSpPr>
          <p:cNvPr id="25" name="Group 24"/>
          <p:cNvGrpSpPr/>
          <p:nvPr/>
        </p:nvGrpSpPr>
        <p:grpSpPr>
          <a:xfrm>
            <a:off x="4582160" y="1183796"/>
            <a:ext cx="4310166" cy="4533093"/>
            <a:chOff x="4582160" y="1183796"/>
            <a:chExt cx="4310166" cy="4533093"/>
          </a:xfrm>
        </p:grpSpPr>
        <p:sp>
          <p:nvSpPr>
            <p:cNvPr id="4" name="TextBox 3"/>
            <p:cNvSpPr txBox="1"/>
            <p:nvPr/>
          </p:nvSpPr>
          <p:spPr>
            <a:xfrm>
              <a:off x="5333547" y="2516450"/>
              <a:ext cx="2803419" cy="1188585"/>
            </a:xfrm>
            <a:prstGeom prst="rect">
              <a:avLst/>
            </a:prstGeom>
            <a:noFill/>
          </p:spPr>
          <p:txBody>
            <a:bodyPr wrap="square" rtlCol="0">
              <a:spAutoFit/>
            </a:bodyPr>
            <a:lstStyle/>
            <a:p>
              <a:r>
                <a:rPr lang="en-US"/>
                <a:t>Points show the position of SNP pairs in moderate to high linkage disequilibrium </a:t>
              </a:r>
              <a:br>
                <a:rPr lang="en-US"/>
              </a:br>
              <a:r>
                <a:rPr lang="en-US"/>
                <a:t>i.e. r</a:t>
              </a:r>
              <a:r>
                <a:rPr lang="en-US" baseline="30000"/>
                <a:t>2</a:t>
              </a:r>
              <a:r>
                <a:rPr lang="en-US"/>
                <a:t> &gt; 0.4</a:t>
              </a:r>
            </a:p>
          </p:txBody>
        </p:sp>
        <p:pic>
          <p:nvPicPr>
            <p:cNvPr id="6" name="Picture 5"/>
            <p:cNvPicPr>
              <a:picLocks/>
            </p:cNvPicPr>
            <p:nvPr/>
          </p:nvPicPr>
          <p:blipFill rotWithShape="1">
            <a:blip r:embed="rId4">
              <a:extLst>
                <a:ext uri="{28A0092B-C50C-407E-A947-70E740481C1C}">
                  <a14:useLocalDpi xmlns:a14="http://schemas.microsoft.com/office/drawing/2010/main" val="0"/>
                </a:ext>
              </a:extLst>
            </a:blip>
            <a:srcRect b="-722"/>
            <a:stretch/>
          </p:blipFill>
          <p:spPr>
            <a:xfrm>
              <a:off x="4595960" y="1246750"/>
              <a:ext cx="4296366" cy="4168328"/>
            </a:xfrm>
            <a:prstGeom prst="rect">
              <a:avLst/>
            </a:prstGeom>
            <a:solidFill>
              <a:schemeClr val="tx1"/>
            </a:solidFill>
          </p:spPr>
        </p:pic>
        <p:sp>
          <p:nvSpPr>
            <p:cNvPr id="8" name="TextBox 7"/>
            <p:cNvSpPr txBox="1"/>
            <p:nvPr/>
          </p:nvSpPr>
          <p:spPr>
            <a:xfrm>
              <a:off x="5807944" y="1183796"/>
              <a:ext cx="2036135" cy="307776"/>
            </a:xfrm>
            <a:prstGeom prst="rect">
              <a:avLst/>
            </a:prstGeom>
            <a:noFill/>
          </p:spPr>
          <p:txBody>
            <a:bodyPr wrap="none" rtlCol="0">
              <a:spAutoFit/>
            </a:bodyPr>
            <a:lstStyle/>
            <a:p>
              <a:pPr algn="ctr"/>
              <a:r>
                <a:rPr lang="en-US" sz="1400" i="1" dirty="0" smtClean="0">
                  <a:solidFill>
                    <a:schemeClr val="bg1"/>
                  </a:solidFill>
                  <a:latin typeface="Helvetica" charset="0"/>
                  <a:ea typeface="Helvetica" charset="0"/>
                  <a:cs typeface="Helvetica" charset="0"/>
                </a:rPr>
                <a:t>Staphylococcus aureus</a:t>
              </a:r>
              <a:endParaRPr lang="en-US" sz="1400" i="1" dirty="0">
                <a:solidFill>
                  <a:schemeClr val="bg1"/>
                </a:solidFill>
                <a:latin typeface="Helvetica" charset="0"/>
                <a:ea typeface="Helvetica" charset="0"/>
                <a:cs typeface="Helvetica" charset="0"/>
              </a:endParaRPr>
            </a:p>
          </p:txBody>
        </p:sp>
        <p:sp>
          <p:nvSpPr>
            <p:cNvPr id="26" name="TextBox 25"/>
            <p:cNvSpPr txBox="1"/>
            <p:nvPr/>
          </p:nvSpPr>
          <p:spPr>
            <a:xfrm>
              <a:off x="4823715" y="5212264"/>
              <a:ext cx="490347" cy="202812"/>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0</a:t>
              </a:r>
              <a:endParaRPr lang="en-US" sz="900" dirty="0">
                <a:solidFill>
                  <a:schemeClr val="bg1"/>
                </a:solidFill>
                <a:latin typeface="Helvetica" charset="0"/>
                <a:ea typeface="Helvetica" charset="0"/>
                <a:cs typeface="Helvetica" charset="0"/>
              </a:endParaRPr>
            </a:p>
          </p:txBody>
        </p:sp>
        <p:sp>
          <p:nvSpPr>
            <p:cNvPr id="27" name="TextBox 26"/>
            <p:cNvSpPr txBox="1"/>
            <p:nvPr/>
          </p:nvSpPr>
          <p:spPr>
            <a:xfrm>
              <a:off x="6011632" y="5211271"/>
              <a:ext cx="490347" cy="202812"/>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1</a:t>
              </a:r>
              <a:endParaRPr lang="en-US" sz="900" dirty="0">
                <a:solidFill>
                  <a:schemeClr val="bg1"/>
                </a:solidFill>
                <a:latin typeface="Helvetica" charset="0"/>
                <a:ea typeface="Helvetica" charset="0"/>
                <a:cs typeface="Helvetica" charset="0"/>
              </a:endParaRPr>
            </a:p>
          </p:txBody>
        </p:sp>
        <p:sp>
          <p:nvSpPr>
            <p:cNvPr id="28" name="TextBox 27"/>
            <p:cNvSpPr txBox="1"/>
            <p:nvPr/>
          </p:nvSpPr>
          <p:spPr>
            <a:xfrm>
              <a:off x="7199550" y="5211274"/>
              <a:ext cx="490347" cy="202812"/>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2</a:t>
              </a:r>
              <a:endParaRPr lang="en-US" sz="900" dirty="0">
                <a:solidFill>
                  <a:schemeClr val="bg1"/>
                </a:solidFill>
                <a:latin typeface="Helvetica" charset="0"/>
                <a:ea typeface="Helvetica" charset="0"/>
                <a:cs typeface="Helvetica" charset="0"/>
              </a:endParaRPr>
            </a:p>
          </p:txBody>
        </p:sp>
        <p:sp>
          <p:nvSpPr>
            <p:cNvPr id="29" name="TextBox 28"/>
            <p:cNvSpPr txBox="1"/>
            <p:nvPr/>
          </p:nvSpPr>
          <p:spPr>
            <a:xfrm>
              <a:off x="8389668" y="5212261"/>
              <a:ext cx="490347" cy="202812"/>
            </a:xfrm>
            <a:prstGeom prst="rect">
              <a:avLst/>
            </a:prstGeom>
            <a:solidFill>
              <a:schemeClr val="tx1"/>
            </a:solidFill>
          </p:spPr>
          <p:txBody>
            <a:bodyPr wrap="square" lIns="0" tIns="0" rIns="0" bIns="0" rtlCol="0">
              <a:spAutoFit/>
            </a:bodyPr>
            <a:lstStyle/>
            <a:p>
              <a:pPr algn="ctr"/>
              <a:r>
                <a:rPr lang="en-US" sz="900">
                  <a:solidFill>
                    <a:schemeClr val="bg1"/>
                  </a:solidFill>
                  <a:latin typeface="Helvetica" charset="0"/>
                  <a:ea typeface="Helvetica" charset="0"/>
                  <a:cs typeface="Helvetica" charset="0"/>
                </a:rPr>
                <a:t>3</a:t>
              </a:r>
              <a:endParaRPr lang="en-US" sz="900" dirty="0">
                <a:solidFill>
                  <a:schemeClr val="bg1"/>
                </a:solidFill>
                <a:latin typeface="Helvetica" charset="0"/>
                <a:ea typeface="Helvetica" charset="0"/>
                <a:cs typeface="Helvetica" charset="0"/>
              </a:endParaRPr>
            </a:p>
          </p:txBody>
        </p:sp>
        <p:sp>
          <p:nvSpPr>
            <p:cNvPr id="30" name="TextBox 29"/>
            <p:cNvSpPr txBox="1"/>
            <p:nvPr/>
          </p:nvSpPr>
          <p:spPr>
            <a:xfrm>
              <a:off x="5418434" y="5205428"/>
              <a:ext cx="490347" cy="202812"/>
            </a:xfrm>
            <a:prstGeom prst="rect">
              <a:avLst/>
            </a:prstGeom>
            <a:solidFill>
              <a:schemeClr val="tx1"/>
            </a:solidFill>
          </p:spPr>
          <p:txBody>
            <a:bodyPr wrap="square" lIns="0" tIns="0" rIns="0" bIns="0" rtlCol="0">
              <a:spAutoFit/>
            </a:bodyPr>
            <a:lstStyle/>
            <a:p>
              <a:pPr algn="ctr"/>
              <a:endParaRPr lang="en-US" sz="900" dirty="0">
                <a:solidFill>
                  <a:schemeClr val="bg1"/>
                </a:solidFill>
                <a:latin typeface="Helvetica" charset="0"/>
                <a:ea typeface="Helvetica" charset="0"/>
                <a:cs typeface="Helvetica" charset="0"/>
              </a:endParaRPr>
            </a:p>
          </p:txBody>
        </p:sp>
        <p:sp>
          <p:nvSpPr>
            <p:cNvPr id="31" name="TextBox 30"/>
            <p:cNvSpPr txBox="1"/>
            <p:nvPr/>
          </p:nvSpPr>
          <p:spPr>
            <a:xfrm>
              <a:off x="6607667" y="5206524"/>
              <a:ext cx="490347" cy="202812"/>
            </a:xfrm>
            <a:prstGeom prst="rect">
              <a:avLst/>
            </a:prstGeom>
            <a:solidFill>
              <a:schemeClr val="tx1"/>
            </a:solidFill>
          </p:spPr>
          <p:txBody>
            <a:bodyPr wrap="square" lIns="0" tIns="0" rIns="0" bIns="0" rtlCol="0">
              <a:spAutoFit/>
            </a:bodyPr>
            <a:lstStyle/>
            <a:p>
              <a:pPr algn="ctr"/>
              <a:endParaRPr lang="en-US" sz="900" dirty="0">
                <a:solidFill>
                  <a:schemeClr val="bg1"/>
                </a:solidFill>
                <a:latin typeface="Helvetica" charset="0"/>
                <a:ea typeface="Helvetica" charset="0"/>
                <a:cs typeface="Helvetica" charset="0"/>
              </a:endParaRPr>
            </a:p>
          </p:txBody>
        </p:sp>
        <p:sp>
          <p:nvSpPr>
            <p:cNvPr id="32" name="TextBox 31"/>
            <p:cNvSpPr txBox="1"/>
            <p:nvPr/>
          </p:nvSpPr>
          <p:spPr>
            <a:xfrm>
              <a:off x="7794027" y="5205427"/>
              <a:ext cx="490347" cy="202812"/>
            </a:xfrm>
            <a:prstGeom prst="rect">
              <a:avLst/>
            </a:prstGeom>
            <a:solidFill>
              <a:schemeClr val="tx1"/>
            </a:solidFill>
          </p:spPr>
          <p:txBody>
            <a:bodyPr wrap="square" lIns="0" tIns="0" rIns="0" bIns="0" rtlCol="0">
              <a:spAutoFit/>
            </a:bodyPr>
            <a:lstStyle/>
            <a:p>
              <a:pPr algn="ctr"/>
              <a:endParaRPr lang="en-US" sz="900" dirty="0">
                <a:solidFill>
                  <a:schemeClr val="bg1"/>
                </a:solidFill>
                <a:latin typeface="Helvetica" charset="0"/>
                <a:ea typeface="Helvetica" charset="0"/>
                <a:cs typeface="Helvetica" charset="0"/>
              </a:endParaRPr>
            </a:p>
          </p:txBody>
        </p:sp>
        <p:sp>
          <p:nvSpPr>
            <p:cNvPr id="33" name="TextBox 32"/>
            <p:cNvSpPr txBox="1"/>
            <p:nvPr/>
          </p:nvSpPr>
          <p:spPr>
            <a:xfrm rot="16200000">
              <a:off x="4477242" y="4875602"/>
              <a:ext cx="469798" cy="189855"/>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0</a:t>
              </a:r>
              <a:endParaRPr lang="en-US" sz="900" dirty="0">
                <a:solidFill>
                  <a:schemeClr val="bg1"/>
                </a:solidFill>
                <a:latin typeface="Helvetica" charset="0"/>
                <a:ea typeface="Helvetica" charset="0"/>
                <a:cs typeface="Helvetica" charset="0"/>
              </a:endParaRPr>
            </a:p>
          </p:txBody>
        </p:sp>
        <p:sp>
          <p:nvSpPr>
            <p:cNvPr id="34" name="TextBox 33"/>
            <p:cNvSpPr txBox="1"/>
            <p:nvPr/>
          </p:nvSpPr>
          <p:spPr>
            <a:xfrm rot="16200000">
              <a:off x="4476313" y="3737471"/>
              <a:ext cx="469798" cy="189855"/>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1</a:t>
              </a:r>
              <a:endParaRPr lang="en-US" sz="900" dirty="0">
                <a:solidFill>
                  <a:schemeClr val="bg1"/>
                </a:solidFill>
                <a:latin typeface="Helvetica" charset="0"/>
                <a:ea typeface="Helvetica" charset="0"/>
                <a:cs typeface="Helvetica" charset="0"/>
              </a:endParaRPr>
            </a:p>
          </p:txBody>
        </p:sp>
        <p:sp>
          <p:nvSpPr>
            <p:cNvPr id="35" name="TextBox 34"/>
            <p:cNvSpPr txBox="1"/>
            <p:nvPr/>
          </p:nvSpPr>
          <p:spPr>
            <a:xfrm rot="16200000">
              <a:off x="4476315" y="2599338"/>
              <a:ext cx="469798" cy="189855"/>
            </a:xfrm>
            <a:prstGeom prst="rect">
              <a:avLst/>
            </a:prstGeom>
            <a:solidFill>
              <a:schemeClr val="tx1"/>
            </a:solidFill>
          </p:spPr>
          <p:txBody>
            <a:bodyPr wrap="square" lIns="0" tIns="0" rIns="0" bIns="0" rtlCol="0">
              <a:spAutoFit/>
            </a:bodyPr>
            <a:lstStyle/>
            <a:p>
              <a:pPr algn="ctr"/>
              <a:r>
                <a:rPr lang="en-US" sz="900" dirty="0" smtClean="0">
                  <a:solidFill>
                    <a:schemeClr val="bg1"/>
                  </a:solidFill>
                  <a:latin typeface="Helvetica" charset="0"/>
                  <a:ea typeface="Helvetica" charset="0"/>
                  <a:cs typeface="Helvetica" charset="0"/>
                </a:rPr>
                <a:t>2</a:t>
              </a:r>
              <a:endParaRPr lang="en-US" sz="900" dirty="0">
                <a:solidFill>
                  <a:schemeClr val="bg1"/>
                </a:solidFill>
                <a:latin typeface="Helvetica" charset="0"/>
                <a:ea typeface="Helvetica" charset="0"/>
                <a:cs typeface="Helvetica" charset="0"/>
              </a:endParaRPr>
            </a:p>
          </p:txBody>
        </p:sp>
        <p:sp>
          <p:nvSpPr>
            <p:cNvPr id="36" name="TextBox 35"/>
            <p:cNvSpPr txBox="1"/>
            <p:nvPr/>
          </p:nvSpPr>
          <p:spPr>
            <a:xfrm rot="16200000">
              <a:off x="4477239" y="1459096"/>
              <a:ext cx="469798" cy="189855"/>
            </a:xfrm>
            <a:prstGeom prst="rect">
              <a:avLst/>
            </a:prstGeom>
            <a:solidFill>
              <a:schemeClr val="tx1"/>
            </a:solidFill>
          </p:spPr>
          <p:txBody>
            <a:bodyPr wrap="square" lIns="0" tIns="0" rIns="0" bIns="0" rtlCol="0">
              <a:spAutoFit/>
            </a:bodyPr>
            <a:lstStyle/>
            <a:p>
              <a:pPr algn="ctr"/>
              <a:r>
                <a:rPr lang="en-US" sz="900">
                  <a:solidFill>
                    <a:schemeClr val="bg1"/>
                  </a:solidFill>
                  <a:latin typeface="Helvetica" charset="0"/>
                  <a:ea typeface="Helvetica" charset="0"/>
                  <a:cs typeface="Helvetica" charset="0"/>
                </a:rPr>
                <a:t>3</a:t>
              </a:r>
              <a:endParaRPr lang="en-US" sz="900" dirty="0">
                <a:solidFill>
                  <a:schemeClr val="bg1"/>
                </a:solidFill>
                <a:latin typeface="Helvetica" charset="0"/>
                <a:ea typeface="Helvetica" charset="0"/>
                <a:cs typeface="Helvetica" charset="0"/>
              </a:endParaRPr>
            </a:p>
          </p:txBody>
        </p:sp>
        <p:sp>
          <p:nvSpPr>
            <p:cNvPr id="37" name="TextBox 36"/>
            <p:cNvSpPr txBox="1"/>
            <p:nvPr/>
          </p:nvSpPr>
          <p:spPr>
            <a:xfrm rot="16200000">
              <a:off x="4470843" y="4305806"/>
              <a:ext cx="469798" cy="189855"/>
            </a:xfrm>
            <a:prstGeom prst="rect">
              <a:avLst/>
            </a:prstGeom>
            <a:solidFill>
              <a:schemeClr val="tx1"/>
            </a:solidFill>
          </p:spPr>
          <p:txBody>
            <a:bodyPr wrap="square" lIns="0" tIns="0" rIns="0" bIns="0" rtlCol="0">
              <a:spAutoFit/>
            </a:bodyPr>
            <a:lstStyle/>
            <a:p>
              <a:pPr algn="ctr"/>
              <a:endParaRPr lang="en-US" sz="900" dirty="0">
                <a:solidFill>
                  <a:schemeClr val="bg1"/>
                </a:solidFill>
                <a:latin typeface="Helvetica" charset="0"/>
                <a:ea typeface="Helvetica" charset="0"/>
                <a:cs typeface="Helvetica" charset="0"/>
              </a:endParaRPr>
            </a:p>
          </p:txBody>
        </p:sp>
        <p:sp>
          <p:nvSpPr>
            <p:cNvPr id="38" name="TextBox 37"/>
            <p:cNvSpPr txBox="1"/>
            <p:nvPr/>
          </p:nvSpPr>
          <p:spPr>
            <a:xfrm rot="16200000">
              <a:off x="4471868" y="3166414"/>
              <a:ext cx="469798" cy="189855"/>
            </a:xfrm>
            <a:prstGeom prst="rect">
              <a:avLst/>
            </a:prstGeom>
            <a:solidFill>
              <a:schemeClr val="tx1"/>
            </a:solidFill>
          </p:spPr>
          <p:txBody>
            <a:bodyPr wrap="square" lIns="0" tIns="0" rIns="0" bIns="0" rtlCol="0">
              <a:spAutoFit/>
            </a:bodyPr>
            <a:lstStyle/>
            <a:p>
              <a:pPr algn="ctr"/>
              <a:endParaRPr lang="en-US" sz="900" dirty="0">
                <a:solidFill>
                  <a:schemeClr val="bg1"/>
                </a:solidFill>
                <a:latin typeface="Helvetica" charset="0"/>
                <a:ea typeface="Helvetica" charset="0"/>
                <a:cs typeface="Helvetica" charset="0"/>
              </a:endParaRPr>
            </a:p>
          </p:txBody>
        </p:sp>
        <p:sp>
          <p:nvSpPr>
            <p:cNvPr id="39" name="TextBox 38"/>
            <p:cNvSpPr txBox="1"/>
            <p:nvPr/>
          </p:nvSpPr>
          <p:spPr>
            <a:xfrm rot="16200000">
              <a:off x="4470842" y="2029773"/>
              <a:ext cx="469798" cy="189855"/>
            </a:xfrm>
            <a:prstGeom prst="rect">
              <a:avLst/>
            </a:prstGeom>
            <a:solidFill>
              <a:schemeClr val="tx1"/>
            </a:solidFill>
          </p:spPr>
          <p:txBody>
            <a:bodyPr wrap="square" lIns="0" tIns="0" rIns="0" bIns="0" rtlCol="0">
              <a:spAutoFit/>
            </a:bodyPr>
            <a:lstStyle/>
            <a:p>
              <a:pPr algn="ctr"/>
              <a:endParaRPr lang="en-US" sz="900" dirty="0">
                <a:solidFill>
                  <a:schemeClr val="bg1"/>
                </a:solidFill>
                <a:latin typeface="Helvetica" charset="0"/>
                <a:ea typeface="Helvetica" charset="0"/>
                <a:cs typeface="Helvetica" charset="0"/>
              </a:endParaRPr>
            </a:p>
          </p:txBody>
        </p:sp>
        <p:sp>
          <p:nvSpPr>
            <p:cNvPr id="40" name="TextBox 39"/>
            <p:cNvSpPr txBox="1"/>
            <p:nvPr/>
          </p:nvSpPr>
          <p:spPr>
            <a:xfrm>
              <a:off x="4582160" y="5439890"/>
              <a:ext cx="429767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Physical position on chromosome </a:t>
              </a:r>
              <a:r>
                <a:rPr lang="en-US" sz="1200" dirty="0" smtClean="0">
                  <a:latin typeface="Helvetica" charset="0"/>
                  <a:ea typeface="Helvetica" charset="0"/>
                  <a:cs typeface="Helvetica" charset="0"/>
                </a:rPr>
                <a:t>(10</a:t>
              </a:r>
              <a:r>
                <a:rPr lang="en-US" sz="1200" baseline="30000" dirty="0" smtClean="0">
                  <a:latin typeface="Helvetica" charset="0"/>
                  <a:ea typeface="Helvetica" charset="0"/>
                  <a:cs typeface="Helvetica" charset="0"/>
                </a:rPr>
                <a:t>6</a:t>
              </a:r>
              <a:r>
                <a:rPr lang="en-US" sz="1200" dirty="0" smtClean="0">
                  <a:latin typeface="Helvetica" charset="0"/>
                  <a:ea typeface="Helvetica" charset="0"/>
                  <a:cs typeface="Helvetica" charset="0"/>
                </a:rPr>
                <a:t> base </a:t>
              </a:r>
              <a:r>
                <a:rPr lang="en-US" sz="1200" dirty="0">
                  <a:latin typeface="Helvetica" charset="0"/>
                  <a:ea typeface="Helvetica" charset="0"/>
                  <a:cs typeface="Helvetica" charset="0"/>
                </a:rPr>
                <a:t>pairs)</a:t>
              </a:r>
            </a:p>
          </p:txBody>
        </p:sp>
      </p:grpSp>
      <p:sp>
        <p:nvSpPr>
          <p:cNvPr id="42" name="Content Placeholder 2"/>
          <p:cNvSpPr txBox="1">
            <a:spLocks/>
          </p:cNvSpPr>
          <p:nvPr/>
        </p:nvSpPr>
        <p:spPr>
          <a:xfrm>
            <a:off x="274320" y="5770880"/>
            <a:ext cx="8564880" cy="108712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dirty="0" smtClean="0">
                <a:solidFill>
                  <a:schemeClr val="accent6"/>
                </a:solidFill>
              </a:rPr>
              <a:t>Every pair of variants (in conserved regions) with squared correlation coefficient exceeding </a:t>
            </a:r>
            <a:br>
              <a:rPr lang="en-US" sz="1600" dirty="0" smtClean="0">
                <a:solidFill>
                  <a:schemeClr val="accent6"/>
                </a:solidFill>
              </a:rPr>
            </a:br>
            <a:r>
              <a:rPr lang="en-US" sz="1600" i="1" dirty="0" smtClean="0">
                <a:solidFill>
                  <a:schemeClr val="accent6"/>
                </a:solidFill>
              </a:rPr>
              <a:t>r</a:t>
            </a:r>
            <a:r>
              <a:rPr lang="en-US" sz="1600" baseline="30000" dirty="0" smtClean="0">
                <a:solidFill>
                  <a:schemeClr val="accent6"/>
                </a:solidFill>
              </a:rPr>
              <a:t>2</a:t>
            </a:r>
            <a:r>
              <a:rPr lang="en-US" sz="1600" dirty="0" smtClean="0">
                <a:solidFill>
                  <a:schemeClr val="accent6"/>
                </a:solidFill>
              </a:rPr>
              <a:t> = 0.4 is plotted</a:t>
            </a:r>
          </a:p>
        </p:txBody>
      </p:sp>
    </p:spTree>
    <p:extLst>
      <p:ext uri="{BB962C8B-B14F-4D97-AF65-F5344CB8AC3E}">
        <p14:creationId xmlns:p14="http://schemas.microsoft.com/office/powerpoint/2010/main" val="99025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315846161"/>
              </p:ext>
            </p:extLst>
          </p:nvPr>
        </p:nvGraphicFramePr>
        <p:xfrm>
          <a:off x="2803412" y="4944397"/>
          <a:ext cx="3537176" cy="1854200"/>
        </p:xfrm>
        <a:graphic>
          <a:graphicData uri="http://schemas.openxmlformats.org/drawingml/2006/table">
            <a:tbl>
              <a:tblPr bandRow="1">
                <a:tableStyleId>{5C22544A-7EE6-4342-B048-85BDC9FD1C3A}</a:tableStyleId>
              </a:tblPr>
              <a:tblGrid>
                <a:gridCol w="442147"/>
                <a:gridCol w="442147"/>
                <a:gridCol w="442147"/>
                <a:gridCol w="442147"/>
                <a:gridCol w="442147"/>
                <a:gridCol w="442147"/>
                <a:gridCol w="442147"/>
                <a:gridCol w="442147"/>
              </a:tblGrid>
              <a:tr h="370840">
                <a:tc>
                  <a:txBody>
                    <a:bodyPr/>
                    <a:lstStyle/>
                    <a:p>
                      <a:pPr algn="ctr"/>
                      <a:r>
                        <a:rPr lang="en-US" dirty="0" smtClean="0"/>
                        <a:t>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tc>
                  <a:txBody>
                    <a:bodyPr/>
                    <a:lstStyle/>
                    <a:p>
                      <a:pPr algn="ctr"/>
                      <a:r>
                        <a:rPr lang="en-US" dirty="0" smtClean="0"/>
                        <a:t>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lang="en-US" dirty="0" smtClean="0"/>
                        <a:t>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50000"/>
                      </a:schemeClr>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tc>
                  <a:txBody>
                    <a:bodyPr/>
                    <a:lstStyle/>
                    <a:p>
                      <a:pPr algn="ctr"/>
                      <a:r>
                        <a:rPr lang="en-US" dirty="0" smtClean="0"/>
                        <a:t>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dirty="0" smtClean="0"/>
                        <a:t>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50000"/>
                      </a:schemeClr>
                    </a:solidFill>
                  </a:tcPr>
                </a:tc>
              </a:tr>
              <a:tr h="370840">
                <a:tc>
                  <a:txBody>
                    <a:bodyPr/>
                    <a:lstStyle/>
                    <a:p>
                      <a:pPr algn="ctr"/>
                      <a:r>
                        <a:rPr lang="en-US" dirty="0" smtClean="0"/>
                        <a:t>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smtClean="0"/>
                        <a:t>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50000"/>
                      </a:schemeClr>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tc>
                  <a:txBody>
                    <a:bodyPr/>
                    <a:lstStyle/>
                    <a:p>
                      <a:pPr algn="ctr"/>
                      <a:r>
                        <a:rPr lang="en-US" dirty="0" smtClean="0"/>
                        <a:t>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r h="370840">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algn="ctr"/>
                      <a:r>
                        <a:rPr lang="en-US" dirty="0" smtClean="0"/>
                        <a:t>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lang="en-US" dirty="0" smtClean="0"/>
                        <a:t>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50000"/>
                      </a:schemeClr>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r h="370840">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algn="ctr"/>
                      <a:r>
                        <a:rPr lang="en-US" dirty="0" smtClean="0"/>
                        <a:t>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lang="en-US" dirty="0" smtClean="0"/>
                        <a:t>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US" dirty="0" smtClean="0"/>
                        <a:t>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50000"/>
                      </a:schemeClr>
                    </a:solidFill>
                  </a:tcPr>
                </a:tc>
              </a:tr>
              <a:tr h="370840">
                <a:tc>
                  <a:txBody>
                    <a:bodyPr/>
                    <a:lstStyle/>
                    <a:p>
                      <a:pPr algn="ctr"/>
                      <a:r>
                        <a:rPr lang="en-US" dirty="0" smtClean="0"/>
                        <a:t>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lang="en-US" dirty="0" smtClean="0"/>
                        <a:t>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50000"/>
                      </a:schemeClr>
                    </a:solidFill>
                  </a:tcPr>
                </a:tc>
                <a:tc>
                  <a:txBody>
                    <a:bodyPr/>
                    <a:lstStyle/>
                    <a:p>
                      <a:pPr algn="ctr"/>
                      <a:r>
                        <a:rPr lang="en-US" dirty="0" smtClean="0"/>
                        <a:t>C</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50000"/>
                      </a:schemeClr>
                    </a:solidFill>
                  </a:tcPr>
                </a:tc>
                <a:tc>
                  <a:txBody>
                    <a:bodyPr/>
                    <a:lstStyle/>
                    <a:p>
                      <a:pPr algn="ctr"/>
                      <a:r>
                        <a:rPr lang="en-US" dirty="0" smtClean="0"/>
                        <a:t>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US" dirty="0" smtClean="0"/>
                        <a:t>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50000"/>
                      </a:schemeClr>
                    </a:solidFill>
                  </a:tcPr>
                </a:tc>
              </a:tr>
            </a:tbl>
          </a:graphicData>
        </a:graphic>
      </p:graphicFrame>
      <p:grpSp>
        <p:nvGrpSpPr>
          <p:cNvPr id="2" name="Group 1"/>
          <p:cNvGrpSpPr/>
          <p:nvPr/>
        </p:nvGrpSpPr>
        <p:grpSpPr>
          <a:xfrm>
            <a:off x="0" y="1698391"/>
            <a:ext cx="9144000" cy="2940418"/>
            <a:chOff x="0" y="1212139"/>
            <a:chExt cx="10656128" cy="3426670"/>
          </a:xfrm>
        </p:grpSpPr>
        <p:pic>
          <p:nvPicPr>
            <p:cNvPr id="3" name="Picture 2"/>
            <p:cNvPicPr>
              <a:picLocks noChangeAspect="1"/>
            </p:cNvPicPr>
            <p:nvPr/>
          </p:nvPicPr>
          <p:blipFill>
            <a:blip r:embed="rId2">
              <a:lum bright="-20000" contrast="40000"/>
            </a:blip>
            <a:stretch>
              <a:fillRect/>
            </a:stretch>
          </p:blipFill>
          <p:spPr>
            <a:xfrm>
              <a:off x="0" y="1212140"/>
              <a:ext cx="7096650" cy="3426669"/>
            </a:xfrm>
            <a:prstGeom prst="rect">
              <a:avLst/>
            </a:prstGeom>
            <a:solidFill>
              <a:schemeClr val="tx1"/>
            </a:solidFill>
          </p:spPr>
        </p:pic>
        <p:pic>
          <p:nvPicPr>
            <p:cNvPr id="13" name="Picture 12"/>
            <p:cNvPicPr>
              <a:picLocks noChangeAspect="1"/>
            </p:cNvPicPr>
            <p:nvPr/>
          </p:nvPicPr>
          <p:blipFill rotWithShape="1">
            <a:blip r:embed="rId3">
              <a:lum bright="-20000" contrast="40000"/>
            </a:blip>
            <a:srcRect l="49843"/>
            <a:stretch/>
          </p:blipFill>
          <p:spPr>
            <a:xfrm>
              <a:off x="7096653" y="1212139"/>
              <a:ext cx="3559475" cy="3426669"/>
            </a:xfrm>
            <a:prstGeom prst="rect">
              <a:avLst/>
            </a:prstGeom>
            <a:solidFill>
              <a:schemeClr val="tx1"/>
            </a:solidFill>
          </p:spPr>
        </p:pic>
        <p:cxnSp>
          <p:nvCxnSpPr>
            <p:cNvPr id="10" name="Straight Connector 9"/>
            <p:cNvCxnSpPr/>
            <p:nvPr/>
          </p:nvCxnSpPr>
          <p:spPr>
            <a:xfrm flipV="1">
              <a:off x="7651261" y="3288484"/>
              <a:ext cx="2822222" cy="496711"/>
            </a:xfrm>
            <a:prstGeom prst="line">
              <a:avLst/>
            </a:prstGeom>
            <a:ln w="19050">
              <a:solidFill>
                <a:schemeClr val="accent6"/>
              </a:solidFill>
              <a:prstDash val="lgDash"/>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V="1">
            <a:off x="3562502" y="2668249"/>
            <a:ext cx="2377889" cy="1510286"/>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628650" y="0"/>
            <a:ext cx="7886700" cy="1325563"/>
          </a:xfrm>
        </p:spPr>
        <p:txBody>
          <a:bodyPr>
            <a:normAutofit/>
          </a:bodyPr>
          <a:lstStyle/>
          <a:p>
            <a:pPr algn="ctr"/>
            <a:r>
              <a:rPr lang="en-US" sz="3600" dirty="0" smtClean="0"/>
              <a:t>Performance of Bonferroni correction</a:t>
            </a:r>
            <a:endParaRPr lang="en-US" sz="3600" dirty="0"/>
          </a:p>
        </p:txBody>
      </p:sp>
      <p:cxnSp>
        <p:nvCxnSpPr>
          <p:cNvPr id="16" name="Straight Connector 15"/>
          <p:cNvCxnSpPr/>
          <p:nvPr/>
        </p:nvCxnSpPr>
        <p:spPr>
          <a:xfrm flipV="1">
            <a:off x="6573027" y="3667477"/>
            <a:ext cx="2421742" cy="426227"/>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89403" y="2398426"/>
            <a:ext cx="2418689" cy="1780109"/>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sp useBgFill="1">
        <p:nvSpPr>
          <p:cNvPr id="7" name="Rectangle 6"/>
          <p:cNvSpPr/>
          <p:nvPr/>
        </p:nvSpPr>
        <p:spPr>
          <a:xfrm>
            <a:off x="3130518" y="1698389"/>
            <a:ext cx="3047543" cy="29404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86607" y="3198168"/>
            <a:ext cx="2170787" cy="461665"/>
          </a:xfrm>
          <a:prstGeom prst="rect">
            <a:avLst/>
          </a:prstGeom>
          <a:noFill/>
        </p:spPr>
        <p:txBody>
          <a:bodyPr wrap="none" rtlCol="0">
            <a:spAutoFit/>
          </a:bodyPr>
          <a:lstStyle/>
          <a:p>
            <a:pPr algn="ctr"/>
            <a:r>
              <a:rPr lang="en-US" sz="2400" i="1" dirty="0" err="1" smtClean="0">
                <a:solidFill>
                  <a:schemeClr val="accent5"/>
                </a:solidFill>
                <a:latin typeface="Helvetica" charset="0"/>
                <a:ea typeface="Helvetica" charset="0"/>
                <a:cs typeface="Helvetica" charset="0"/>
              </a:rPr>
              <a:t>Phylo</a:t>
            </a:r>
            <a:r>
              <a:rPr lang="en-US" sz="2400" i="1" dirty="0" smtClean="0">
                <a:solidFill>
                  <a:schemeClr val="accent5"/>
                </a:solidFill>
                <a:latin typeface="Helvetica" charset="0"/>
                <a:ea typeface="Helvetica" charset="0"/>
                <a:cs typeface="Helvetica" charset="0"/>
              </a:rPr>
              <a:t>-patterns</a:t>
            </a:r>
            <a:endParaRPr lang="en-US" sz="2400" i="1" dirty="0">
              <a:solidFill>
                <a:schemeClr val="accent5"/>
              </a:solidFill>
              <a:latin typeface="Helvetica" charset="0"/>
              <a:ea typeface="Helvetica" charset="0"/>
              <a:cs typeface="Helvetica" charset="0"/>
            </a:endParaRPr>
          </a:p>
        </p:txBody>
      </p:sp>
      <p:sp useBgFill="1">
        <p:nvSpPr>
          <p:cNvPr id="15" name="Rectangle 14"/>
          <p:cNvSpPr/>
          <p:nvPr/>
        </p:nvSpPr>
        <p:spPr>
          <a:xfrm>
            <a:off x="6178062" y="1698390"/>
            <a:ext cx="2965938" cy="29404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3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build="allAtOnce"/>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2" name="Straight Arrow Connector 21"/>
          <p:cNvCxnSpPr/>
          <p:nvPr/>
        </p:nvCxnSpPr>
        <p:spPr>
          <a:xfrm>
            <a:off x="2123728" y="3417576"/>
            <a:ext cx="2016224"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397450" y="3464613"/>
            <a:ext cx="1099916" cy="300082"/>
          </a:xfrm>
          <a:prstGeom prst="rect">
            <a:avLst/>
          </a:prstGeom>
          <a:noFill/>
        </p:spPr>
        <p:txBody>
          <a:bodyPr wrap="none" rtlCol="0">
            <a:spAutoFit/>
          </a:bodyPr>
          <a:lstStyle/>
          <a:p>
            <a:r>
              <a:rPr lang="en-US" sz="1350" dirty="0"/>
              <a:t>Development</a:t>
            </a:r>
          </a:p>
        </p:txBody>
      </p:sp>
      <p:sp>
        <p:nvSpPr>
          <p:cNvPr id="17" name="TextBox 16"/>
          <p:cNvSpPr txBox="1"/>
          <p:nvPr/>
        </p:nvSpPr>
        <p:spPr>
          <a:xfrm>
            <a:off x="1043608" y="4065648"/>
            <a:ext cx="953466" cy="300082"/>
          </a:xfrm>
          <a:prstGeom prst="rect">
            <a:avLst/>
          </a:prstGeom>
          <a:noFill/>
        </p:spPr>
        <p:txBody>
          <a:bodyPr wrap="none" rtlCol="0">
            <a:spAutoFit/>
          </a:bodyPr>
          <a:lstStyle/>
          <a:p>
            <a:r>
              <a:rPr lang="en-US" sz="1350" dirty="0"/>
              <a:t>Mechanism</a:t>
            </a:r>
          </a:p>
        </p:txBody>
      </p:sp>
      <p:sp>
        <p:nvSpPr>
          <p:cNvPr id="7" name="TextBox 6"/>
          <p:cNvSpPr txBox="1"/>
          <p:nvPr/>
        </p:nvSpPr>
        <p:spPr>
          <a:xfrm>
            <a:off x="179512" y="2715499"/>
            <a:ext cx="1368152" cy="507831"/>
          </a:xfrm>
          <a:prstGeom prst="rect">
            <a:avLst/>
          </a:prstGeom>
          <a:noFill/>
        </p:spPr>
        <p:txBody>
          <a:bodyPr wrap="square" rtlCol="0">
            <a:spAutoFit/>
          </a:bodyPr>
          <a:lstStyle/>
          <a:p>
            <a:pPr algn="ctr"/>
            <a:r>
              <a:rPr lang="en-US" sz="1350" dirty="0"/>
              <a:t>Inheritance</a:t>
            </a:r>
            <a:br>
              <a:rPr lang="en-US" sz="1350" dirty="0"/>
            </a:br>
            <a:r>
              <a:rPr lang="en-US" sz="1350" dirty="0"/>
              <a:t>(Genetics)</a:t>
            </a:r>
          </a:p>
        </p:txBody>
      </p:sp>
      <p:pic>
        <p:nvPicPr>
          <p:cNvPr id="16" name="Picture 15"/>
          <p:cNvPicPr>
            <a:picLocks noChangeAspect="1"/>
          </p:cNvPicPr>
          <p:nvPr/>
        </p:nvPicPr>
        <p:blipFill>
          <a:blip r:embed="rId2"/>
          <a:stretch>
            <a:fillRect/>
          </a:stretch>
        </p:blipFill>
        <p:spPr>
          <a:xfrm>
            <a:off x="1763688" y="2126375"/>
            <a:ext cx="6012160" cy="1237196"/>
          </a:xfrm>
          <a:prstGeom prst="rect">
            <a:avLst/>
          </a:prstGeom>
        </p:spPr>
      </p:pic>
      <p:cxnSp>
        <p:nvCxnSpPr>
          <p:cNvPr id="31" name="Straight Arrow Connector 30"/>
          <p:cNvCxnSpPr/>
          <p:nvPr/>
        </p:nvCxnSpPr>
        <p:spPr>
          <a:xfrm>
            <a:off x="1547665" y="2931522"/>
            <a:ext cx="288032"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rotWithShape="1">
          <a:blip r:embed="rId3"/>
          <a:srcRect l="33308" t="25239" r="4324" b="6320"/>
          <a:stretch/>
        </p:blipFill>
        <p:spPr>
          <a:xfrm>
            <a:off x="2195736" y="3863316"/>
            <a:ext cx="2413000" cy="1714500"/>
          </a:xfrm>
          <a:prstGeom prst="ellipse">
            <a:avLst/>
          </a:prstGeom>
          <a:ln w="28575" cmpd="sng">
            <a:solidFill>
              <a:srgbClr val="1F497D"/>
            </a:solidFill>
          </a:ln>
        </p:spPr>
      </p:pic>
      <p:cxnSp>
        <p:nvCxnSpPr>
          <p:cNvPr id="33" name="Straight Arrow Connector 32"/>
          <p:cNvCxnSpPr/>
          <p:nvPr/>
        </p:nvCxnSpPr>
        <p:spPr>
          <a:xfrm flipV="1">
            <a:off x="3851920" y="3579594"/>
            <a:ext cx="216024" cy="27003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clrChange>
              <a:clrFrom>
                <a:srgbClr val="FFFFFF">
                  <a:alpha val="99608"/>
                </a:srgbClr>
              </a:clrFrom>
              <a:clrTo>
                <a:srgbClr val="FFFFFF">
                  <a:alpha val="0"/>
                </a:srgbClr>
              </a:clrTo>
            </a:clrChange>
            <a:extLst>
              <a:ext uri="{BEBA8EAE-BF5A-486C-A8C5-ECC9F3942E4B}">
                <a14:imgProps xmlns:a14="http://schemas.microsoft.com/office/drawing/2010/main">
                  <a14:imgLayer r:embed="rId5">
                    <a14:imgEffect>
                      <a14:brightnessContrast bright="27000"/>
                    </a14:imgEffect>
                  </a14:imgLayer>
                </a14:imgProps>
              </a:ext>
            </a:extLst>
          </a:blip>
          <a:stretch>
            <a:fillRect/>
          </a:stretch>
        </p:blipFill>
        <p:spPr>
          <a:xfrm rot="19785050">
            <a:off x="4855270" y="1394518"/>
            <a:ext cx="1230009" cy="878387"/>
          </a:xfrm>
          <a:prstGeom prst="rect">
            <a:avLst/>
          </a:prstGeom>
        </p:spPr>
      </p:pic>
      <p:sp>
        <p:nvSpPr>
          <p:cNvPr id="13" name="TextBox 12"/>
          <p:cNvSpPr txBox="1"/>
          <p:nvPr/>
        </p:nvSpPr>
        <p:spPr>
          <a:xfrm>
            <a:off x="4067945" y="1527366"/>
            <a:ext cx="901209" cy="300082"/>
          </a:xfrm>
          <a:prstGeom prst="rect">
            <a:avLst/>
          </a:prstGeom>
          <a:noFill/>
        </p:spPr>
        <p:txBody>
          <a:bodyPr wrap="none" rtlCol="0">
            <a:spAutoFit/>
          </a:bodyPr>
          <a:lstStyle/>
          <a:p>
            <a:r>
              <a:rPr lang="en-US" sz="1350" dirty="0"/>
              <a:t>Phenotype</a:t>
            </a:r>
          </a:p>
        </p:txBody>
      </p:sp>
      <p:cxnSp>
        <p:nvCxnSpPr>
          <p:cNvPr id="38" name="Straight Connector 37"/>
          <p:cNvCxnSpPr/>
          <p:nvPr/>
        </p:nvCxnSpPr>
        <p:spPr>
          <a:xfrm flipV="1">
            <a:off x="4139952" y="2175439"/>
            <a:ext cx="792088" cy="162019"/>
          </a:xfrm>
          <a:prstGeom prst="line">
            <a:avLst/>
          </a:prstGeom>
          <a:ln>
            <a:prstDash val="sysDash"/>
          </a:ln>
          <a:effectLst/>
        </p:spPr>
        <p:style>
          <a:lnRef idx="2">
            <a:schemeClr val="dk1"/>
          </a:lnRef>
          <a:fillRef idx="0">
            <a:schemeClr val="dk1"/>
          </a:fillRef>
          <a:effectRef idx="1">
            <a:schemeClr val="dk1"/>
          </a:effectRef>
          <a:fontRef idx="minor">
            <a:schemeClr val="tx1"/>
          </a:fontRef>
        </p:style>
      </p:cxnSp>
      <p:pic>
        <p:nvPicPr>
          <p:cNvPr id="42" name="Picture 41"/>
          <p:cNvPicPr>
            <a:picLocks noChangeAspect="1"/>
          </p:cNvPicPr>
          <p:nvPr/>
        </p:nvPicPr>
        <p:blipFill rotWithShape="1">
          <a:blip r:embed="rId6"/>
          <a:srcRect l="50417" t="41901" b="3481"/>
          <a:stretch/>
        </p:blipFill>
        <p:spPr>
          <a:xfrm>
            <a:off x="6300192" y="3849624"/>
            <a:ext cx="1944216" cy="1070136"/>
          </a:xfrm>
          <a:prstGeom prst="rect">
            <a:avLst/>
          </a:prstGeom>
          <a:ln w="28575" cmpd="sng">
            <a:solidFill>
              <a:srgbClr val="1F497D"/>
            </a:solidFill>
          </a:ln>
        </p:spPr>
      </p:pic>
      <p:cxnSp>
        <p:nvCxnSpPr>
          <p:cNvPr id="43" name="Straight Arrow Connector 42"/>
          <p:cNvCxnSpPr/>
          <p:nvPr/>
        </p:nvCxnSpPr>
        <p:spPr>
          <a:xfrm>
            <a:off x="5364088" y="3039534"/>
            <a:ext cx="864096" cy="70207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4716016" y="2229444"/>
            <a:ext cx="288032" cy="324036"/>
          </a:xfrm>
          <a:prstGeom prst="line">
            <a:avLst/>
          </a:prstGeom>
          <a:ln>
            <a:prstDash val="sysDash"/>
          </a:ln>
          <a:effectLst/>
        </p:spPr>
        <p:style>
          <a:lnRef idx="2">
            <a:schemeClr val="dk1"/>
          </a:lnRef>
          <a:fillRef idx="0">
            <a:schemeClr val="dk1"/>
          </a:fillRef>
          <a:effectRef idx="1">
            <a:schemeClr val="dk1"/>
          </a:effectRef>
          <a:fontRef idx="minor">
            <a:schemeClr val="tx1"/>
          </a:fontRef>
        </p:style>
      </p:cxnSp>
      <p:sp>
        <p:nvSpPr>
          <p:cNvPr id="58" name="TextBox 57"/>
          <p:cNvSpPr txBox="1"/>
          <p:nvPr/>
        </p:nvSpPr>
        <p:spPr>
          <a:xfrm>
            <a:off x="6444209" y="4929744"/>
            <a:ext cx="1656184" cy="300082"/>
          </a:xfrm>
          <a:prstGeom prst="rect">
            <a:avLst/>
          </a:prstGeom>
          <a:noFill/>
        </p:spPr>
        <p:txBody>
          <a:bodyPr wrap="square" rtlCol="0">
            <a:spAutoFit/>
          </a:bodyPr>
          <a:lstStyle/>
          <a:p>
            <a:pPr algn="ctr"/>
            <a:r>
              <a:rPr lang="en-US" sz="1350" dirty="0"/>
              <a:t>Adaptive value</a:t>
            </a:r>
          </a:p>
        </p:txBody>
      </p:sp>
    </p:spTree>
    <p:extLst>
      <p:ext uri="{BB962C8B-B14F-4D97-AF65-F5344CB8AC3E}">
        <p14:creationId xmlns:p14="http://schemas.microsoft.com/office/powerpoint/2010/main" val="16743327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0453" y="1179901"/>
            <a:ext cx="8798543" cy="5024710"/>
          </a:xfrm>
          <a:prstGeom prst="rect">
            <a:avLst/>
          </a:prstGeom>
        </p:spPr>
      </p:pic>
      <p:sp>
        <p:nvSpPr>
          <p:cNvPr id="10" name="Title 1"/>
          <p:cNvSpPr>
            <a:spLocks noGrp="1"/>
          </p:cNvSpPr>
          <p:nvPr>
            <p:ph type="title"/>
          </p:nvPr>
        </p:nvSpPr>
        <p:spPr>
          <a:xfrm>
            <a:off x="800100" y="171386"/>
            <a:ext cx="7543800" cy="1131570"/>
          </a:xfrm>
        </p:spPr>
        <p:txBody>
          <a:bodyPr>
            <a:normAutofit/>
          </a:bodyPr>
          <a:lstStyle/>
          <a:p>
            <a:r>
              <a:rPr lang="en-US" sz="3600" dirty="0" smtClean="0"/>
              <a:t>Control for Population Stratification</a:t>
            </a:r>
            <a:endParaRPr lang="en-US" sz="3600" dirty="0"/>
          </a:p>
        </p:txBody>
      </p:sp>
    </p:spTree>
    <p:extLst>
      <p:ext uri="{BB962C8B-B14F-4D97-AF65-F5344CB8AC3E}">
        <p14:creationId xmlns:p14="http://schemas.microsoft.com/office/powerpoint/2010/main" val="1173885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smtClean="0"/>
              <a:t>Multiple Testing Revisited</a:t>
            </a:r>
            <a:endParaRPr lang="en-US" sz="6000" dirty="0"/>
          </a:p>
        </p:txBody>
      </p:sp>
      <p:sp>
        <p:nvSpPr>
          <p:cNvPr id="3" name="Subtitle 2"/>
          <p:cNvSpPr>
            <a:spLocks noGrp="1"/>
          </p:cNvSpPr>
          <p:nvPr>
            <p:ph type="subTitle" idx="1"/>
          </p:nvPr>
        </p:nvSpPr>
        <p:spPr/>
        <p:txBody>
          <a:bodyPr/>
          <a:lstStyle/>
          <a:p>
            <a:r>
              <a:rPr lang="en-US" dirty="0" smtClean="0"/>
              <a:t>Statistical Challenges for Microbial GWAS</a:t>
            </a:r>
            <a:endParaRPr lang="en-US" dirty="0"/>
          </a:p>
        </p:txBody>
      </p:sp>
    </p:spTree>
    <p:extLst>
      <p:ext uri="{BB962C8B-B14F-4D97-AF65-F5344CB8AC3E}">
        <p14:creationId xmlns:p14="http://schemas.microsoft.com/office/powerpoint/2010/main" val="1378473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818148"/>
          </a:xfrm>
        </p:spPr>
        <p:txBody>
          <a:bodyPr>
            <a:normAutofit/>
          </a:bodyPr>
          <a:lstStyle/>
          <a:p>
            <a:pPr algn="ctr"/>
            <a:r>
              <a:rPr lang="en-GB" sz="2800" dirty="0" smtClean="0"/>
              <a:t>Adjusting </a:t>
            </a:r>
            <a:r>
              <a:rPr lang="en-GB" sz="2800" i="1" dirty="0" smtClean="0"/>
              <a:t>p</a:t>
            </a:r>
            <a:r>
              <a:rPr lang="en-GB" sz="2800" dirty="0" smtClean="0"/>
              <a:t>-values for multiple testing</a:t>
            </a:r>
            <a:endParaRPr lang="en-GB" sz="2800" dirty="0"/>
          </a:p>
        </p:txBody>
      </p:sp>
      <p:sp>
        <p:nvSpPr>
          <p:cNvPr id="3" name="Content Placeholder 2"/>
          <p:cNvSpPr>
            <a:spLocks noGrp="1"/>
          </p:cNvSpPr>
          <p:nvPr>
            <p:ph idx="1"/>
          </p:nvPr>
        </p:nvSpPr>
        <p:spPr>
          <a:xfrm>
            <a:off x="213559" y="818148"/>
            <a:ext cx="8728309" cy="6039852"/>
          </a:xfrm>
        </p:spPr>
        <p:txBody>
          <a:bodyPr>
            <a:normAutofit/>
          </a:bodyPr>
          <a:lstStyle/>
          <a:p>
            <a:r>
              <a:rPr lang="en-GB" dirty="0" smtClean="0"/>
              <a:t>GWAS is at heart a model selection problem</a:t>
            </a:r>
          </a:p>
          <a:p>
            <a:pPr lvl="1"/>
            <a:r>
              <a:rPr lang="en-GB" dirty="0"/>
              <a:t>The </a:t>
            </a:r>
            <a:r>
              <a:rPr lang="en-GB" i="1" dirty="0"/>
              <a:t>same data </a:t>
            </a:r>
            <a:r>
              <a:rPr lang="en-GB" dirty="0"/>
              <a:t>are used to evaluate </a:t>
            </a:r>
            <a:r>
              <a:rPr lang="en-GB" i="1" dirty="0"/>
              <a:t>competing </a:t>
            </a:r>
            <a:r>
              <a:rPr lang="en-GB" dirty="0"/>
              <a:t>hypotheses</a:t>
            </a:r>
          </a:p>
          <a:p>
            <a:pPr lvl="1"/>
            <a:r>
              <a:rPr lang="en-GB" i="1" dirty="0" smtClean="0"/>
              <a:t>L</a:t>
            </a:r>
            <a:r>
              <a:rPr lang="en-GB" dirty="0" smtClean="0"/>
              <a:t> alternative hypotheses </a:t>
            </a:r>
            <a:r>
              <a:rPr lang="en-GB" i="1" dirty="0" smtClean="0"/>
              <a:t>M</a:t>
            </a:r>
            <a:r>
              <a:rPr lang="en-GB" baseline="-25000" dirty="0" smtClean="0"/>
              <a:t>1</a:t>
            </a:r>
            <a:r>
              <a:rPr lang="en-GB" dirty="0" smtClean="0"/>
              <a:t> … </a:t>
            </a:r>
            <a:r>
              <a:rPr lang="en-GB" i="1" dirty="0" smtClean="0"/>
              <a:t>M</a:t>
            </a:r>
            <a:r>
              <a:rPr lang="en-GB" i="1" baseline="-25000" dirty="0" smtClean="0"/>
              <a:t>L</a:t>
            </a:r>
            <a:r>
              <a:rPr lang="en-GB" dirty="0" smtClean="0"/>
              <a:t> and one null hypothesis </a:t>
            </a:r>
            <a:r>
              <a:rPr lang="en-GB" i="1" dirty="0" smtClean="0"/>
              <a:t>M</a:t>
            </a:r>
            <a:r>
              <a:rPr lang="en-GB" baseline="-25000" dirty="0" smtClean="0"/>
              <a:t>0</a:t>
            </a:r>
          </a:p>
          <a:p>
            <a:pPr lvl="1"/>
            <a:r>
              <a:rPr lang="en-GB" dirty="0" smtClean="0"/>
              <a:t>So try to find the alternatives </a:t>
            </a:r>
            <a:r>
              <a:rPr lang="en-GB" i="1" dirty="0" smtClean="0">
                <a:solidFill>
                  <a:schemeClr val="accent6"/>
                </a:solidFill>
              </a:rPr>
              <a:t>or groups of alternatives</a:t>
            </a:r>
            <a:r>
              <a:rPr lang="en-GB" i="1" dirty="0" smtClean="0"/>
              <a:t> </a:t>
            </a:r>
            <a:r>
              <a:rPr lang="en-GB" dirty="0" smtClean="0"/>
              <a:t>that are ‘significantly’ better than the null</a:t>
            </a:r>
            <a:endParaRPr lang="en-GB" dirty="0" smtClean="0">
              <a:solidFill>
                <a:schemeClr val="accent6"/>
              </a:solidFill>
            </a:endParaRPr>
          </a:p>
          <a:p>
            <a:pPr lvl="1"/>
            <a:endParaRPr lang="en-GB" dirty="0">
              <a:solidFill>
                <a:schemeClr val="accent6"/>
              </a:solidFill>
            </a:endParaRPr>
          </a:p>
          <a:p>
            <a:endParaRPr lang="en-GB" dirty="0" smtClean="0">
              <a:solidFill>
                <a:schemeClr val="accent6"/>
              </a:solidFill>
            </a:endParaRPr>
          </a:p>
          <a:p>
            <a:endParaRPr lang="en-GB" dirty="0">
              <a:solidFill>
                <a:schemeClr val="accent6"/>
              </a:solidFill>
            </a:endParaRPr>
          </a:p>
          <a:p>
            <a:endParaRPr lang="en-GB" dirty="0" smtClean="0">
              <a:solidFill>
                <a:schemeClr val="accent6"/>
              </a:solidFill>
            </a:endParaRPr>
          </a:p>
          <a:p>
            <a:endParaRPr lang="en-GB" dirty="0"/>
          </a:p>
        </p:txBody>
      </p:sp>
      <p:pic>
        <p:nvPicPr>
          <p:cNvPr id="12" name="Picture 11"/>
          <p:cNvPicPr>
            <a:picLocks noChangeAspect="1"/>
          </p:cNvPicPr>
          <p:nvPr/>
        </p:nvPicPr>
        <p:blipFill>
          <a:blip r:embed="rId3">
            <a:duotone>
              <a:schemeClr val="accent5">
                <a:shade val="45000"/>
                <a:satMod val="135000"/>
              </a:schemeClr>
              <a:prstClr val="white"/>
            </a:duotone>
            <a:lum bright="40000" contrast="40000"/>
          </a:blip>
          <a:stretch>
            <a:fillRect/>
          </a:stretch>
        </p:blipFill>
        <p:spPr>
          <a:xfrm>
            <a:off x="4794914" y="2901642"/>
            <a:ext cx="3200400" cy="666750"/>
          </a:xfrm>
          <a:prstGeom prst="rect">
            <a:avLst/>
          </a:prstGeom>
        </p:spPr>
      </p:pic>
      <p:cxnSp>
        <p:nvCxnSpPr>
          <p:cNvPr id="18" name="Straight Arrow Connector 17"/>
          <p:cNvCxnSpPr/>
          <p:nvPr/>
        </p:nvCxnSpPr>
        <p:spPr>
          <a:xfrm flipH="1">
            <a:off x="2554872" y="4272256"/>
            <a:ext cx="386080" cy="9144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47580" y="4121128"/>
            <a:ext cx="1617372" cy="276999"/>
          </a:xfrm>
          <a:prstGeom prst="rect">
            <a:avLst/>
          </a:prstGeom>
          <a:noFill/>
        </p:spPr>
        <p:txBody>
          <a:bodyPr wrap="square" rtlCol="0">
            <a:spAutoFit/>
          </a:bodyPr>
          <a:lstStyle/>
          <a:p>
            <a:pPr algn="ctr"/>
            <a:r>
              <a:rPr lang="en-GB" sz="1200" smtClean="0">
                <a:solidFill>
                  <a:schemeClr val="accent3"/>
                </a:solidFill>
                <a:latin typeface="Helvetica" charset="0"/>
                <a:ea typeface="Helvetica" charset="0"/>
                <a:cs typeface="Helvetica" charset="0"/>
              </a:rPr>
              <a:t>degrees of freedom</a:t>
            </a:r>
            <a:endParaRPr lang="en-GB" sz="1200" dirty="0">
              <a:solidFill>
                <a:schemeClr val="accent3"/>
              </a:solidFill>
              <a:latin typeface="Helvetica" charset="0"/>
              <a:ea typeface="Helvetica" charset="0"/>
              <a:cs typeface="Helvetica" charset="0"/>
            </a:endParaRPr>
          </a:p>
        </p:txBody>
      </p:sp>
      <p:pic>
        <p:nvPicPr>
          <p:cNvPr id="22" name="Picture 21"/>
          <p:cNvPicPr>
            <a:picLocks noChangeAspect="1"/>
          </p:cNvPicPr>
          <p:nvPr/>
        </p:nvPicPr>
        <p:blipFill>
          <a:blip r:embed="rId4">
            <a:duotone>
              <a:schemeClr val="accent5">
                <a:shade val="45000"/>
                <a:satMod val="135000"/>
              </a:schemeClr>
              <a:prstClr val="white"/>
            </a:duotone>
            <a:lum bright="40000" contrast="40000"/>
          </a:blip>
          <a:stretch>
            <a:fillRect/>
          </a:stretch>
        </p:blipFill>
        <p:spPr>
          <a:xfrm>
            <a:off x="491122" y="4312896"/>
            <a:ext cx="2381250" cy="533400"/>
          </a:xfrm>
          <a:prstGeom prst="rect">
            <a:avLst/>
          </a:prstGeom>
        </p:spPr>
      </p:pic>
      <p:sp>
        <p:nvSpPr>
          <p:cNvPr id="21" name="TextBox 20"/>
          <p:cNvSpPr txBox="1"/>
          <p:nvPr/>
        </p:nvSpPr>
        <p:spPr>
          <a:xfrm>
            <a:off x="2804963" y="5443323"/>
            <a:ext cx="2318412" cy="276999"/>
          </a:xfrm>
          <a:prstGeom prst="rect">
            <a:avLst/>
          </a:prstGeom>
          <a:noFill/>
        </p:spPr>
        <p:txBody>
          <a:bodyPr wrap="square" rtlCol="0">
            <a:spAutoFit/>
          </a:bodyPr>
          <a:lstStyle/>
          <a:p>
            <a:pPr algn="ctr"/>
            <a:r>
              <a:rPr lang="en-GB" sz="1200" dirty="0" smtClean="0">
                <a:solidFill>
                  <a:schemeClr val="accent3"/>
                </a:solidFill>
                <a:latin typeface="Helvetica" charset="0"/>
                <a:ea typeface="Helvetica" charset="0"/>
                <a:cs typeface="Helvetica" charset="0"/>
              </a:rPr>
              <a:t>By </a:t>
            </a:r>
            <a:r>
              <a:rPr lang="en-GB" sz="1200" dirty="0" err="1" smtClean="0">
                <a:solidFill>
                  <a:schemeClr val="accent3"/>
                </a:solidFill>
                <a:latin typeface="Helvetica" charset="0"/>
                <a:ea typeface="Helvetica" charset="0"/>
                <a:cs typeface="Helvetica" charset="0"/>
              </a:rPr>
              <a:t>Karamata’s</a:t>
            </a:r>
            <a:r>
              <a:rPr lang="en-GB" sz="1200" dirty="0" smtClean="0">
                <a:solidFill>
                  <a:schemeClr val="accent3"/>
                </a:solidFill>
                <a:latin typeface="Helvetica" charset="0"/>
                <a:ea typeface="Helvetica" charset="0"/>
                <a:cs typeface="Helvetica" charset="0"/>
              </a:rPr>
              <a:t> theorem:</a:t>
            </a:r>
            <a:endParaRPr lang="en-GB" sz="1200" dirty="0">
              <a:solidFill>
                <a:schemeClr val="accent3"/>
              </a:solidFill>
              <a:latin typeface="Helvetica" charset="0"/>
              <a:ea typeface="Helvetica" charset="0"/>
              <a:cs typeface="Helvetica" charset="0"/>
            </a:endParaRPr>
          </a:p>
        </p:txBody>
      </p:sp>
      <p:pic>
        <p:nvPicPr>
          <p:cNvPr id="5" name="Picture 4"/>
          <p:cNvPicPr>
            <a:picLocks noChangeAspect="1"/>
          </p:cNvPicPr>
          <p:nvPr/>
        </p:nvPicPr>
        <p:blipFill>
          <a:blip r:embed="rId5">
            <a:duotone>
              <a:schemeClr val="accent5">
                <a:shade val="45000"/>
                <a:satMod val="135000"/>
              </a:schemeClr>
              <a:prstClr val="white"/>
            </a:duotone>
            <a:lum bright="40000" contrast="40000"/>
          </a:blip>
          <a:stretch>
            <a:fillRect/>
          </a:stretch>
        </p:blipFill>
        <p:spPr>
          <a:xfrm>
            <a:off x="468839" y="3025647"/>
            <a:ext cx="1905000" cy="609600"/>
          </a:xfrm>
          <a:prstGeom prst="rect">
            <a:avLst/>
          </a:prstGeom>
        </p:spPr>
      </p:pic>
      <p:pic>
        <p:nvPicPr>
          <p:cNvPr id="7" name="Picture 6"/>
          <p:cNvPicPr>
            <a:picLocks noChangeAspect="1"/>
          </p:cNvPicPr>
          <p:nvPr/>
        </p:nvPicPr>
        <p:blipFill>
          <a:blip r:embed="rId6">
            <a:duotone>
              <a:schemeClr val="accent5">
                <a:shade val="45000"/>
                <a:satMod val="135000"/>
              </a:schemeClr>
              <a:prstClr val="white"/>
            </a:duotone>
            <a:lum bright="40000" contrast="40000"/>
          </a:blip>
          <a:stretch>
            <a:fillRect/>
          </a:stretch>
        </p:blipFill>
        <p:spPr>
          <a:xfrm>
            <a:off x="602175" y="5531059"/>
            <a:ext cx="2590800" cy="800100"/>
          </a:xfrm>
          <a:prstGeom prst="rect">
            <a:avLst/>
          </a:prstGeom>
        </p:spPr>
      </p:pic>
      <p:pic>
        <p:nvPicPr>
          <p:cNvPr id="25" name="Picture 24"/>
          <p:cNvPicPr>
            <a:picLocks noChangeAspect="1"/>
          </p:cNvPicPr>
          <p:nvPr/>
        </p:nvPicPr>
        <p:blipFill rotWithShape="1">
          <a:blip r:embed="rId7">
            <a:duotone>
              <a:schemeClr val="accent5">
                <a:shade val="45000"/>
                <a:satMod val="135000"/>
              </a:schemeClr>
              <a:prstClr val="white"/>
            </a:duotone>
            <a:lum bright="40000" contrast="40000"/>
          </a:blip>
          <a:srcRect r="92721"/>
          <a:stretch/>
        </p:blipFill>
        <p:spPr>
          <a:xfrm>
            <a:off x="3076135" y="5540239"/>
            <a:ext cx="327243" cy="781050"/>
          </a:xfrm>
          <a:prstGeom prst="rect">
            <a:avLst/>
          </a:prstGeom>
        </p:spPr>
      </p:pic>
      <p:pic>
        <p:nvPicPr>
          <p:cNvPr id="26" name="Picture 25"/>
          <p:cNvPicPr>
            <a:picLocks noChangeAspect="1"/>
          </p:cNvPicPr>
          <p:nvPr/>
        </p:nvPicPr>
        <p:blipFill rotWithShape="1">
          <a:blip r:embed="rId8">
            <a:duotone>
              <a:schemeClr val="accent5">
                <a:shade val="45000"/>
                <a:satMod val="135000"/>
              </a:schemeClr>
              <a:prstClr val="white"/>
            </a:duotone>
            <a:lum bright="40000" contrast="40000"/>
          </a:blip>
          <a:srcRect l="7721" t="1053" r="43663" b="-3798"/>
          <a:stretch/>
        </p:blipFill>
        <p:spPr>
          <a:xfrm>
            <a:off x="3418850" y="5720386"/>
            <a:ext cx="1444780" cy="371887"/>
          </a:xfrm>
          <a:prstGeom prst="rect">
            <a:avLst/>
          </a:prstGeom>
        </p:spPr>
      </p:pic>
      <p:sp>
        <p:nvSpPr>
          <p:cNvPr id="32" name="TextBox 31"/>
          <p:cNvSpPr txBox="1"/>
          <p:nvPr/>
        </p:nvSpPr>
        <p:spPr>
          <a:xfrm>
            <a:off x="454437" y="4114052"/>
            <a:ext cx="1754532" cy="280666"/>
          </a:xfrm>
          <a:prstGeom prst="rect">
            <a:avLst/>
          </a:prstGeom>
          <a:noFill/>
        </p:spPr>
        <p:txBody>
          <a:bodyPr wrap="square" rtlCol="0">
            <a:spAutoFit/>
          </a:bodyPr>
          <a:lstStyle/>
          <a:p>
            <a:r>
              <a:rPr lang="en-GB" sz="1200" dirty="0" smtClean="0">
                <a:solidFill>
                  <a:schemeClr val="accent3"/>
                </a:solidFill>
                <a:latin typeface="Helvetica" charset="0"/>
                <a:ea typeface="Helvetica" charset="0"/>
                <a:cs typeface="Helvetica" charset="0"/>
              </a:rPr>
              <a:t>By Wilks’ theorem:</a:t>
            </a:r>
            <a:endParaRPr lang="en-GB" sz="1200" dirty="0">
              <a:solidFill>
                <a:schemeClr val="accent3"/>
              </a:solidFill>
              <a:latin typeface="Helvetica" charset="0"/>
              <a:ea typeface="Helvetica" charset="0"/>
              <a:cs typeface="Helvetica" charset="0"/>
            </a:endParaRPr>
          </a:p>
        </p:txBody>
      </p:sp>
      <p:pic>
        <p:nvPicPr>
          <p:cNvPr id="4" name="Picture 3"/>
          <p:cNvPicPr>
            <a:picLocks noChangeAspect="1"/>
          </p:cNvPicPr>
          <p:nvPr/>
        </p:nvPicPr>
        <p:blipFill>
          <a:blip r:embed="rId9">
            <a:lum bright="100000" contrast="-100000"/>
          </a:blip>
          <a:stretch>
            <a:fillRect/>
          </a:stretch>
        </p:blipFill>
        <p:spPr>
          <a:xfrm>
            <a:off x="7032396" y="4262023"/>
            <a:ext cx="933450" cy="628650"/>
          </a:xfrm>
          <a:prstGeom prst="rect">
            <a:avLst/>
          </a:prstGeom>
        </p:spPr>
      </p:pic>
      <p:sp>
        <p:nvSpPr>
          <p:cNvPr id="24" name="TextBox 23"/>
          <p:cNvSpPr txBox="1"/>
          <p:nvPr/>
        </p:nvSpPr>
        <p:spPr>
          <a:xfrm>
            <a:off x="4794914" y="4130886"/>
            <a:ext cx="1819910" cy="276999"/>
          </a:xfrm>
          <a:prstGeom prst="rect">
            <a:avLst/>
          </a:prstGeom>
          <a:noFill/>
        </p:spPr>
        <p:txBody>
          <a:bodyPr wrap="square" rtlCol="0">
            <a:spAutoFit/>
          </a:bodyPr>
          <a:lstStyle/>
          <a:p>
            <a:r>
              <a:rPr lang="en-GB" sz="1200" dirty="0" smtClean="0">
                <a:solidFill>
                  <a:schemeClr val="accent3"/>
                </a:solidFill>
                <a:latin typeface="Helvetica" charset="0"/>
                <a:ea typeface="Helvetica" charset="0"/>
                <a:cs typeface="Helvetica" charset="0"/>
              </a:rPr>
              <a:t>When </a:t>
            </a:r>
            <a:r>
              <a:rPr lang="el-GR" sz="1200" i="1" dirty="0" smtClean="0">
                <a:solidFill>
                  <a:schemeClr val="accent3"/>
                </a:solidFill>
                <a:latin typeface="Helvetica" charset="0"/>
                <a:ea typeface="Helvetica" charset="0"/>
                <a:cs typeface="Helvetica" charset="0"/>
              </a:rPr>
              <a:t>ν</a:t>
            </a:r>
            <a:r>
              <a:rPr lang="en-GB" sz="1200" dirty="0" smtClean="0">
                <a:solidFill>
                  <a:schemeClr val="accent3"/>
                </a:solidFill>
                <a:latin typeface="Helvetica" charset="0"/>
                <a:ea typeface="Helvetica" charset="0"/>
                <a:cs typeface="Helvetica" charset="0"/>
              </a:rPr>
              <a:t> = 2:</a:t>
            </a:r>
            <a:endParaRPr lang="en-GB" sz="1200" dirty="0">
              <a:solidFill>
                <a:schemeClr val="accent3"/>
              </a:solidFill>
              <a:latin typeface="Helvetica" charset="0"/>
              <a:ea typeface="Helvetica" charset="0"/>
              <a:cs typeface="Helvetica" charset="0"/>
            </a:endParaRPr>
          </a:p>
        </p:txBody>
      </p:sp>
      <p:pic>
        <p:nvPicPr>
          <p:cNvPr id="8" name="Picture 7"/>
          <p:cNvPicPr>
            <a:picLocks noChangeAspect="1"/>
          </p:cNvPicPr>
          <p:nvPr/>
        </p:nvPicPr>
        <p:blipFill>
          <a:blip r:embed="rId10">
            <a:lum bright="100000" contrast="-100000"/>
          </a:blip>
          <a:stretch>
            <a:fillRect/>
          </a:stretch>
        </p:blipFill>
        <p:spPr>
          <a:xfrm>
            <a:off x="4828238" y="4416576"/>
            <a:ext cx="1809750" cy="323850"/>
          </a:xfrm>
          <a:prstGeom prst="rect">
            <a:avLst/>
          </a:prstGeom>
        </p:spPr>
      </p:pic>
      <p:sp>
        <p:nvSpPr>
          <p:cNvPr id="33" name="TextBox 32"/>
          <p:cNvSpPr txBox="1"/>
          <p:nvPr/>
        </p:nvSpPr>
        <p:spPr>
          <a:xfrm>
            <a:off x="4794914" y="5439113"/>
            <a:ext cx="1819910" cy="276999"/>
          </a:xfrm>
          <a:prstGeom prst="rect">
            <a:avLst/>
          </a:prstGeom>
          <a:noFill/>
        </p:spPr>
        <p:txBody>
          <a:bodyPr wrap="square" rtlCol="0">
            <a:spAutoFit/>
          </a:bodyPr>
          <a:lstStyle/>
          <a:p>
            <a:r>
              <a:rPr lang="en-GB" sz="1200" dirty="0" smtClean="0">
                <a:solidFill>
                  <a:schemeClr val="accent3"/>
                </a:solidFill>
                <a:latin typeface="Helvetica" charset="0"/>
                <a:ea typeface="Helvetica" charset="0"/>
                <a:cs typeface="Helvetica" charset="0"/>
              </a:rPr>
              <a:t>When </a:t>
            </a:r>
            <a:r>
              <a:rPr lang="el-GR" sz="1200" i="1" dirty="0" smtClean="0">
                <a:solidFill>
                  <a:schemeClr val="accent3"/>
                </a:solidFill>
                <a:latin typeface="Helvetica" charset="0"/>
                <a:ea typeface="Helvetica" charset="0"/>
                <a:cs typeface="Helvetica" charset="0"/>
              </a:rPr>
              <a:t>ν</a:t>
            </a:r>
            <a:r>
              <a:rPr lang="en-GB" sz="1200" dirty="0" smtClean="0">
                <a:solidFill>
                  <a:schemeClr val="accent3"/>
                </a:solidFill>
                <a:latin typeface="Helvetica" charset="0"/>
                <a:ea typeface="Helvetica" charset="0"/>
                <a:cs typeface="Helvetica" charset="0"/>
              </a:rPr>
              <a:t> = 2:</a:t>
            </a:r>
            <a:endParaRPr lang="en-GB" sz="1200" dirty="0">
              <a:solidFill>
                <a:schemeClr val="accent3"/>
              </a:solidFill>
              <a:latin typeface="Helvetica" charset="0"/>
              <a:ea typeface="Helvetica" charset="0"/>
              <a:cs typeface="Helvetica" charset="0"/>
            </a:endParaRPr>
          </a:p>
        </p:txBody>
      </p:sp>
      <p:pic>
        <p:nvPicPr>
          <p:cNvPr id="34" name="Picture 33"/>
          <p:cNvPicPr>
            <a:picLocks noChangeAspect="1"/>
          </p:cNvPicPr>
          <p:nvPr/>
        </p:nvPicPr>
        <p:blipFill rotWithShape="1">
          <a:blip r:embed="rId11">
            <a:lum bright="100000" contrast="-100000"/>
          </a:blip>
          <a:srcRect l="70418" r="-52"/>
          <a:stretch/>
        </p:blipFill>
        <p:spPr>
          <a:xfrm>
            <a:off x="7083181" y="5540594"/>
            <a:ext cx="1462123" cy="819150"/>
          </a:xfrm>
          <a:prstGeom prst="rect">
            <a:avLst/>
          </a:prstGeom>
        </p:spPr>
      </p:pic>
      <p:pic>
        <p:nvPicPr>
          <p:cNvPr id="35" name="Picture 34"/>
          <p:cNvPicPr>
            <a:picLocks noChangeAspect="1"/>
          </p:cNvPicPr>
          <p:nvPr/>
        </p:nvPicPr>
        <p:blipFill rotWithShape="1">
          <a:blip r:embed="rId11">
            <a:lum bright="100000" contrast="-100000"/>
          </a:blip>
          <a:srcRect l="4896" r="89410"/>
          <a:stretch/>
        </p:blipFill>
        <p:spPr>
          <a:xfrm>
            <a:off x="4885672" y="5530871"/>
            <a:ext cx="280912" cy="819150"/>
          </a:xfrm>
          <a:prstGeom prst="rect">
            <a:avLst/>
          </a:prstGeom>
        </p:spPr>
      </p:pic>
      <p:pic>
        <p:nvPicPr>
          <p:cNvPr id="36" name="Picture 35"/>
          <p:cNvPicPr>
            <a:picLocks noChangeAspect="1"/>
          </p:cNvPicPr>
          <p:nvPr/>
        </p:nvPicPr>
        <p:blipFill rotWithShape="1">
          <a:blip r:embed="rId12">
            <a:lum bright="100000" contrast="-100000"/>
          </a:blip>
          <a:srcRect l="80817"/>
          <a:stretch/>
        </p:blipFill>
        <p:spPr>
          <a:xfrm>
            <a:off x="5154573" y="5630492"/>
            <a:ext cx="489692" cy="647700"/>
          </a:xfrm>
          <a:prstGeom prst="rect">
            <a:avLst/>
          </a:prstGeom>
        </p:spPr>
      </p:pic>
      <p:pic>
        <p:nvPicPr>
          <p:cNvPr id="37" name="Picture 36"/>
          <p:cNvPicPr>
            <a:picLocks noChangeAspect="1"/>
          </p:cNvPicPr>
          <p:nvPr/>
        </p:nvPicPr>
        <p:blipFill rotWithShape="1">
          <a:blip r:embed="rId12">
            <a:lum bright="100000" contrast="-100000"/>
          </a:blip>
          <a:srcRect l="15341" r="28291"/>
          <a:stretch/>
        </p:blipFill>
        <p:spPr>
          <a:xfrm>
            <a:off x="5644265" y="5630492"/>
            <a:ext cx="1438916" cy="647700"/>
          </a:xfrm>
          <a:prstGeom prst="rect">
            <a:avLst/>
          </a:prstGeom>
        </p:spPr>
      </p:pic>
      <p:sp>
        <p:nvSpPr>
          <p:cNvPr id="9" name="TextBox 8"/>
          <p:cNvSpPr txBox="1"/>
          <p:nvPr/>
        </p:nvSpPr>
        <p:spPr>
          <a:xfrm>
            <a:off x="8017588" y="4341071"/>
            <a:ext cx="768159" cy="369332"/>
          </a:xfrm>
          <a:prstGeom prst="rect">
            <a:avLst/>
          </a:prstGeom>
          <a:noFill/>
        </p:spPr>
        <p:txBody>
          <a:bodyPr wrap="none" rtlCol="0">
            <a:spAutoFit/>
          </a:bodyPr>
          <a:lstStyle/>
          <a:p>
            <a:r>
              <a:rPr lang="en-US" dirty="0" smtClean="0">
                <a:solidFill>
                  <a:schemeClr val="tx1">
                    <a:lumMod val="85000"/>
                  </a:schemeClr>
                </a:solidFill>
                <a:latin typeface="Times New Roman" charset="0"/>
                <a:ea typeface="Times New Roman" charset="0"/>
                <a:cs typeface="Times New Roman" charset="0"/>
              </a:rPr>
              <a:t>(Eq.2)</a:t>
            </a:r>
            <a:endParaRPr lang="en-US" dirty="0">
              <a:solidFill>
                <a:schemeClr val="tx1">
                  <a:lumMod val="85000"/>
                </a:schemeClr>
              </a:solidFill>
              <a:latin typeface="Times New Roman" charset="0"/>
              <a:ea typeface="Times New Roman" charset="0"/>
              <a:cs typeface="Times New Roman" charset="0"/>
            </a:endParaRPr>
          </a:p>
        </p:txBody>
      </p:sp>
      <p:sp>
        <p:nvSpPr>
          <p:cNvPr id="38" name="TextBox 37"/>
          <p:cNvSpPr txBox="1"/>
          <p:nvPr/>
        </p:nvSpPr>
        <p:spPr>
          <a:xfrm>
            <a:off x="3952009" y="3031964"/>
            <a:ext cx="768159" cy="369332"/>
          </a:xfrm>
          <a:prstGeom prst="rect">
            <a:avLst/>
          </a:prstGeom>
          <a:noFill/>
        </p:spPr>
        <p:txBody>
          <a:bodyPr wrap="none" rtlCol="0">
            <a:spAutoFit/>
          </a:bodyPr>
          <a:lstStyle/>
          <a:p>
            <a:r>
              <a:rPr lang="en-US" dirty="0" smtClean="0">
                <a:solidFill>
                  <a:schemeClr val="accent5"/>
                </a:solidFill>
                <a:latin typeface="Times New Roman" charset="0"/>
                <a:ea typeface="Times New Roman" charset="0"/>
                <a:cs typeface="Times New Roman" charset="0"/>
              </a:rPr>
              <a:t>(Eq.1)</a:t>
            </a:r>
            <a:endParaRPr lang="en-US" dirty="0">
              <a:solidFill>
                <a:schemeClr val="accent5"/>
              </a:solidFill>
              <a:latin typeface="Times New Roman" charset="0"/>
              <a:ea typeface="Times New Roman" charset="0"/>
              <a:cs typeface="Times New Roman" charset="0"/>
            </a:endParaRPr>
          </a:p>
        </p:txBody>
      </p:sp>
      <p:pic>
        <p:nvPicPr>
          <p:cNvPr id="39" name="Picture 38"/>
          <p:cNvPicPr>
            <a:picLocks noChangeAspect="1"/>
          </p:cNvPicPr>
          <p:nvPr/>
        </p:nvPicPr>
        <p:blipFill>
          <a:blip r:embed="rId13">
            <a:duotone>
              <a:schemeClr val="accent5">
                <a:shade val="45000"/>
                <a:satMod val="135000"/>
              </a:schemeClr>
              <a:prstClr val="white"/>
            </a:duotone>
            <a:lum bright="40000" contrast="40000"/>
          </a:blip>
          <a:stretch>
            <a:fillRect/>
          </a:stretch>
        </p:blipFill>
        <p:spPr>
          <a:xfrm>
            <a:off x="2578164" y="3005327"/>
            <a:ext cx="1257300" cy="609600"/>
          </a:xfrm>
          <a:prstGeom prst="rect">
            <a:avLst/>
          </a:prstGeom>
        </p:spPr>
      </p:pic>
      <p:pic>
        <p:nvPicPr>
          <p:cNvPr id="40" name="Picture 39"/>
          <p:cNvPicPr>
            <a:picLocks noChangeAspect="1"/>
          </p:cNvPicPr>
          <p:nvPr/>
        </p:nvPicPr>
        <p:blipFill rotWithShape="1">
          <a:blip r:embed="rId8">
            <a:duotone>
              <a:schemeClr val="accent5">
                <a:shade val="45000"/>
                <a:satMod val="135000"/>
              </a:schemeClr>
              <a:prstClr val="white"/>
            </a:duotone>
            <a:lum bright="40000" contrast="40000"/>
          </a:blip>
          <a:srcRect l="66505" t="1053" r="823" b="-470"/>
          <a:stretch/>
        </p:blipFill>
        <p:spPr>
          <a:xfrm>
            <a:off x="3787062" y="6158525"/>
            <a:ext cx="970947" cy="359842"/>
          </a:xfrm>
          <a:prstGeom prst="rect">
            <a:avLst/>
          </a:prstGeom>
        </p:spPr>
      </p:pic>
      <p:sp>
        <p:nvSpPr>
          <p:cNvPr id="42" name="TextBox 41"/>
          <p:cNvSpPr txBox="1"/>
          <p:nvPr/>
        </p:nvSpPr>
        <p:spPr>
          <a:xfrm>
            <a:off x="442861" y="5146033"/>
            <a:ext cx="8499006" cy="307777"/>
          </a:xfrm>
          <a:prstGeom prst="rect">
            <a:avLst/>
          </a:prstGeom>
          <a:noFill/>
        </p:spPr>
        <p:txBody>
          <a:bodyPr wrap="square" rtlCol="0">
            <a:spAutoFit/>
          </a:bodyPr>
          <a:lstStyle/>
          <a:p>
            <a:r>
              <a:rPr lang="en-GB" sz="1400" dirty="0" smtClean="0">
                <a:solidFill>
                  <a:schemeClr val="accent6"/>
                </a:solidFill>
                <a:latin typeface="Helvetica" charset="0"/>
                <a:ea typeface="Helvetica" charset="0"/>
                <a:cs typeface="Helvetica" charset="0"/>
              </a:rPr>
              <a:t>Derive the tail probability of the mean maximized likelihood ratio under the null hypothesis</a:t>
            </a:r>
            <a:endParaRPr lang="en-GB" sz="1400" dirty="0">
              <a:solidFill>
                <a:schemeClr val="accent6"/>
              </a:solidFill>
              <a:latin typeface="Helvetica" charset="0"/>
              <a:ea typeface="Helvetica" charset="0"/>
              <a:cs typeface="Helvetica" charset="0"/>
            </a:endParaRPr>
          </a:p>
        </p:txBody>
      </p:sp>
      <p:sp>
        <p:nvSpPr>
          <p:cNvPr id="43" name="TextBox 42"/>
          <p:cNvSpPr txBox="1"/>
          <p:nvPr/>
        </p:nvSpPr>
        <p:spPr>
          <a:xfrm>
            <a:off x="442860" y="2623403"/>
            <a:ext cx="8499007" cy="307777"/>
          </a:xfrm>
          <a:prstGeom prst="rect">
            <a:avLst/>
          </a:prstGeom>
          <a:noFill/>
        </p:spPr>
        <p:txBody>
          <a:bodyPr wrap="square" rtlCol="0">
            <a:spAutoFit/>
          </a:bodyPr>
          <a:lstStyle/>
          <a:p>
            <a:r>
              <a:rPr lang="en-GB" sz="1400" dirty="0" smtClean="0">
                <a:solidFill>
                  <a:schemeClr val="accent6"/>
                </a:solidFill>
                <a:latin typeface="Helvetica" charset="0"/>
                <a:ea typeface="Helvetica" charset="0"/>
                <a:cs typeface="Helvetica" charset="0"/>
              </a:rPr>
              <a:t>Define the mean maximized likelihood ratio, a classical analogue to the model-averaged Bayes factor</a:t>
            </a:r>
            <a:endParaRPr lang="en-GB" sz="1400" dirty="0">
              <a:solidFill>
                <a:schemeClr val="accent6"/>
              </a:solidFill>
              <a:latin typeface="Helvetica" charset="0"/>
              <a:ea typeface="Helvetica" charset="0"/>
              <a:cs typeface="Helvetica" charset="0"/>
            </a:endParaRPr>
          </a:p>
        </p:txBody>
      </p:sp>
      <p:sp>
        <p:nvSpPr>
          <p:cNvPr id="44" name="TextBox 43"/>
          <p:cNvSpPr txBox="1"/>
          <p:nvPr/>
        </p:nvSpPr>
        <p:spPr>
          <a:xfrm>
            <a:off x="445689" y="3805212"/>
            <a:ext cx="8499006" cy="307777"/>
          </a:xfrm>
          <a:prstGeom prst="rect">
            <a:avLst/>
          </a:prstGeom>
          <a:noFill/>
        </p:spPr>
        <p:txBody>
          <a:bodyPr wrap="square" rtlCol="0">
            <a:spAutoFit/>
          </a:bodyPr>
          <a:lstStyle/>
          <a:p>
            <a:r>
              <a:rPr lang="en-GB" sz="1400" dirty="0" smtClean="0">
                <a:solidFill>
                  <a:schemeClr val="accent6"/>
                </a:solidFill>
                <a:latin typeface="Helvetica" charset="0"/>
                <a:ea typeface="Helvetica" charset="0"/>
                <a:cs typeface="Helvetica" charset="0"/>
              </a:rPr>
              <a:t>Recall the distribution of a maximized likelihood ratio under the null hypothesis</a:t>
            </a:r>
            <a:endParaRPr lang="en-GB" sz="1400" dirty="0">
              <a:solidFill>
                <a:schemeClr val="accent6"/>
              </a:solidFill>
              <a:latin typeface="Helvetica" charset="0"/>
              <a:ea typeface="Helvetica" charset="0"/>
              <a:cs typeface="Helvetica" charset="0"/>
            </a:endParaRPr>
          </a:p>
        </p:txBody>
      </p:sp>
    </p:spTree>
    <p:extLst>
      <p:ext uri="{BB962C8B-B14F-4D97-AF65-F5344CB8AC3E}">
        <p14:creationId xmlns:p14="http://schemas.microsoft.com/office/powerpoint/2010/main" val="2045111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32" grpId="0"/>
      <p:bldP spid="24" grpId="0"/>
      <p:bldP spid="33" grpId="0"/>
      <p:bldP spid="9" grpId="0"/>
      <p:bldP spid="38" grpId="0"/>
      <p:bldP spid="42" grpId="0"/>
      <p:bldP spid="43"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559" y="818148"/>
            <a:ext cx="8728309" cy="6039852"/>
          </a:xfrm>
        </p:spPr>
        <p:txBody>
          <a:bodyPr>
            <a:normAutofit/>
          </a:bodyPr>
          <a:lstStyle/>
          <a:p>
            <a:endParaRPr lang="en-GB" dirty="0" smtClean="0"/>
          </a:p>
          <a:p>
            <a:endParaRPr lang="en-GB" dirty="0" smtClean="0"/>
          </a:p>
          <a:p>
            <a:r>
              <a:rPr lang="en-GB" dirty="0" smtClean="0"/>
              <a:t>The derivation of the HMP implies robustness to</a:t>
            </a:r>
          </a:p>
          <a:p>
            <a:pPr marL="800100" lvl="1" indent="-457200">
              <a:buFont typeface="+mj-lt"/>
              <a:buAutoNum type="arabicPeriod"/>
            </a:pPr>
            <a:r>
              <a:rPr lang="en-GB" dirty="0">
                <a:solidFill>
                  <a:schemeClr val="accent6"/>
                </a:solidFill>
              </a:rPr>
              <a:t>The </a:t>
            </a:r>
            <a:r>
              <a:rPr lang="en-GB" dirty="0" smtClean="0">
                <a:solidFill>
                  <a:schemeClr val="accent6"/>
                </a:solidFill>
              </a:rPr>
              <a:t>number </a:t>
            </a:r>
            <a:r>
              <a:rPr lang="en-GB" dirty="0">
                <a:solidFill>
                  <a:schemeClr val="accent6"/>
                </a:solidFill>
              </a:rPr>
              <a:t>of tests</a:t>
            </a:r>
          </a:p>
          <a:p>
            <a:pPr marL="800100" lvl="1" indent="-457200">
              <a:buFont typeface="+mj-lt"/>
              <a:buAutoNum type="arabicPeriod"/>
            </a:pPr>
            <a:r>
              <a:rPr lang="en-GB" dirty="0">
                <a:solidFill>
                  <a:schemeClr val="accent6"/>
                </a:solidFill>
              </a:rPr>
              <a:t>The distribution of weights</a:t>
            </a:r>
          </a:p>
          <a:p>
            <a:pPr marL="800100" lvl="1" indent="-457200">
              <a:buFont typeface="+mj-lt"/>
              <a:buAutoNum type="arabicPeriod"/>
            </a:pPr>
            <a:r>
              <a:rPr lang="en-GB" dirty="0" smtClean="0">
                <a:solidFill>
                  <a:schemeClr val="accent6"/>
                </a:solidFill>
              </a:rPr>
              <a:t>Positive </a:t>
            </a:r>
            <a:r>
              <a:rPr lang="en-GB" dirty="0">
                <a:solidFill>
                  <a:schemeClr val="accent6"/>
                </a:solidFill>
              </a:rPr>
              <a:t>dependency between the tests</a:t>
            </a:r>
          </a:p>
          <a:p>
            <a:r>
              <a:rPr lang="en-GB" dirty="0" smtClean="0">
                <a:solidFill>
                  <a:schemeClr val="tx1"/>
                </a:solidFill>
              </a:rPr>
              <a:t>It is most influenced by the smallest </a:t>
            </a:r>
            <a:r>
              <a:rPr lang="en-GB" i="1" dirty="0" smtClean="0">
                <a:solidFill>
                  <a:schemeClr val="tx1"/>
                </a:solidFill>
              </a:rPr>
              <a:t>p</a:t>
            </a:r>
            <a:r>
              <a:rPr lang="en-GB" dirty="0" smtClean="0">
                <a:solidFill>
                  <a:schemeClr val="tx1"/>
                </a:solidFill>
              </a:rPr>
              <a:t>-values</a:t>
            </a:r>
          </a:p>
          <a:p>
            <a:r>
              <a:rPr lang="en-GB" dirty="0" smtClean="0">
                <a:solidFill>
                  <a:schemeClr val="tx1"/>
                </a:solidFill>
              </a:rPr>
              <a:t>The HMP admits a</a:t>
            </a:r>
            <a:br>
              <a:rPr lang="en-GB" dirty="0" smtClean="0">
                <a:solidFill>
                  <a:schemeClr val="tx1"/>
                </a:solidFill>
              </a:rPr>
            </a:br>
            <a:r>
              <a:rPr lang="en-GB" dirty="0" smtClean="0">
                <a:solidFill>
                  <a:schemeClr val="tx1"/>
                </a:solidFill>
              </a:rPr>
              <a:t>closed test procedure:</a:t>
            </a:r>
            <a:endParaRPr lang="en-GB" dirty="0">
              <a:solidFill>
                <a:schemeClr val="tx1"/>
              </a:solidFill>
            </a:endParaRPr>
          </a:p>
          <a:p>
            <a:pPr lvl="1"/>
            <a:r>
              <a:rPr lang="en-GB" dirty="0" smtClean="0">
                <a:solidFill>
                  <a:schemeClr val="accent6"/>
                </a:solidFill>
              </a:rPr>
              <a:t>This constitutes a multi-level test </a:t>
            </a:r>
            <a:r>
              <a:rPr lang="en-GB" dirty="0">
                <a:solidFill>
                  <a:schemeClr val="accent6"/>
                </a:solidFill>
              </a:rPr>
              <a:t>because </a:t>
            </a:r>
            <a:r>
              <a:rPr lang="en-GB" dirty="0" smtClean="0">
                <a:solidFill>
                  <a:schemeClr val="accent6"/>
                </a:solidFill>
              </a:rPr>
              <a:t>any </a:t>
            </a:r>
            <a:r>
              <a:rPr lang="en-GB" dirty="0">
                <a:solidFill>
                  <a:schemeClr val="accent6"/>
                </a:solidFill>
              </a:rPr>
              <a:t>significant </a:t>
            </a:r>
            <a:r>
              <a:rPr lang="en-GB" dirty="0" smtClean="0">
                <a:solidFill>
                  <a:schemeClr val="accent6"/>
                </a:solidFill>
              </a:rPr>
              <a:t>set </a:t>
            </a:r>
            <a:r>
              <a:rPr lang="en-GB" dirty="0">
                <a:solidFill>
                  <a:schemeClr val="accent6"/>
                </a:solidFill>
              </a:rPr>
              <a:t>of hypotheses makes all </a:t>
            </a:r>
            <a:r>
              <a:rPr lang="en-GB" dirty="0" smtClean="0">
                <a:solidFill>
                  <a:schemeClr val="accent6"/>
                </a:solidFill>
              </a:rPr>
              <a:t>supersets encompassing that set significant:</a:t>
            </a:r>
          </a:p>
          <a:p>
            <a:endParaRPr lang="en-GB" dirty="0">
              <a:solidFill>
                <a:schemeClr val="tx1"/>
              </a:solidFill>
            </a:endParaRPr>
          </a:p>
          <a:p>
            <a:endParaRPr lang="en-GB" dirty="0">
              <a:solidFill>
                <a:schemeClr val="tx1"/>
              </a:solidFill>
            </a:endParaRPr>
          </a:p>
          <a:p>
            <a:r>
              <a:rPr lang="en-GB" dirty="0" smtClean="0">
                <a:solidFill>
                  <a:schemeClr val="tx1"/>
                </a:solidFill>
              </a:rPr>
              <a:t>More precisely calibrated </a:t>
            </a:r>
            <a:r>
              <a:rPr lang="en-GB" i="1" dirty="0" smtClean="0">
                <a:solidFill>
                  <a:schemeClr val="tx1"/>
                </a:solidFill>
              </a:rPr>
              <a:t>p</a:t>
            </a:r>
            <a:r>
              <a:rPr lang="en-GB" dirty="0" smtClean="0">
                <a:solidFill>
                  <a:schemeClr val="tx1"/>
                </a:solidFill>
              </a:rPr>
              <a:t>-values can be obtained via GCLT</a:t>
            </a:r>
            <a:endParaRPr lang="en-GB" dirty="0"/>
          </a:p>
        </p:txBody>
      </p:sp>
      <p:pic>
        <p:nvPicPr>
          <p:cNvPr id="6" name="Picture 5"/>
          <p:cNvPicPr>
            <a:picLocks noChangeAspect="1"/>
          </p:cNvPicPr>
          <p:nvPr/>
        </p:nvPicPr>
        <p:blipFill>
          <a:blip r:embed="rId3">
            <a:lum bright="100000" contrast="-100000"/>
          </a:blip>
          <a:stretch>
            <a:fillRect/>
          </a:stretch>
        </p:blipFill>
        <p:spPr>
          <a:xfrm>
            <a:off x="3991610" y="3576499"/>
            <a:ext cx="4210050" cy="666750"/>
          </a:xfrm>
          <a:prstGeom prst="rect">
            <a:avLst/>
          </a:prstGeom>
        </p:spPr>
      </p:pic>
      <p:pic>
        <p:nvPicPr>
          <p:cNvPr id="8" name="Picture 7"/>
          <p:cNvPicPr>
            <a:picLocks noChangeAspect="1"/>
          </p:cNvPicPr>
          <p:nvPr/>
        </p:nvPicPr>
        <p:blipFill rotWithShape="1">
          <a:blip r:embed="rId4">
            <a:lum bright="100000" contrast="-100000"/>
          </a:blip>
          <a:srcRect b="71765"/>
          <a:stretch/>
        </p:blipFill>
        <p:spPr>
          <a:xfrm>
            <a:off x="1557020" y="4911912"/>
            <a:ext cx="3619500" cy="365760"/>
          </a:xfrm>
          <a:prstGeom prst="rect">
            <a:avLst/>
          </a:prstGeom>
        </p:spPr>
      </p:pic>
      <p:pic>
        <p:nvPicPr>
          <p:cNvPr id="24" name="Picture 23"/>
          <p:cNvPicPr>
            <a:picLocks noChangeAspect="1"/>
          </p:cNvPicPr>
          <p:nvPr/>
        </p:nvPicPr>
        <p:blipFill rotWithShape="1">
          <a:blip r:embed="rId4">
            <a:lum bright="100000" contrast="-100000"/>
          </a:blip>
          <a:srcRect t="27451"/>
          <a:stretch/>
        </p:blipFill>
        <p:spPr>
          <a:xfrm>
            <a:off x="3893820" y="4820472"/>
            <a:ext cx="3619500" cy="939800"/>
          </a:xfrm>
          <a:prstGeom prst="rect">
            <a:avLst/>
          </a:prstGeom>
        </p:spPr>
      </p:pic>
      <p:pic>
        <p:nvPicPr>
          <p:cNvPr id="20" name="Picture 19"/>
          <p:cNvPicPr>
            <a:picLocks noChangeAspect="1"/>
          </p:cNvPicPr>
          <p:nvPr/>
        </p:nvPicPr>
        <p:blipFill>
          <a:blip r:embed="rId5">
            <a:lum bright="70000" contrast="-70000"/>
          </a:blip>
          <a:stretch>
            <a:fillRect/>
          </a:stretch>
        </p:blipFill>
        <p:spPr>
          <a:xfrm>
            <a:off x="10322560" y="5589271"/>
            <a:ext cx="4086225" cy="649605"/>
          </a:xfrm>
          <a:prstGeom prst="rect">
            <a:avLst/>
          </a:prstGeom>
        </p:spPr>
      </p:pic>
      <p:pic>
        <p:nvPicPr>
          <p:cNvPr id="21" name="Picture 20"/>
          <p:cNvPicPr>
            <a:picLocks noChangeAspect="1"/>
          </p:cNvPicPr>
          <p:nvPr/>
        </p:nvPicPr>
        <p:blipFill>
          <a:blip r:embed="rId6">
            <a:lum bright="70000" contrast="-70000"/>
          </a:blip>
          <a:stretch>
            <a:fillRect/>
          </a:stretch>
        </p:blipFill>
        <p:spPr>
          <a:xfrm>
            <a:off x="9161780" y="6116320"/>
            <a:ext cx="5154930" cy="670560"/>
          </a:xfrm>
          <a:prstGeom prst="rect">
            <a:avLst/>
          </a:prstGeom>
        </p:spPr>
      </p:pic>
      <p:grpSp>
        <p:nvGrpSpPr>
          <p:cNvPr id="4" name="Group 3"/>
          <p:cNvGrpSpPr/>
          <p:nvPr/>
        </p:nvGrpSpPr>
        <p:grpSpPr>
          <a:xfrm>
            <a:off x="2797072" y="764540"/>
            <a:ext cx="3549857" cy="819150"/>
            <a:chOff x="2103754" y="764540"/>
            <a:chExt cx="3549857" cy="819150"/>
          </a:xfrm>
        </p:grpSpPr>
        <p:pic>
          <p:nvPicPr>
            <p:cNvPr id="25" name="Picture 24"/>
            <p:cNvPicPr>
              <a:picLocks noChangeAspect="1"/>
            </p:cNvPicPr>
            <p:nvPr/>
          </p:nvPicPr>
          <p:blipFill rotWithShape="1">
            <a:blip r:embed="rId7">
              <a:lum bright="100000" contrast="-100000"/>
            </a:blip>
            <a:srcRect l="38262" r="-52"/>
            <a:stretch/>
          </p:blipFill>
          <p:spPr>
            <a:xfrm>
              <a:off x="2604976" y="764540"/>
              <a:ext cx="3048635" cy="819150"/>
            </a:xfrm>
            <a:prstGeom prst="rect">
              <a:avLst/>
            </a:prstGeom>
          </p:spPr>
        </p:pic>
        <p:pic>
          <p:nvPicPr>
            <p:cNvPr id="10" name="Picture 9"/>
            <p:cNvPicPr>
              <a:picLocks noChangeAspect="1"/>
            </p:cNvPicPr>
            <p:nvPr/>
          </p:nvPicPr>
          <p:blipFill rotWithShape="1">
            <a:blip r:embed="rId7">
              <a:lum bright="100000" contrast="-100000"/>
            </a:blip>
            <a:srcRect r="89410"/>
            <a:stretch/>
          </p:blipFill>
          <p:spPr>
            <a:xfrm>
              <a:off x="2103754" y="764540"/>
              <a:ext cx="522488" cy="819150"/>
            </a:xfrm>
            <a:prstGeom prst="rect">
              <a:avLst/>
            </a:prstGeom>
          </p:spPr>
        </p:pic>
      </p:grpSp>
      <p:sp>
        <p:nvSpPr>
          <p:cNvPr id="13" name="Title 1"/>
          <p:cNvSpPr>
            <a:spLocks noGrp="1"/>
          </p:cNvSpPr>
          <p:nvPr>
            <p:ph type="title"/>
          </p:nvPr>
        </p:nvSpPr>
        <p:spPr>
          <a:xfrm>
            <a:off x="628650" y="1"/>
            <a:ext cx="7886700" cy="818148"/>
          </a:xfrm>
        </p:spPr>
        <p:txBody>
          <a:bodyPr>
            <a:normAutofit/>
          </a:bodyPr>
          <a:lstStyle/>
          <a:p>
            <a:pPr algn="ctr"/>
            <a:r>
              <a:rPr lang="en-GB" sz="2800" dirty="0" smtClean="0"/>
              <a:t>Adjusting </a:t>
            </a:r>
            <a:r>
              <a:rPr lang="en-GB" sz="2800" i="1" dirty="0" smtClean="0"/>
              <a:t>p</a:t>
            </a:r>
            <a:r>
              <a:rPr lang="en-GB" sz="2800" dirty="0" smtClean="0"/>
              <a:t>-values for multiple testing</a:t>
            </a:r>
            <a:endParaRPr lang="en-GB" sz="2800" dirty="0"/>
          </a:p>
        </p:txBody>
      </p:sp>
    </p:spTree>
    <p:extLst>
      <p:ext uri="{BB962C8B-B14F-4D97-AF65-F5344CB8AC3E}">
        <p14:creationId xmlns:p14="http://schemas.microsoft.com/office/powerpoint/2010/main" val="879131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1742" y="112097"/>
            <a:ext cx="5660524" cy="369332"/>
          </a:xfrm>
          <a:prstGeom prst="rect">
            <a:avLst/>
          </a:prstGeom>
          <a:noFill/>
        </p:spPr>
        <p:txBody>
          <a:bodyPr wrap="none" rtlCol="0">
            <a:spAutoFit/>
          </a:bodyPr>
          <a:lstStyle/>
          <a:p>
            <a:pPr algn="ctr"/>
            <a:r>
              <a:rPr lang="en-US" dirty="0" smtClean="0">
                <a:latin typeface="Helvetica" charset="0"/>
                <a:ea typeface="Helvetica" charset="0"/>
                <a:cs typeface="Helvetica" charset="0"/>
              </a:rPr>
              <a:t>The multiple testing problem: Harmonic mean </a:t>
            </a:r>
            <a:r>
              <a:rPr lang="en-US" i="1" dirty="0" smtClean="0">
                <a:latin typeface="Helvetica" charset="0"/>
                <a:ea typeface="Helvetica" charset="0"/>
                <a:cs typeface="Helvetica" charset="0"/>
              </a:rPr>
              <a:t>p</a:t>
            </a:r>
            <a:r>
              <a:rPr lang="en-US" dirty="0" smtClean="0">
                <a:latin typeface="Helvetica" charset="0"/>
                <a:ea typeface="Helvetica" charset="0"/>
                <a:cs typeface="Helvetica" charset="0"/>
              </a:rPr>
              <a:t>-value</a:t>
            </a:r>
            <a:endParaRPr lang="en-US" dirty="0">
              <a:latin typeface="Helvetica" charset="0"/>
              <a:ea typeface="Helvetica" charset="0"/>
              <a:cs typeface="Helvetica" charset="0"/>
            </a:endParaRPr>
          </a:p>
        </p:txBody>
      </p:sp>
      <p:sp useBgFill="1">
        <p:nvSpPr>
          <p:cNvPr id="6" name="Rectangle 5"/>
          <p:cNvSpPr/>
          <p:nvPr/>
        </p:nvSpPr>
        <p:spPr>
          <a:xfrm>
            <a:off x="0" y="4104456"/>
            <a:ext cx="9144000" cy="270892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duotone>
              <a:schemeClr val="accent5">
                <a:shade val="45000"/>
                <a:satMod val="135000"/>
              </a:schemeClr>
              <a:prstClr val="white"/>
            </a:duotone>
            <a:lum bright="40000" contrast="40000"/>
          </a:blip>
          <a:srcRect b="48225"/>
          <a:stretch/>
        </p:blipFill>
        <p:spPr>
          <a:xfrm>
            <a:off x="2051720" y="4437112"/>
            <a:ext cx="4885675" cy="1081186"/>
          </a:xfrm>
          <a:prstGeom prst="rect">
            <a:avLst/>
          </a:prstGeom>
        </p:spPr>
      </p:pic>
      <p:pic>
        <p:nvPicPr>
          <p:cNvPr id="8" name="Picture 7"/>
          <p:cNvPicPr>
            <a:picLocks noChangeAspect="1"/>
          </p:cNvPicPr>
          <p:nvPr/>
        </p:nvPicPr>
        <p:blipFill rotWithShape="1">
          <a:blip r:embed="rId2">
            <a:duotone>
              <a:schemeClr val="accent5">
                <a:shade val="45000"/>
                <a:satMod val="135000"/>
              </a:schemeClr>
              <a:prstClr val="white"/>
            </a:duotone>
            <a:lum bright="40000" contrast="40000"/>
          </a:blip>
          <a:srcRect t="50757"/>
          <a:stretch/>
        </p:blipFill>
        <p:spPr>
          <a:xfrm>
            <a:off x="2051720" y="5497032"/>
            <a:ext cx="4885675" cy="1028311"/>
          </a:xfrm>
          <a:prstGeom prst="rect">
            <a:avLst/>
          </a:prstGeom>
        </p:spPr>
      </p:pic>
      <p:pic>
        <p:nvPicPr>
          <p:cNvPr id="9" name="Picture 8"/>
          <p:cNvPicPr>
            <a:picLocks noChangeAspect="1"/>
          </p:cNvPicPr>
          <p:nvPr/>
        </p:nvPicPr>
        <p:blipFill rotWithShape="1">
          <a:blip r:embed="rId3">
            <a:alphaModFix/>
            <a:extLst>
              <a:ext uri="{28A0092B-C50C-407E-A947-70E740481C1C}">
                <a14:useLocalDpi xmlns:a14="http://schemas.microsoft.com/office/drawing/2010/main" val="0"/>
              </a:ext>
            </a:extLst>
          </a:blip>
          <a:srcRect l="-1" t="-3756" r="-923"/>
          <a:stretch/>
        </p:blipFill>
        <p:spPr>
          <a:xfrm>
            <a:off x="129240" y="598593"/>
            <a:ext cx="8885520" cy="3718560"/>
          </a:xfrm>
          <a:prstGeom prst="rect">
            <a:avLst/>
          </a:prstGeom>
          <a:solidFill>
            <a:schemeClr val="tx1"/>
          </a:solidFill>
        </p:spPr>
      </p:pic>
      <p:sp>
        <p:nvSpPr>
          <p:cNvPr id="10" name="TextBox 9"/>
          <p:cNvSpPr txBox="1"/>
          <p:nvPr/>
        </p:nvSpPr>
        <p:spPr>
          <a:xfrm>
            <a:off x="71120" y="4367953"/>
            <a:ext cx="3054041" cy="276999"/>
          </a:xfrm>
          <a:prstGeom prst="rect">
            <a:avLst/>
          </a:prstGeom>
          <a:noFill/>
        </p:spPr>
        <p:txBody>
          <a:bodyPr wrap="none" rtlCol="0">
            <a:spAutoFit/>
          </a:bodyPr>
          <a:lstStyle/>
          <a:p>
            <a:r>
              <a:rPr lang="en-US" sz="1200" dirty="0" smtClean="0">
                <a:latin typeface="Helvetica" charset="0"/>
                <a:ea typeface="Helvetica" charset="0"/>
                <a:cs typeface="Helvetica" charset="0"/>
              </a:rPr>
              <a:t>Data: </a:t>
            </a:r>
            <a:r>
              <a:rPr lang="en-US" sz="1200" dirty="0" err="1" smtClean="0">
                <a:latin typeface="Helvetica" charset="0"/>
                <a:ea typeface="Helvetica" charset="0"/>
                <a:cs typeface="Helvetica" charset="0"/>
              </a:rPr>
              <a:t>Okbay</a:t>
            </a:r>
            <a:r>
              <a:rPr lang="en-US" sz="1200" dirty="0" smtClean="0">
                <a:latin typeface="Helvetica" charset="0"/>
                <a:ea typeface="Helvetica" charset="0"/>
                <a:cs typeface="Helvetica" charset="0"/>
              </a:rPr>
              <a:t> </a:t>
            </a:r>
            <a:r>
              <a:rPr lang="en-US" sz="1200" i="1" dirty="0" smtClean="0">
                <a:latin typeface="Helvetica" charset="0"/>
                <a:ea typeface="Helvetica" charset="0"/>
                <a:cs typeface="Helvetica" charset="0"/>
              </a:rPr>
              <a:t>et al</a:t>
            </a:r>
            <a:r>
              <a:rPr lang="en-US" sz="1200" dirty="0" smtClean="0">
                <a:latin typeface="Helvetica" charset="0"/>
                <a:ea typeface="Helvetica" charset="0"/>
                <a:cs typeface="Helvetica" charset="0"/>
              </a:rPr>
              <a:t>. (2016) </a:t>
            </a:r>
            <a:r>
              <a:rPr lang="en-US" sz="1200" i="1" dirty="0" smtClean="0">
                <a:latin typeface="Helvetica" charset="0"/>
                <a:ea typeface="Helvetica" charset="0"/>
                <a:cs typeface="Helvetica" charset="0"/>
              </a:rPr>
              <a:t>Nature Genetics</a:t>
            </a:r>
            <a:endParaRPr lang="en-US" sz="1200" dirty="0">
              <a:latin typeface="Helvetica" charset="0"/>
              <a:ea typeface="Helvetica" charset="0"/>
              <a:cs typeface="Helvetica" charset="0"/>
            </a:endParaRPr>
          </a:p>
        </p:txBody>
      </p:sp>
      <p:pic>
        <p:nvPicPr>
          <p:cNvPr id="11" name="Picture 10"/>
          <p:cNvPicPr>
            <a:picLocks noChangeAspect="1"/>
          </p:cNvPicPr>
          <p:nvPr/>
        </p:nvPicPr>
        <p:blipFill rotWithShape="1">
          <a:blip r:embed="rId4">
            <a:alphaModFix/>
            <a:extLst>
              <a:ext uri="{28A0092B-C50C-407E-A947-70E740481C1C}">
                <a14:useLocalDpi xmlns:a14="http://schemas.microsoft.com/office/drawing/2010/main" val="0"/>
              </a:ext>
            </a:extLst>
          </a:blip>
          <a:srcRect l="5969" t="14658" r="3120" b="17292"/>
          <a:stretch/>
        </p:blipFill>
        <p:spPr>
          <a:xfrm>
            <a:off x="669073" y="1043293"/>
            <a:ext cx="8214731" cy="2731625"/>
          </a:xfrm>
          <a:prstGeom prst="rect">
            <a:avLst/>
          </a:prstGeom>
        </p:spPr>
      </p:pic>
      <p:pic>
        <p:nvPicPr>
          <p:cNvPr id="12" name="Picture 11"/>
          <p:cNvPicPr>
            <a:picLocks noChangeAspect="1"/>
          </p:cNvPicPr>
          <p:nvPr/>
        </p:nvPicPr>
        <p:blipFill rotWithShape="1">
          <a:blip r:embed="rId3">
            <a:alphaModFix/>
            <a:extLst>
              <a:ext uri="{28A0092B-C50C-407E-A947-70E740481C1C}">
                <a14:useLocalDpi xmlns:a14="http://schemas.microsoft.com/office/drawing/2010/main" val="0"/>
              </a:ext>
            </a:extLst>
          </a:blip>
          <a:srcRect l="7580" t="8068" r="2232" b="15067"/>
          <a:stretch/>
        </p:blipFill>
        <p:spPr>
          <a:xfrm>
            <a:off x="802794" y="1024284"/>
            <a:ext cx="7940233" cy="2754776"/>
          </a:xfrm>
          <a:prstGeom prst="rect">
            <a:avLst/>
          </a:prstGeom>
          <a:solidFill>
            <a:schemeClr val="tx1"/>
          </a:solidFill>
        </p:spPr>
      </p:pic>
      <p:sp>
        <p:nvSpPr>
          <p:cNvPr id="13" name="TextBox 12"/>
          <p:cNvSpPr txBox="1"/>
          <p:nvPr/>
        </p:nvSpPr>
        <p:spPr>
          <a:xfrm>
            <a:off x="589280" y="2153073"/>
            <a:ext cx="1431802" cy="246221"/>
          </a:xfrm>
          <a:prstGeom prst="rect">
            <a:avLst/>
          </a:prstGeom>
          <a:noFill/>
        </p:spPr>
        <p:txBody>
          <a:bodyPr wrap="none" rtlCol="0">
            <a:spAutoFit/>
          </a:bodyPr>
          <a:lstStyle/>
          <a:p>
            <a:r>
              <a:rPr lang="en-US" sz="1000" dirty="0" smtClean="0">
                <a:solidFill>
                  <a:schemeClr val="bg1"/>
                </a:solidFill>
                <a:latin typeface="Helvetica" charset="0"/>
                <a:ea typeface="Helvetica" charset="0"/>
                <a:cs typeface="Helvetica" charset="0"/>
              </a:rPr>
              <a:t>Significance threshold</a:t>
            </a:r>
            <a:endParaRPr lang="en-US" sz="1000" dirty="0">
              <a:solidFill>
                <a:schemeClr val="bg1"/>
              </a:solidFill>
              <a:latin typeface="Helvetica" charset="0"/>
              <a:ea typeface="Helvetica" charset="0"/>
              <a:cs typeface="Helvetica" charset="0"/>
            </a:endParaRPr>
          </a:p>
        </p:txBody>
      </p:sp>
      <p:sp>
        <p:nvSpPr>
          <p:cNvPr id="14" name="Oval 13"/>
          <p:cNvSpPr/>
          <p:nvPr/>
        </p:nvSpPr>
        <p:spPr>
          <a:xfrm>
            <a:off x="6065134" y="2153073"/>
            <a:ext cx="520861" cy="1070401"/>
          </a:xfrm>
          <a:prstGeom prst="ellipse">
            <a:avLst/>
          </a:prstGeom>
          <a:noFill/>
          <a:ln w="28575">
            <a:solidFill>
              <a:srgbClr val="DD4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alphaModFix/>
            <a:extLst>
              <a:ext uri="{28A0092B-C50C-407E-A947-70E740481C1C}">
                <a14:useLocalDpi xmlns:a14="http://schemas.microsoft.com/office/drawing/2010/main" val="0"/>
              </a:ext>
            </a:extLst>
          </a:blip>
          <a:srcRect l="26512" t="-1219" r="19980" b="96083"/>
          <a:stretch/>
        </p:blipFill>
        <p:spPr>
          <a:xfrm>
            <a:off x="649206" y="620875"/>
            <a:ext cx="8093821" cy="316271"/>
          </a:xfrm>
          <a:prstGeom prst="rect">
            <a:avLst/>
          </a:prstGeom>
          <a:solidFill>
            <a:schemeClr val="tx1"/>
          </a:solidFill>
        </p:spPr>
      </p:pic>
      <p:sp>
        <p:nvSpPr>
          <p:cNvPr id="16" name="TextBox 15"/>
          <p:cNvSpPr txBox="1"/>
          <p:nvPr/>
        </p:nvSpPr>
        <p:spPr>
          <a:xfrm>
            <a:off x="7372968" y="6525343"/>
            <a:ext cx="1616147" cy="276999"/>
          </a:xfrm>
          <a:prstGeom prst="rect">
            <a:avLst/>
          </a:prstGeom>
          <a:noFill/>
        </p:spPr>
        <p:txBody>
          <a:bodyPr wrap="none" rtlCol="0">
            <a:spAutoFit/>
          </a:bodyPr>
          <a:lstStyle/>
          <a:p>
            <a:pPr algn="r"/>
            <a:r>
              <a:rPr lang="en-US" sz="1200" dirty="0" smtClean="0">
                <a:latin typeface="Helvetica" charset="0"/>
                <a:ea typeface="Helvetica" charset="0"/>
                <a:cs typeface="Helvetica" charset="0"/>
              </a:rPr>
              <a:t>Wilson (2017) </a:t>
            </a:r>
            <a:r>
              <a:rPr lang="en-US" sz="1200" dirty="0" err="1" smtClean="0">
                <a:latin typeface="Helvetica" charset="0"/>
                <a:ea typeface="Helvetica" charset="0"/>
                <a:cs typeface="Helvetica" charset="0"/>
              </a:rPr>
              <a:t>biorxiv</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102410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66" y="989484"/>
            <a:ext cx="9075146" cy="5227284"/>
          </a:xfrm>
          <a:prstGeom prst="rect">
            <a:avLst/>
          </a:prstGeom>
        </p:spPr>
      </p:pic>
      <p:sp>
        <p:nvSpPr>
          <p:cNvPr id="5" name="TextBox 4"/>
          <p:cNvSpPr txBox="1"/>
          <p:nvPr/>
        </p:nvSpPr>
        <p:spPr>
          <a:xfrm>
            <a:off x="1741739" y="269404"/>
            <a:ext cx="5660524" cy="369332"/>
          </a:xfrm>
          <a:prstGeom prst="rect">
            <a:avLst/>
          </a:prstGeom>
          <a:noFill/>
        </p:spPr>
        <p:txBody>
          <a:bodyPr wrap="none" rtlCol="0">
            <a:spAutoFit/>
          </a:bodyPr>
          <a:lstStyle/>
          <a:p>
            <a:pPr algn="ctr"/>
            <a:r>
              <a:rPr lang="en-US" dirty="0" smtClean="0">
                <a:latin typeface="Helvetica" charset="0"/>
                <a:ea typeface="Helvetica" charset="0"/>
                <a:cs typeface="Helvetica" charset="0"/>
              </a:rPr>
              <a:t>The multiple testing problem: Harmonic mean </a:t>
            </a:r>
            <a:r>
              <a:rPr lang="en-US" i="1" dirty="0" smtClean="0">
                <a:latin typeface="Helvetica" charset="0"/>
                <a:ea typeface="Helvetica" charset="0"/>
                <a:cs typeface="Helvetica" charset="0"/>
              </a:rPr>
              <a:t>p</a:t>
            </a:r>
            <a:r>
              <a:rPr lang="en-US" dirty="0" smtClean="0">
                <a:latin typeface="Helvetica" charset="0"/>
                <a:ea typeface="Helvetica" charset="0"/>
                <a:cs typeface="Helvetica" charset="0"/>
              </a:rPr>
              <a:t>-value</a:t>
            </a:r>
            <a:endParaRPr lang="en-US" dirty="0">
              <a:latin typeface="Helvetica" charset="0"/>
              <a:ea typeface="Helvetica" charset="0"/>
              <a:cs typeface="Helvetica" charset="0"/>
            </a:endParaRPr>
          </a:p>
        </p:txBody>
      </p:sp>
      <p:sp useBgFill="1">
        <p:nvSpPr>
          <p:cNvPr id="6" name="Rectangle 5"/>
          <p:cNvSpPr/>
          <p:nvPr/>
        </p:nvSpPr>
        <p:spPr>
          <a:xfrm>
            <a:off x="0" y="3609156"/>
            <a:ext cx="9144000" cy="270892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duotone>
              <a:schemeClr val="accent5">
                <a:shade val="45000"/>
                <a:satMod val="135000"/>
              </a:schemeClr>
              <a:prstClr val="white"/>
            </a:duotone>
            <a:lum bright="40000" contrast="40000"/>
          </a:blip>
          <a:srcRect b="48225"/>
          <a:stretch/>
        </p:blipFill>
        <p:spPr>
          <a:xfrm>
            <a:off x="2051720" y="4437112"/>
            <a:ext cx="4885675" cy="1081186"/>
          </a:xfrm>
          <a:prstGeom prst="rect">
            <a:avLst/>
          </a:prstGeom>
        </p:spPr>
      </p:pic>
      <p:pic>
        <p:nvPicPr>
          <p:cNvPr id="8" name="Picture 7"/>
          <p:cNvPicPr>
            <a:picLocks noChangeAspect="1"/>
          </p:cNvPicPr>
          <p:nvPr/>
        </p:nvPicPr>
        <p:blipFill rotWithShape="1">
          <a:blip r:embed="rId3">
            <a:duotone>
              <a:schemeClr val="accent5">
                <a:shade val="45000"/>
                <a:satMod val="135000"/>
              </a:schemeClr>
              <a:prstClr val="white"/>
            </a:duotone>
            <a:lum bright="40000" contrast="40000"/>
          </a:blip>
          <a:srcRect t="50757"/>
          <a:stretch/>
        </p:blipFill>
        <p:spPr>
          <a:xfrm>
            <a:off x="2051720" y="5497032"/>
            <a:ext cx="4885675" cy="1028311"/>
          </a:xfrm>
          <a:prstGeom prst="rect">
            <a:avLst/>
          </a:prstGeom>
        </p:spPr>
      </p:pic>
      <p:sp>
        <p:nvSpPr>
          <p:cNvPr id="9" name="TextBox 8"/>
          <p:cNvSpPr txBox="1"/>
          <p:nvPr/>
        </p:nvSpPr>
        <p:spPr>
          <a:xfrm>
            <a:off x="7372968" y="6504030"/>
            <a:ext cx="1616147" cy="276999"/>
          </a:xfrm>
          <a:prstGeom prst="rect">
            <a:avLst/>
          </a:prstGeom>
          <a:noFill/>
        </p:spPr>
        <p:txBody>
          <a:bodyPr wrap="none" rtlCol="0">
            <a:spAutoFit/>
          </a:bodyPr>
          <a:lstStyle/>
          <a:p>
            <a:pPr algn="r"/>
            <a:r>
              <a:rPr lang="en-US" sz="1200" dirty="0" smtClean="0">
                <a:latin typeface="Helvetica" charset="0"/>
                <a:ea typeface="Helvetica" charset="0"/>
                <a:cs typeface="Helvetica" charset="0"/>
              </a:rPr>
              <a:t>Wilson (2017) </a:t>
            </a:r>
            <a:r>
              <a:rPr lang="en-US" sz="1200" dirty="0" err="1" smtClean="0">
                <a:latin typeface="Helvetica" charset="0"/>
                <a:ea typeface="Helvetica" charset="0"/>
                <a:cs typeface="Helvetica" charset="0"/>
              </a:rPr>
              <a:t>biorxiv</a:t>
            </a:r>
            <a:endParaRPr lang="en-US" sz="1200" dirty="0">
              <a:latin typeface="Helvetica" charset="0"/>
              <a:ea typeface="Helvetica" charset="0"/>
              <a:cs typeface="Helvetica" charset="0"/>
            </a:endParaRPr>
          </a:p>
        </p:txBody>
      </p:sp>
      <p:sp>
        <p:nvSpPr>
          <p:cNvPr id="10" name="TextBox 9"/>
          <p:cNvSpPr txBox="1"/>
          <p:nvPr/>
        </p:nvSpPr>
        <p:spPr>
          <a:xfrm>
            <a:off x="508266" y="3627939"/>
            <a:ext cx="3036088" cy="276999"/>
          </a:xfrm>
          <a:prstGeom prst="rect">
            <a:avLst/>
          </a:prstGeom>
          <a:noFill/>
        </p:spPr>
        <p:txBody>
          <a:bodyPr wrap="none" rtlCol="0">
            <a:spAutoFit/>
          </a:bodyPr>
          <a:lstStyle/>
          <a:p>
            <a:r>
              <a:rPr lang="en-US" sz="1200" dirty="0" smtClean="0">
                <a:latin typeface="Helvetica" charset="0"/>
                <a:ea typeface="Helvetica" charset="0"/>
                <a:cs typeface="Helvetica" charset="0"/>
              </a:rPr>
              <a:t>Data: </a:t>
            </a:r>
            <a:r>
              <a:rPr lang="en-US" sz="1200" dirty="0" smtClean="0">
                <a:latin typeface="Helvetica" charset="0"/>
                <a:ea typeface="Helvetica" charset="0"/>
                <a:cs typeface="Helvetica" charset="0"/>
              </a:rPr>
              <a:t>Ansari </a:t>
            </a:r>
            <a:r>
              <a:rPr lang="en-US" sz="1200" i="1" dirty="0" smtClean="0">
                <a:latin typeface="Helvetica" charset="0"/>
                <a:ea typeface="Helvetica" charset="0"/>
                <a:cs typeface="Helvetica" charset="0"/>
              </a:rPr>
              <a:t>et </a:t>
            </a:r>
            <a:r>
              <a:rPr lang="en-US" sz="1200" i="1" dirty="0" smtClean="0">
                <a:latin typeface="Helvetica" charset="0"/>
                <a:ea typeface="Helvetica" charset="0"/>
                <a:cs typeface="Helvetica" charset="0"/>
              </a:rPr>
              <a:t>al</a:t>
            </a:r>
            <a:r>
              <a:rPr lang="en-US" sz="1200" dirty="0" smtClean="0">
                <a:latin typeface="Helvetica" charset="0"/>
                <a:ea typeface="Helvetica" charset="0"/>
                <a:cs typeface="Helvetica" charset="0"/>
              </a:rPr>
              <a:t>. (</a:t>
            </a:r>
            <a:r>
              <a:rPr lang="en-US" sz="1200" dirty="0" smtClean="0">
                <a:latin typeface="Helvetica" charset="0"/>
                <a:ea typeface="Helvetica" charset="0"/>
                <a:cs typeface="Helvetica" charset="0"/>
              </a:rPr>
              <a:t>2017) </a:t>
            </a:r>
            <a:r>
              <a:rPr lang="en-US" sz="1200" i="1" dirty="0" smtClean="0">
                <a:latin typeface="Helvetica" charset="0"/>
                <a:ea typeface="Helvetica" charset="0"/>
                <a:cs typeface="Helvetica" charset="0"/>
              </a:rPr>
              <a:t>Nature Genetics</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148764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spc="-100" dirty="0">
                <a:solidFill>
                  <a:schemeClr val="tx1"/>
                </a:solidFill>
              </a:rPr>
              <a:t>Statistical Challenges for </a:t>
            </a:r>
            <a:r>
              <a:rPr lang="en-US" sz="3200" spc="-100" dirty="0" smtClean="0">
                <a:solidFill>
                  <a:schemeClr val="tx1"/>
                </a:solidFill>
              </a:rPr>
              <a:t>Bacterial GWAS</a:t>
            </a:r>
            <a:endParaRPr lang="en-US" sz="3200" dirty="0"/>
          </a:p>
        </p:txBody>
      </p:sp>
      <p:sp>
        <p:nvSpPr>
          <p:cNvPr id="3" name="Content Placeholder 2"/>
          <p:cNvSpPr>
            <a:spLocks noGrp="1"/>
          </p:cNvSpPr>
          <p:nvPr>
            <p:ph idx="1"/>
          </p:nvPr>
        </p:nvSpPr>
        <p:spPr/>
        <p:txBody>
          <a:bodyPr/>
          <a:lstStyle/>
          <a:p>
            <a:r>
              <a:rPr lang="en-US" dirty="0" smtClean="0">
                <a:solidFill>
                  <a:schemeClr val="accent5"/>
                </a:solidFill>
              </a:rPr>
              <a:t>Variant Calling</a:t>
            </a:r>
          </a:p>
          <a:p>
            <a:pPr lvl="1"/>
            <a:r>
              <a:rPr lang="en-US" dirty="0" err="1" smtClean="0"/>
              <a:t>Kmer</a:t>
            </a:r>
            <a:r>
              <a:rPr lang="en-US" dirty="0" smtClean="0"/>
              <a:t> approaches for highly mobile genomes</a:t>
            </a:r>
          </a:p>
          <a:p>
            <a:pPr lvl="1"/>
            <a:r>
              <a:rPr lang="en-US" dirty="0" smtClean="0"/>
              <a:t>Imputation as a critical step for SNP studies</a:t>
            </a:r>
          </a:p>
          <a:p>
            <a:endParaRPr lang="en-US" dirty="0"/>
          </a:p>
          <a:p>
            <a:r>
              <a:rPr lang="en-US" dirty="0" smtClean="0">
                <a:solidFill>
                  <a:schemeClr val="accent5"/>
                </a:solidFill>
              </a:rPr>
              <a:t>Control for Population Stratification</a:t>
            </a:r>
          </a:p>
          <a:p>
            <a:pPr lvl="1"/>
            <a:r>
              <a:rPr lang="en-US" dirty="0" smtClean="0"/>
              <a:t>LMMs best approach but sacrifice power in bacteria</a:t>
            </a:r>
          </a:p>
          <a:p>
            <a:pPr lvl="1"/>
            <a:r>
              <a:rPr lang="en-US" dirty="0" smtClean="0"/>
              <a:t>Testing for </a:t>
            </a:r>
            <a:r>
              <a:rPr lang="en-US" i="1" dirty="0" smtClean="0"/>
              <a:t>lineage</a:t>
            </a:r>
            <a:r>
              <a:rPr lang="en-US" dirty="0" smtClean="0"/>
              <a:t> as well as </a:t>
            </a:r>
            <a:r>
              <a:rPr lang="en-US" i="1" dirty="0" smtClean="0"/>
              <a:t>locus</a:t>
            </a:r>
            <a:r>
              <a:rPr lang="en-US" dirty="0" smtClean="0"/>
              <a:t> effects returns that power</a:t>
            </a:r>
          </a:p>
          <a:p>
            <a:endParaRPr lang="en-US" dirty="0"/>
          </a:p>
          <a:p>
            <a:r>
              <a:rPr lang="en-US" dirty="0" smtClean="0">
                <a:solidFill>
                  <a:schemeClr val="accent5"/>
                </a:solidFill>
              </a:rPr>
              <a:t>Multiple Testing Correction</a:t>
            </a:r>
          </a:p>
          <a:p>
            <a:pPr lvl="1"/>
            <a:r>
              <a:rPr lang="en-US" dirty="0" smtClean="0"/>
              <a:t>Bonferroni for the total number of unique tests is solid</a:t>
            </a:r>
          </a:p>
          <a:p>
            <a:pPr lvl="1"/>
            <a:r>
              <a:rPr lang="en-US" dirty="0" smtClean="0"/>
              <a:t>Harmonic mean </a:t>
            </a:r>
            <a:r>
              <a:rPr lang="en-US" i="1" dirty="0" smtClean="0"/>
              <a:t>p-</a:t>
            </a:r>
            <a:r>
              <a:rPr lang="en-US" dirty="0" smtClean="0"/>
              <a:t>value offers more flexible model-averaging</a:t>
            </a:r>
            <a:endParaRPr lang="en-US" dirty="0"/>
          </a:p>
        </p:txBody>
      </p:sp>
    </p:spTree>
    <p:extLst>
      <p:ext uri="{BB962C8B-B14F-4D97-AF65-F5344CB8AC3E}">
        <p14:creationId xmlns:p14="http://schemas.microsoft.com/office/powerpoint/2010/main" val="44011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65677"/>
            <a:ext cx="9144000" cy="6193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52400" y="457200"/>
            <a:ext cx="4373509" cy="4185761"/>
          </a:xfrm>
          <a:prstGeom prst="rect">
            <a:avLst/>
          </a:prstGeom>
          <a:noFill/>
        </p:spPr>
        <p:txBody>
          <a:bodyPr wrap="square" rtlCol="0">
            <a:spAutoFit/>
          </a:bodyPr>
          <a:lstStyle/>
          <a:p>
            <a:r>
              <a:rPr lang="en-US" sz="1400" b="1" dirty="0">
                <a:latin typeface="Helvetica" charset="0"/>
                <a:ea typeface="Helvetica" charset="0"/>
                <a:cs typeface="Helvetica" charset="0"/>
              </a:rPr>
              <a:t>GWAS</a:t>
            </a:r>
          </a:p>
          <a:p>
            <a:r>
              <a:rPr lang="en-US" sz="1400" dirty="0">
                <a:latin typeface="Helvetica" charset="0"/>
                <a:ea typeface="Helvetica" charset="0"/>
                <a:cs typeface="Helvetica" charset="0"/>
              </a:rPr>
              <a:t>Sarah Earle</a:t>
            </a:r>
          </a:p>
          <a:p>
            <a:r>
              <a:rPr lang="en-US" sz="1400" dirty="0" err="1" smtClean="0">
                <a:latin typeface="Helvetica" charset="0"/>
                <a:ea typeface="Helvetica" charset="0"/>
                <a:cs typeface="Helvetica" charset="0"/>
              </a:rPr>
              <a:t>Chieh-Hsi</a:t>
            </a:r>
            <a:r>
              <a:rPr lang="en-US" sz="1400" dirty="0" smtClean="0">
                <a:latin typeface="Helvetica" charset="0"/>
                <a:ea typeface="Helvetica" charset="0"/>
                <a:cs typeface="Helvetica" charset="0"/>
              </a:rPr>
              <a:t> Wu</a:t>
            </a:r>
            <a:endParaRPr lang="en-US" sz="1400" dirty="0">
              <a:latin typeface="Helvetica" charset="0"/>
              <a:ea typeface="Helvetica" charset="0"/>
              <a:cs typeface="Helvetica" charset="0"/>
            </a:endParaRPr>
          </a:p>
          <a:p>
            <a:r>
              <a:rPr lang="en-US" sz="1400" dirty="0">
                <a:latin typeface="Helvetica" charset="0"/>
                <a:ea typeface="Helvetica" charset="0"/>
                <a:cs typeface="Helvetica" charset="0"/>
              </a:rPr>
              <a:t>Jane Charlesworth</a:t>
            </a:r>
          </a:p>
          <a:p>
            <a:r>
              <a:rPr lang="en-US" sz="1400" dirty="0" smtClean="0">
                <a:latin typeface="Helvetica" charset="0"/>
                <a:ea typeface="Helvetica" charset="0"/>
                <a:cs typeface="Helvetica" charset="0"/>
              </a:rPr>
              <a:t>Bernadette </a:t>
            </a:r>
            <a:r>
              <a:rPr lang="en-US" sz="1400" dirty="0">
                <a:latin typeface="Helvetica" charset="0"/>
                <a:ea typeface="Helvetica" charset="0"/>
                <a:cs typeface="Helvetica" charset="0"/>
              </a:rPr>
              <a:t>Young</a:t>
            </a:r>
          </a:p>
          <a:p>
            <a:r>
              <a:rPr lang="en-US" sz="1400" dirty="0" smtClean="0">
                <a:latin typeface="Helvetica" charset="0"/>
                <a:ea typeface="Helvetica" charset="0"/>
                <a:cs typeface="Helvetica" charset="0"/>
              </a:rPr>
              <a:t>Clara </a:t>
            </a:r>
            <a:r>
              <a:rPr lang="en-US" sz="1400" dirty="0" err="1">
                <a:latin typeface="Helvetica" charset="0"/>
                <a:ea typeface="Helvetica" charset="0"/>
                <a:cs typeface="Helvetica" charset="0"/>
              </a:rPr>
              <a:t>Grazian</a:t>
            </a:r>
            <a:endParaRPr lang="en-US" sz="1400" dirty="0">
              <a:latin typeface="Helvetica" charset="0"/>
              <a:ea typeface="Helvetica" charset="0"/>
              <a:cs typeface="Helvetica" charset="0"/>
            </a:endParaRPr>
          </a:p>
          <a:p>
            <a:r>
              <a:rPr lang="en-US" sz="1400" dirty="0">
                <a:latin typeface="Helvetica" charset="0"/>
                <a:ea typeface="Helvetica" charset="0"/>
                <a:cs typeface="Helvetica" charset="0"/>
              </a:rPr>
              <a:t>Shang-</a:t>
            </a:r>
            <a:r>
              <a:rPr lang="en-US" sz="1400" dirty="0" err="1">
                <a:latin typeface="Helvetica" charset="0"/>
                <a:ea typeface="Helvetica" charset="0"/>
                <a:cs typeface="Helvetica" charset="0"/>
              </a:rPr>
              <a:t>Kuan</a:t>
            </a:r>
            <a:r>
              <a:rPr lang="en-US" sz="1400" dirty="0">
                <a:latin typeface="Helvetica" charset="0"/>
                <a:ea typeface="Helvetica" charset="0"/>
                <a:cs typeface="Helvetica" charset="0"/>
              </a:rPr>
              <a:t> </a:t>
            </a:r>
            <a:r>
              <a:rPr lang="en-US" sz="1400" dirty="0" smtClean="0">
                <a:latin typeface="Helvetica" charset="0"/>
                <a:ea typeface="Helvetica" charset="0"/>
                <a:cs typeface="Helvetica" charset="0"/>
              </a:rPr>
              <a:t>Lin</a:t>
            </a:r>
          </a:p>
          <a:p>
            <a:endParaRPr lang="en-US" sz="1400" b="1" dirty="0" smtClean="0">
              <a:latin typeface="Helvetica" charset="0"/>
              <a:ea typeface="Helvetica" charset="0"/>
              <a:cs typeface="Helvetica" charset="0"/>
            </a:endParaRPr>
          </a:p>
          <a:p>
            <a:r>
              <a:rPr lang="en-US" sz="1400" b="1" dirty="0" smtClean="0">
                <a:latin typeface="Helvetica" charset="0"/>
                <a:ea typeface="Helvetica" charset="0"/>
                <a:cs typeface="Helvetica" charset="0"/>
              </a:rPr>
              <a:t>Collaborators</a:t>
            </a:r>
            <a:endParaRPr lang="en-US" sz="1400" b="1" dirty="0" smtClean="0">
              <a:latin typeface="Helvetica" charset="0"/>
              <a:ea typeface="Helvetica" charset="0"/>
              <a:cs typeface="Helvetica" charset="0"/>
            </a:endParaRPr>
          </a:p>
          <a:p>
            <a:r>
              <a:rPr lang="en-US" sz="1400" dirty="0" smtClean="0">
                <a:latin typeface="Helvetica" charset="0"/>
                <a:ea typeface="Helvetica" charset="0"/>
                <a:cs typeface="Helvetica" charset="0"/>
              </a:rPr>
              <a:t>Derrick Crook</a:t>
            </a:r>
          </a:p>
          <a:p>
            <a:r>
              <a:rPr lang="en-US" sz="1400" dirty="0" smtClean="0">
                <a:latin typeface="Helvetica" charset="0"/>
                <a:ea typeface="Helvetica" charset="0"/>
                <a:cs typeface="Helvetica" charset="0"/>
              </a:rPr>
              <a:t>Tim </a:t>
            </a:r>
            <a:r>
              <a:rPr lang="en-US" sz="1400" dirty="0" err="1" smtClean="0">
                <a:latin typeface="Helvetica" charset="0"/>
                <a:ea typeface="Helvetica" charset="0"/>
                <a:cs typeface="Helvetica" charset="0"/>
              </a:rPr>
              <a:t>Peto</a:t>
            </a:r>
            <a:endParaRPr lang="en-US" sz="1400" dirty="0">
              <a:latin typeface="Helvetica" charset="0"/>
              <a:ea typeface="Helvetica" charset="0"/>
              <a:cs typeface="Helvetica" charset="0"/>
            </a:endParaRPr>
          </a:p>
          <a:p>
            <a:r>
              <a:rPr lang="en-US" sz="1400" dirty="0" smtClean="0">
                <a:latin typeface="Helvetica" charset="0"/>
                <a:ea typeface="Helvetica" charset="0"/>
                <a:cs typeface="Helvetica" charset="0"/>
              </a:rPr>
              <a:t>Sarah </a:t>
            </a:r>
            <a:r>
              <a:rPr lang="en-US" sz="1400" dirty="0" smtClean="0">
                <a:latin typeface="Helvetica" charset="0"/>
                <a:ea typeface="Helvetica" charset="0"/>
                <a:cs typeface="Helvetica" charset="0"/>
              </a:rPr>
              <a:t>Walker</a:t>
            </a:r>
          </a:p>
          <a:p>
            <a:r>
              <a:rPr lang="en-US" sz="1400" dirty="0" smtClean="0">
                <a:latin typeface="Helvetica" charset="0"/>
                <a:ea typeface="Helvetica" charset="0"/>
                <a:cs typeface="Helvetica" charset="0"/>
              </a:rPr>
              <a:t>Gil </a:t>
            </a:r>
            <a:r>
              <a:rPr lang="en-US" sz="1400" dirty="0" err="1" smtClean="0">
                <a:latin typeface="Helvetica" charset="0"/>
                <a:ea typeface="Helvetica" charset="0"/>
                <a:cs typeface="Helvetica" charset="0"/>
              </a:rPr>
              <a:t>McVean</a:t>
            </a:r>
            <a:endParaRPr lang="en-US" sz="1400" dirty="0" smtClean="0">
              <a:latin typeface="Helvetica" charset="0"/>
              <a:ea typeface="Helvetica" charset="0"/>
              <a:cs typeface="Helvetica" charset="0"/>
            </a:endParaRPr>
          </a:p>
          <a:p>
            <a:r>
              <a:rPr lang="en-US" sz="1400" dirty="0" smtClean="0">
                <a:latin typeface="Helvetica" charset="0"/>
                <a:ea typeface="Helvetica" charset="0"/>
                <a:cs typeface="Helvetica" charset="0"/>
              </a:rPr>
              <a:t>Chris Spencer</a:t>
            </a:r>
          </a:p>
          <a:p>
            <a:r>
              <a:rPr lang="en-US" sz="1400" dirty="0" smtClean="0">
                <a:latin typeface="Helvetica" charset="0"/>
                <a:ea typeface="Helvetica" charset="0"/>
                <a:cs typeface="Helvetica" charset="0"/>
              </a:rPr>
              <a:t>Xavier </a:t>
            </a:r>
            <a:r>
              <a:rPr lang="en-US" sz="1400" dirty="0" err="1" smtClean="0">
                <a:latin typeface="Helvetica" charset="0"/>
                <a:ea typeface="Helvetica" charset="0"/>
                <a:cs typeface="Helvetica" charset="0"/>
              </a:rPr>
              <a:t>Didelot</a:t>
            </a:r>
            <a:endParaRPr lang="en-US" sz="1400" dirty="0" smtClean="0">
              <a:latin typeface="Helvetica" charset="0"/>
              <a:ea typeface="Helvetica" charset="0"/>
              <a:cs typeface="Helvetica" charset="0"/>
            </a:endParaRPr>
          </a:p>
          <a:p>
            <a:r>
              <a:rPr lang="en-US" sz="1400" dirty="0" smtClean="0">
                <a:latin typeface="Helvetica" charset="0"/>
                <a:ea typeface="Helvetica" charset="0"/>
                <a:cs typeface="Helvetica" charset="0"/>
              </a:rPr>
              <a:t>Ellie Barnes</a:t>
            </a:r>
            <a:endParaRPr lang="en-US" sz="1400" dirty="0" smtClean="0">
              <a:latin typeface="Helvetica" charset="0"/>
              <a:ea typeface="Helvetica" charset="0"/>
              <a:cs typeface="Helvetica" charset="0"/>
            </a:endParaRPr>
          </a:p>
          <a:p>
            <a:r>
              <a:rPr lang="en-US" sz="1400" dirty="0" smtClean="0">
                <a:latin typeface="Helvetica" charset="0"/>
                <a:ea typeface="Helvetica" charset="0"/>
                <a:cs typeface="Helvetica" charset="0"/>
              </a:rPr>
              <a:t>MMM</a:t>
            </a:r>
          </a:p>
          <a:p>
            <a:r>
              <a:rPr lang="en-US" sz="1400" dirty="0" smtClean="0">
                <a:latin typeface="Helvetica" charset="0"/>
                <a:ea typeface="Helvetica" charset="0"/>
                <a:cs typeface="Helvetica" charset="0"/>
              </a:rPr>
              <a:t>CRYPTIC</a:t>
            </a:r>
          </a:p>
          <a:p>
            <a:r>
              <a:rPr lang="en-US" sz="1400" dirty="0" smtClean="0">
                <a:latin typeface="Helvetica" charset="0"/>
                <a:ea typeface="Helvetica" charset="0"/>
                <a:cs typeface="Helvetica" charset="0"/>
              </a:rPr>
              <a:t>STOP-HCV</a:t>
            </a:r>
            <a:endParaRPr lang="en-US" sz="1400" dirty="0">
              <a:latin typeface="Helvetica" charset="0"/>
              <a:ea typeface="Helvetica" charset="0"/>
              <a:cs typeface="Helvetica" charset="0"/>
            </a:endParaRPr>
          </a:p>
        </p:txBody>
      </p:sp>
      <p:sp>
        <p:nvSpPr>
          <p:cNvPr id="30" name="TextBox 29"/>
          <p:cNvSpPr txBox="1"/>
          <p:nvPr/>
        </p:nvSpPr>
        <p:spPr>
          <a:xfrm>
            <a:off x="152400" y="6019800"/>
            <a:ext cx="8423386" cy="307777"/>
          </a:xfrm>
          <a:prstGeom prst="rect">
            <a:avLst/>
          </a:prstGeom>
          <a:noFill/>
        </p:spPr>
        <p:txBody>
          <a:bodyPr wrap="square" rtlCol="0">
            <a:spAutoFit/>
          </a:bodyPr>
          <a:lstStyle/>
          <a:p>
            <a:r>
              <a:rPr lang="en-US" sz="1400" b="1" dirty="0" smtClean="0">
                <a:latin typeface="Arial"/>
              </a:rPr>
              <a:t>Funding</a:t>
            </a:r>
            <a:endParaRPr lang="en-US" sz="1400" dirty="0" smtClean="0">
              <a:latin typeface="Arial"/>
            </a:endParaRPr>
          </a:p>
        </p:txBody>
      </p:sp>
      <p:sp>
        <p:nvSpPr>
          <p:cNvPr id="22" name="Title 1"/>
          <p:cNvSpPr txBox="1">
            <a:spLocks/>
          </p:cNvSpPr>
          <p:nvPr/>
        </p:nvSpPr>
        <p:spPr>
          <a:xfrm>
            <a:off x="457200" y="0"/>
            <a:ext cx="8229600" cy="6858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Arial"/>
                <a:ea typeface="+mj-ea"/>
                <a:cs typeface="+mj-cs"/>
              </a:rPr>
              <a:t>Acknowledgments</a:t>
            </a:r>
            <a:endParaRPr kumimoji="0" lang="en-US" sz="2800" b="0" i="0" u="none" strike="noStrike" kern="1200" cap="none" spc="0" normalizeH="0" baseline="0" noProof="0" dirty="0">
              <a:ln>
                <a:noFill/>
              </a:ln>
              <a:solidFill>
                <a:schemeClr val="tx1"/>
              </a:solidFill>
              <a:effectLst/>
              <a:uLnTx/>
              <a:uFillTx/>
              <a:latin typeface="Arial"/>
              <a:ea typeface="+mj-ea"/>
              <a:cs typeface="+mj-cs"/>
            </a:endParaRPr>
          </a:p>
        </p:txBody>
      </p:sp>
      <p:grpSp>
        <p:nvGrpSpPr>
          <p:cNvPr id="44" name="Group 43"/>
          <p:cNvGrpSpPr/>
          <p:nvPr/>
        </p:nvGrpSpPr>
        <p:grpSpPr>
          <a:xfrm>
            <a:off x="2246389" y="970031"/>
            <a:ext cx="6897611" cy="5818741"/>
            <a:chOff x="2246389" y="970031"/>
            <a:chExt cx="6897611" cy="5818741"/>
          </a:xfrm>
        </p:grpSpPr>
        <p:pic>
          <p:nvPicPr>
            <p:cNvPr id="57" name="Picture 56" descr="Q.pdf"/>
            <p:cNvPicPr>
              <a:picLocks noChangeAspect="1"/>
            </p:cNvPicPr>
            <p:nvPr/>
          </p:nvPicPr>
          <p:blipFill>
            <a:blip r:embed="rId3"/>
            <a:stretch>
              <a:fillRect/>
            </a:stretch>
          </p:blipFill>
          <p:spPr>
            <a:xfrm rot="2296582">
              <a:off x="6104478" y="3333010"/>
              <a:ext cx="3039522" cy="3455762"/>
            </a:xfrm>
            <a:prstGeom prst="rect">
              <a:avLst/>
            </a:prstGeom>
          </p:spPr>
        </p:pic>
        <p:pic>
          <p:nvPicPr>
            <p:cNvPr id="58" name="Picture 57"/>
            <p:cNvPicPr>
              <a:picLocks noChangeAspect="1"/>
            </p:cNvPicPr>
            <p:nvPr/>
          </p:nvPicPr>
          <p:blipFill>
            <a:blip r:embed="rId4"/>
            <a:stretch>
              <a:fillRect/>
            </a:stretch>
          </p:blipFill>
          <p:spPr>
            <a:xfrm>
              <a:off x="4153505" y="970031"/>
              <a:ext cx="3063561" cy="3742512"/>
            </a:xfrm>
            <a:prstGeom prst="rect">
              <a:avLst/>
            </a:prstGeom>
          </p:spPr>
        </p:pic>
        <p:sp>
          <p:nvSpPr>
            <p:cNvPr id="59" name="Oval 58"/>
            <p:cNvSpPr/>
            <p:nvPr/>
          </p:nvSpPr>
          <p:spPr>
            <a:xfrm>
              <a:off x="6428660" y="2250636"/>
              <a:ext cx="788406" cy="512390"/>
            </a:xfrm>
            <a:prstGeom prst="ellipse">
              <a:avLst/>
            </a:prstGeom>
            <a:noFill/>
            <a:ln w="12700">
              <a:solidFill>
                <a:schemeClr val="tx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60" name="Straight Connector 59"/>
            <p:cNvCxnSpPr>
              <a:stCxn id="59" idx="3"/>
            </p:cNvCxnSpPr>
            <p:nvPr/>
          </p:nvCxnSpPr>
          <p:spPr>
            <a:xfrm rot="16200000" flipH="1">
              <a:off x="6670278" y="2561828"/>
              <a:ext cx="512412" cy="764731"/>
            </a:xfrm>
            <a:prstGeom prst="line">
              <a:avLst/>
            </a:prstGeom>
            <a:ln w="12700">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4078771" y="1590695"/>
              <a:ext cx="483097" cy="423500"/>
            </a:xfrm>
            <a:prstGeom prst="ellipse">
              <a:avLst/>
            </a:prstGeom>
            <a:noFill/>
            <a:ln w="12700">
              <a:solidFill>
                <a:schemeClr val="tx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63" name="Straight Connector 62"/>
            <p:cNvCxnSpPr>
              <a:endCxn id="62" idx="0"/>
            </p:cNvCxnSpPr>
            <p:nvPr/>
          </p:nvCxnSpPr>
          <p:spPr>
            <a:xfrm flipV="1">
              <a:off x="2246389" y="1590695"/>
              <a:ext cx="2073931" cy="60566"/>
            </a:xfrm>
            <a:prstGeom prst="line">
              <a:avLst/>
            </a:prstGeom>
            <a:ln w="12700">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endCxn id="62" idx="6"/>
            </p:cNvCxnSpPr>
            <p:nvPr/>
          </p:nvCxnSpPr>
          <p:spPr>
            <a:xfrm rot="5400000" flipH="1" flipV="1">
              <a:off x="3278815" y="2366257"/>
              <a:ext cx="1846865" cy="719242"/>
            </a:xfrm>
            <a:prstGeom prst="line">
              <a:avLst/>
            </a:prstGeom>
            <a:ln w="12700">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pic>
          <p:nvPicPr>
            <p:cNvPr id="65" name="Picture 64" descr="R.pdf"/>
            <p:cNvPicPr>
              <a:picLocks noChangeAspect="1"/>
            </p:cNvPicPr>
            <p:nvPr/>
          </p:nvPicPr>
          <p:blipFill>
            <a:blip r:embed="rId5"/>
            <a:stretch>
              <a:fillRect/>
            </a:stretch>
          </p:blipFill>
          <p:spPr>
            <a:xfrm>
              <a:off x="2368659" y="3926259"/>
              <a:ext cx="2574882" cy="1916641"/>
            </a:xfrm>
            <a:prstGeom prst="rect">
              <a:avLst/>
            </a:prstGeom>
          </p:spPr>
        </p:pic>
        <p:pic>
          <p:nvPicPr>
            <p:cNvPr id="66" name="Picture 65"/>
            <p:cNvPicPr>
              <a:picLocks noChangeAspect="1"/>
            </p:cNvPicPr>
            <p:nvPr/>
          </p:nvPicPr>
          <p:blipFill>
            <a:blip r:embed="rId6"/>
            <a:stretch>
              <a:fillRect/>
            </a:stretch>
          </p:blipFill>
          <p:spPr>
            <a:xfrm>
              <a:off x="7374083" y="1238289"/>
              <a:ext cx="1564351" cy="2024693"/>
            </a:xfrm>
            <a:prstGeom prst="rect">
              <a:avLst/>
            </a:prstGeom>
          </p:spPr>
        </p:pic>
        <p:pic>
          <p:nvPicPr>
            <p:cNvPr id="67" name="Picture 66"/>
            <p:cNvPicPr>
              <a:picLocks noChangeAspect="1"/>
            </p:cNvPicPr>
            <p:nvPr/>
          </p:nvPicPr>
          <p:blipFill>
            <a:blip r:embed="rId7"/>
            <a:stretch>
              <a:fillRect/>
            </a:stretch>
          </p:blipFill>
          <p:spPr>
            <a:xfrm>
              <a:off x="2246389" y="1728692"/>
              <a:ext cx="1553060" cy="2020604"/>
            </a:xfrm>
            <a:prstGeom prst="rect">
              <a:avLst/>
            </a:prstGeom>
          </p:spPr>
        </p:pic>
        <p:cxnSp>
          <p:nvCxnSpPr>
            <p:cNvPr id="61" name="Straight Connector 60"/>
            <p:cNvCxnSpPr>
              <a:stCxn id="59" idx="1"/>
            </p:cNvCxnSpPr>
            <p:nvPr/>
          </p:nvCxnSpPr>
          <p:spPr>
            <a:xfrm rot="5400000" flipH="1" flipV="1">
              <a:off x="6542671" y="1248346"/>
              <a:ext cx="1078776" cy="1075881"/>
            </a:xfrm>
            <a:prstGeom prst="line">
              <a:avLst/>
            </a:prstGeom>
            <a:ln w="12700">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37" name="Rectangle 36"/>
          <p:cNvSpPr/>
          <p:nvPr/>
        </p:nvSpPr>
        <p:spPr>
          <a:xfrm>
            <a:off x="2398440" y="1104900"/>
            <a:ext cx="6440411" cy="4467572"/>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FF00"/>
                </a:solidFill>
                <a:latin typeface="Helvetica" charset="0"/>
                <a:ea typeface="Helvetica" charset="0"/>
                <a:cs typeface="Helvetica" charset="0"/>
              </a:rPr>
              <a:t>The harmonic mean p-value and model averaging </a:t>
            </a:r>
            <a:r>
              <a:rPr lang="en-US" sz="2000" dirty="0" smtClean="0">
                <a:solidFill>
                  <a:srgbClr val="FFFF00"/>
                </a:solidFill>
                <a:latin typeface="Helvetica" charset="0"/>
                <a:ea typeface="Helvetica" charset="0"/>
                <a:cs typeface="Helvetica" charset="0"/>
              </a:rPr>
              <a:t/>
            </a:r>
            <a:br>
              <a:rPr lang="en-US" sz="2000" dirty="0" smtClean="0">
                <a:solidFill>
                  <a:srgbClr val="FFFF00"/>
                </a:solidFill>
                <a:latin typeface="Helvetica" charset="0"/>
                <a:ea typeface="Helvetica" charset="0"/>
                <a:cs typeface="Helvetica" charset="0"/>
              </a:rPr>
            </a:br>
            <a:r>
              <a:rPr lang="en-US" sz="2000" dirty="0" smtClean="0">
                <a:solidFill>
                  <a:srgbClr val="FFFF00"/>
                </a:solidFill>
                <a:latin typeface="Helvetica" charset="0"/>
                <a:ea typeface="Helvetica" charset="0"/>
                <a:cs typeface="Helvetica" charset="0"/>
              </a:rPr>
              <a:t>by </a:t>
            </a:r>
            <a:r>
              <a:rPr lang="en-US" sz="2000" dirty="0">
                <a:solidFill>
                  <a:srgbClr val="FFFF00"/>
                </a:solidFill>
                <a:latin typeface="Helvetica" charset="0"/>
                <a:ea typeface="Helvetica" charset="0"/>
                <a:cs typeface="Helvetica" charset="0"/>
              </a:rPr>
              <a:t>mean maximum </a:t>
            </a:r>
            <a:r>
              <a:rPr lang="en-US" sz="2000" dirty="0" smtClean="0">
                <a:solidFill>
                  <a:srgbClr val="FFFF00"/>
                </a:solidFill>
                <a:latin typeface="Helvetica" charset="0"/>
                <a:ea typeface="Helvetica" charset="0"/>
                <a:cs typeface="Helvetica" charset="0"/>
              </a:rPr>
              <a:t>likelihood</a:t>
            </a:r>
          </a:p>
          <a:p>
            <a:pPr algn="ctr"/>
            <a:r>
              <a:rPr lang="en-US" sz="2000" dirty="0" smtClean="0">
                <a:solidFill>
                  <a:schemeClr val="tx1"/>
                </a:solidFill>
                <a:latin typeface="Helvetica" charset="0"/>
                <a:ea typeface="Helvetica" charset="0"/>
                <a:cs typeface="Helvetica" charset="0"/>
              </a:rPr>
              <a:t>DJ </a:t>
            </a:r>
            <a:r>
              <a:rPr lang="en-US" sz="2000" dirty="0">
                <a:solidFill>
                  <a:schemeClr val="tx1"/>
                </a:solidFill>
                <a:latin typeface="Helvetica" charset="0"/>
                <a:ea typeface="Helvetica" charset="0"/>
                <a:cs typeface="Helvetica" charset="0"/>
              </a:rPr>
              <a:t>Wilson (2017</a:t>
            </a:r>
            <a:r>
              <a:rPr lang="en-US" sz="2000" dirty="0" smtClean="0">
                <a:solidFill>
                  <a:schemeClr val="tx1"/>
                </a:solidFill>
                <a:latin typeface="Helvetica" charset="0"/>
                <a:ea typeface="Helvetica" charset="0"/>
                <a:cs typeface="Helvetica" charset="0"/>
              </a:rPr>
              <a:t>) </a:t>
            </a:r>
          </a:p>
          <a:p>
            <a:pPr algn="ctr"/>
            <a:r>
              <a:rPr lang="en-US" sz="2000" i="1" dirty="0" err="1" smtClean="0">
                <a:solidFill>
                  <a:schemeClr val="tx1"/>
                </a:solidFill>
                <a:latin typeface="Helvetica" charset="0"/>
                <a:ea typeface="Helvetica" charset="0"/>
                <a:cs typeface="Helvetica" charset="0"/>
              </a:rPr>
              <a:t>biorxiv</a:t>
            </a:r>
            <a:r>
              <a:rPr lang="en-US" sz="2000" dirty="0" smtClean="0">
                <a:solidFill>
                  <a:schemeClr val="tx1"/>
                </a:solidFill>
                <a:latin typeface="Helvetica" charset="0"/>
                <a:ea typeface="Helvetica" charset="0"/>
                <a:cs typeface="Helvetica" charset="0"/>
              </a:rPr>
              <a:t> </a:t>
            </a:r>
            <a:r>
              <a:rPr lang="en-US" sz="2000" dirty="0">
                <a:solidFill>
                  <a:schemeClr val="tx1"/>
                </a:solidFill>
                <a:latin typeface="Helvetica" charset="0"/>
                <a:ea typeface="Helvetica" charset="0"/>
                <a:cs typeface="Helvetica" charset="0"/>
              </a:rPr>
              <a:t>doi:10.1101/171751</a:t>
            </a:r>
          </a:p>
          <a:p>
            <a:pPr algn="ctr"/>
            <a:endParaRPr lang="en-US" sz="2000" dirty="0">
              <a:solidFill>
                <a:schemeClr val="tx1"/>
              </a:solidFill>
              <a:latin typeface="Helvetica" charset="0"/>
              <a:ea typeface="Helvetica" charset="0"/>
              <a:cs typeface="Helvetica" charset="0"/>
            </a:endParaRPr>
          </a:p>
          <a:p>
            <a:pPr algn="ctr"/>
            <a:r>
              <a:rPr lang="en-US" sz="2000" dirty="0">
                <a:solidFill>
                  <a:srgbClr val="FFFF00"/>
                </a:solidFill>
                <a:latin typeface="Helvetica" charset="0"/>
                <a:ea typeface="Helvetica" charset="0"/>
                <a:cs typeface="Helvetica" charset="0"/>
              </a:rPr>
              <a:t>Identifying lineage effects when controlling for population structure improves power in </a:t>
            </a:r>
            <a:r>
              <a:rPr lang="en-US" sz="2000" dirty="0" smtClean="0">
                <a:solidFill>
                  <a:srgbClr val="FFFF00"/>
                </a:solidFill>
                <a:latin typeface="Helvetica" charset="0"/>
                <a:ea typeface="Helvetica" charset="0"/>
                <a:cs typeface="Helvetica" charset="0"/>
              </a:rPr>
              <a:t/>
            </a:r>
            <a:br>
              <a:rPr lang="en-US" sz="2000" dirty="0" smtClean="0">
                <a:solidFill>
                  <a:srgbClr val="FFFF00"/>
                </a:solidFill>
                <a:latin typeface="Helvetica" charset="0"/>
                <a:ea typeface="Helvetica" charset="0"/>
                <a:cs typeface="Helvetica" charset="0"/>
              </a:rPr>
            </a:br>
            <a:r>
              <a:rPr lang="en-US" sz="2000" dirty="0" smtClean="0">
                <a:solidFill>
                  <a:srgbClr val="FFFF00"/>
                </a:solidFill>
                <a:latin typeface="Helvetica" charset="0"/>
                <a:ea typeface="Helvetica" charset="0"/>
                <a:cs typeface="Helvetica" charset="0"/>
              </a:rPr>
              <a:t>bacterial </a:t>
            </a:r>
            <a:r>
              <a:rPr lang="en-US" sz="2000" dirty="0">
                <a:solidFill>
                  <a:srgbClr val="FFFF00"/>
                </a:solidFill>
                <a:latin typeface="Helvetica" charset="0"/>
                <a:ea typeface="Helvetica" charset="0"/>
                <a:cs typeface="Helvetica" charset="0"/>
              </a:rPr>
              <a:t>association </a:t>
            </a:r>
            <a:r>
              <a:rPr lang="en-US" sz="2000" dirty="0" smtClean="0">
                <a:solidFill>
                  <a:srgbClr val="FFFF00"/>
                </a:solidFill>
                <a:latin typeface="Helvetica" charset="0"/>
                <a:ea typeface="Helvetica" charset="0"/>
                <a:cs typeface="Helvetica" charset="0"/>
              </a:rPr>
              <a:t>studies</a:t>
            </a:r>
            <a:endParaRPr lang="en-US" sz="2000" dirty="0" smtClean="0">
              <a:solidFill>
                <a:schemeClr val="tx1"/>
              </a:solidFill>
              <a:latin typeface="Helvetica" charset="0"/>
              <a:ea typeface="Helvetica" charset="0"/>
              <a:cs typeface="Helvetica" charset="0"/>
            </a:endParaRPr>
          </a:p>
          <a:p>
            <a:pPr algn="ctr"/>
            <a:r>
              <a:rPr lang="en-US" sz="2000" dirty="0" smtClean="0">
                <a:solidFill>
                  <a:schemeClr val="tx1"/>
                </a:solidFill>
                <a:latin typeface="Helvetica" charset="0"/>
                <a:ea typeface="Helvetica" charset="0"/>
                <a:cs typeface="Helvetica" charset="0"/>
              </a:rPr>
              <a:t>SG Earle, C-H Wu, J Charlesworth </a:t>
            </a:r>
            <a:r>
              <a:rPr lang="en-US" sz="2000" i="1" dirty="0" smtClean="0">
                <a:solidFill>
                  <a:schemeClr val="tx1"/>
                </a:solidFill>
                <a:latin typeface="Helvetica" charset="0"/>
                <a:ea typeface="Helvetica" charset="0"/>
                <a:cs typeface="Helvetica" charset="0"/>
              </a:rPr>
              <a:t>et al </a:t>
            </a:r>
            <a:r>
              <a:rPr lang="en-US" sz="2000" dirty="0" smtClean="0">
                <a:solidFill>
                  <a:schemeClr val="tx1"/>
                </a:solidFill>
                <a:latin typeface="Helvetica" charset="0"/>
                <a:ea typeface="Helvetica" charset="0"/>
                <a:cs typeface="Helvetica" charset="0"/>
              </a:rPr>
              <a:t>(</a:t>
            </a:r>
            <a:r>
              <a:rPr lang="en-US" sz="2000" dirty="0">
                <a:solidFill>
                  <a:schemeClr val="tx1"/>
                </a:solidFill>
                <a:latin typeface="Helvetica" charset="0"/>
                <a:ea typeface="Helvetica" charset="0"/>
                <a:cs typeface="Helvetica" charset="0"/>
              </a:rPr>
              <a:t>2016</a:t>
            </a:r>
            <a:r>
              <a:rPr lang="en-US" sz="2000" dirty="0" smtClean="0">
                <a:solidFill>
                  <a:schemeClr val="tx1"/>
                </a:solidFill>
                <a:latin typeface="Helvetica" charset="0"/>
                <a:ea typeface="Helvetica" charset="0"/>
                <a:cs typeface="Helvetica" charset="0"/>
              </a:rPr>
              <a:t>)</a:t>
            </a:r>
            <a:br>
              <a:rPr lang="en-US" sz="2000" dirty="0" smtClean="0">
                <a:solidFill>
                  <a:schemeClr val="tx1"/>
                </a:solidFill>
                <a:latin typeface="Helvetica" charset="0"/>
                <a:ea typeface="Helvetica" charset="0"/>
                <a:cs typeface="Helvetica" charset="0"/>
              </a:rPr>
            </a:br>
            <a:r>
              <a:rPr lang="en-US" sz="2000" i="1" dirty="0" smtClean="0">
                <a:solidFill>
                  <a:schemeClr val="tx1"/>
                </a:solidFill>
                <a:latin typeface="Helvetica" charset="0"/>
                <a:ea typeface="Helvetica" charset="0"/>
                <a:cs typeface="Helvetica" charset="0"/>
              </a:rPr>
              <a:t>Nature </a:t>
            </a:r>
            <a:r>
              <a:rPr lang="en-US" sz="2000" i="1" dirty="0">
                <a:solidFill>
                  <a:schemeClr val="tx1"/>
                </a:solidFill>
                <a:latin typeface="Helvetica" charset="0"/>
                <a:ea typeface="Helvetica" charset="0"/>
                <a:cs typeface="Helvetica" charset="0"/>
              </a:rPr>
              <a:t>Microbiology</a:t>
            </a:r>
            <a:r>
              <a:rPr lang="en-US" sz="2000" dirty="0">
                <a:solidFill>
                  <a:schemeClr val="tx1"/>
                </a:solidFill>
                <a:latin typeface="Helvetica" charset="0"/>
                <a:ea typeface="Helvetica" charset="0"/>
                <a:cs typeface="Helvetica" charset="0"/>
              </a:rPr>
              <a:t> 1: 16041 </a:t>
            </a:r>
            <a:endParaRPr lang="en-US" sz="2000" dirty="0" smtClean="0">
              <a:solidFill>
                <a:schemeClr val="tx1"/>
              </a:solidFill>
              <a:latin typeface="Helvetica" charset="0"/>
              <a:ea typeface="Helvetica" charset="0"/>
              <a:cs typeface="Helvetica" charset="0"/>
            </a:endParaRPr>
          </a:p>
          <a:p>
            <a:pPr algn="ctr"/>
            <a:endParaRPr lang="en-US" sz="800" dirty="0">
              <a:solidFill>
                <a:schemeClr val="tx1"/>
              </a:solidFill>
              <a:latin typeface="Helvetica" charset="0"/>
              <a:ea typeface="Helvetica" charset="0"/>
              <a:cs typeface="Helvetica" charset="0"/>
            </a:endParaRPr>
          </a:p>
          <a:p>
            <a:pPr algn="ctr"/>
            <a:r>
              <a:rPr lang="en-US" sz="2000" b="1" dirty="0" smtClean="0">
                <a:solidFill>
                  <a:schemeClr val="tx1"/>
                </a:solidFill>
                <a:latin typeface="Helvetica" charset="0"/>
                <a:ea typeface="Helvetica" charset="0"/>
                <a:cs typeface="Helvetica" charset="0"/>
              </a:rPr>
              <a:t>Contact</a:t>
            </a:r>
            <a:r>
              <a:rPr lang="en-US" sz="2000" dirty="0" smtClean="0">
                <a:solidFill>
                  <a:schemeClr val="tx1"/>
                </a:solidFill>
                <a:latin typeface="Helvetica" charset="0"/>
                <a:ea typeface="Helvetica" charset="0"/>
                <a:cs typeface="Helvetica" charset="0"/>
              </a:rPr>
              <a:t> </a:t>
            </a:r>
            <a:r>
              <a:rPr lang="en-US" sz="2000" dirty="0" err="1" smtClean="0">
                <a:solidFill>
                  <a:schemeClr val="tx1"/>
                </a:solidFill>
                <a:latin typeface="Helvetica" charset="0"/>
                <a:ea typeface="Helvetica" charset="0"/>
                <a:cs typeface="Helvetica" charset="0"/>
              </a:rPr>
              <a:t>daniel.wilson@ndm.ox.ac.uk</a:t>
            </a:r>
            <a:endParaRPr lang="en-US" sz="2000" dirty="0" smtClean="0">
              <a:solidFill>
                <a:schemeClr val="tx1"/>
              </a:solidFill>
              <a:latin typeface="Helvetica" charset="0"/>
              <a:ea typeface="Helvetica" charset="0"/>
              <a:cs typeface="Helvetica" charset="0"/>
            </a:endParaRPr>
          </a:p>
          <a:p>
            <a:pPr algn="ctr"/>
            <a:r>
              <a:rPr lang="en-US" sz="2000" b="1" dirty="0" smtClean="0">
                <a:solidFill>
                  <a:schemeClr val="tx1"/>
                </a:solidFill>
                <a:latin typeface="Helvetica" charset="0"/>
                <a:ea typeface="Helvetica" charset="0"/>
                <a:cs typeface="Helvetica" charset="0"/>
              </a:rPr>
              <a:t>Web</a:t>
            </a:r>
            <a:r>
              <a:rPr lang="en-US" sz="2000" dirty="0" smtClean="0">
                <a:solidFill>
                  <a:schemeClr val="tx1"/>
                </a:solidFill>
                <a:latin typeface="Helvetica" charset="0"/>
                <a:ea typeface="Helvetica" charset="0"/>
                <a:cs typeface="Helvetica" charset="0"/>
              </a:rPr>
              <a:t> </a:t>
            </a:r>
            <a:r>
              <a:rPr lang="en-US" sz="2000" dirty="0" err="1" smtClean="0">
                <a:solidFill>
                  <a:schemeClr val="tx1"/>
                </a:solidFill>
                <a:latin typeface="Helvetica" charset="0"/>
                <a:ea typeface="Helvetica" charset="0"/>
                <a:cs typeface="Helvetica" charset="0"/>
              </a:rPr>
              <a:t>www.daniel</a:t>
            </a:r>
            <a:r>
              <a:rPr lang="en-US" sz="2000" dirty="0" smtClean="0">
                <a:solidFill>
                  <a:schemeClr val="tx1"/>
                </a:solidFill>
                <a:latin typeface="Helvetica" charset="0"/>
                <a:ea typeface="Helvetica" charset="0"/>
                <a:cs typeface="Helvetica" charset="0"/>
              </a:rPr>
              <a:t> </a:t>
            </a:r>
            <a:r>
              <a:rPr lang="en-US" sz="2000" dirty="0" err="1" smtClean="0">
                <a:solidFill>
                  <a:schemeClr val="tx1"/>
                </a:solidFill>
                <a:latin typeface="Helvetica" charset="0"/>
                <a:ea typeface="Helvetica" charset="0"/>
                <a:cs typeface="Helvetica" charset="0"/>
              </a:rPr>
              <a:t>wilson.me.uk</a:t>
            </a:r>
            <a:endParaRPr lang="en-US" sz="2000" dirty="0">
              <a:solidFill>
                <a:schemeClr val="tx1"/>
              </a:solidFill>
              <a:latin typeface="Helvetica" charset="0"/>
              <a:ea typeface="Helvetica" charset="0"/>
              <a:cs typeface="Helvetica" charset="0"/>
            </a:endParaRPr>
          </a:p>
        </p:txBody>
      </p:sp>
      <p:grpSp>
        <p:nvGrpSpPr>
          <p:cNvPr id="19" name="Group 39"/>
          <p:cNvGrpSpPr>
            <a:grpSpLocks/>
          </p:cNvGrpSpPr>
          <p:nvPr/>
        </p:nvGrpSpPr>
        <p:grpSpPr bwMode="auto">
          <a:xfrm>
            <a:off x="-107774" y="6398512"/>
            <a:ext cx="2526115" cy="455612"/>
            <a:chOff x="0" y="0"/>
            <a:chExt cx="3168352" cy="570712"/>
          </a:xfrm>
        </p:grpSpPr>
        <p:pic>
          <p:nvPicPr>
            <p:cNvPr id="20" name="Picture 7" descr="HPA logo"/>
            <p:cNvPicPr>
              <a:picLocks noChangeAspect="1" noChangeArrowheads="1"/>
            </p:cNvPicPr>
            <p:nvPr/>
          </p:nvPicPr>
          <p:blipFill>
            <a:blip r:embed="rId8" cstate="print"/>
            <a:srcRect/>
            <a:stretch>
              <a:fillRect/>
            </a:stretch>
          </p:blipFill>
          <p:spPr bwMode="auto">
            <a:xfrm>
              <a:off x="1331515" y="332366"/>
              <a:ext cx="288032" cy="238346"/>
            </a:xfrm>
            <a:prstGeom prst="rect">
              <a:avLst/>
            </a:prstGeom>
            <a:noFill/>
            <a:ln w="9525">
              <a:noFill/>
              <a:miter lim="800000"/>
              <a:headEnd/>
              <a:tailEnd/>
            </a:ln>
          </p:spPr>
        </p:pic>
        <p:pic>
          <p:nvPicPr>
            <p:cNvPr id="21" name="Picture 9" descr="University of Oxford"/>
            <p:cNvPicPr>
              <a:picLocks noChangeAspect="1" noChangeArrowheads="1"/>
            </p:cNvPicPr>
            <p:nvPr/>
          </p:nvPicPr>
          <p:blipFill>
            <a:blip r:embed="rId9" cstate="print"/>
            <a:srcRect/>
            <a:stretch>
              <a:fillRect/>
            </a:stretch>
          </p:blipFill>
          <p:spPr bwMode="auto">
            <a:xfrm>
              <a:off x="2051527" y="332366"/>
              <a:ext cx="648072" cy="201213"/>
            </a:xfrm>
            <a:prstGeom prst="rect">
              <a:avLst/>
            </a:prstGeom>
            <a:noFill/>
            <a:ln w="9525">
              <a:noFill/>
              <a:miter lim="800000"/>
              <a:headEnd/>
              <a:tailEnd/>
            </a:ln>
          </p:spPr>
        </p:pic>
        <p:cxnSp>
          <p:nvCxnSpPr>
            <p:cNvPr id="23" name="Straight Connector 22"/>
            <p:cNvCxnSpPr/>
            <p:nvPr/>
          </p:nvCxnSpPr>
          <p:spPr bwMode="auto">
            <a:xfrm>
              <a:off x="287311" y="288527"/>
              <a:ext cx="2593731" cy="0"/>
            </a:xfrm>
            <a:prstGeom prst="line">
              <a:avLst/>
            </a:prstGeom>
            <a:noFill/>
            <a:ln w="12700" cap="flat" cmpd="sng" algn="ctr">
              <a:solidFill>
                <a:srgbClr val="4F81BD">
                  <a:shade val="95000"/>
                  <a:satMod val="105000"/>
                </a:srgbClr>
              </a:solidFill>
              <a:prstDash val="solid"/>
            </a:ln>
            <a:effectLst/>
          </p:spPr>
        </p:cxnSp>
        <p:pic>
          <p:nvPicPr>
            <p:cNvPr id="25" name="Picture 2"/>
            <p:cNvPicPr>
              <a:picLocks noChangeAspect="1" noChangeArrowheads="1"/>
            </p:cNvPicPr>
            <p:nvPr/>
          </p:nvPicPr>
          <p:blipFill>
            <a:blip r:embed="rId10" cstate="print"/>
            <a:srcRect/>
            <a:stretch>
              <a:fillRect/>
            </a:stretch>
          </p:blipFill>
          <p:spPr bwMode="auto">
            <a:xfrm>
              <a:off x="395536" y="332656"/>
              <a:ext cx="579201" cy="168924"/>
            </a:xfrm>
            <a:prstGeom prst="rect">
              <a:avLst/>
            </a:prstGeom>
            <a:noFill/>
            <a:ln w="9525">
              <a:noFill/>
              <a:miter lim="800000"/>
              <a:headEnd/>
              <a:tailEnd/>
            </a:ln>
          </p:spPr>
        </p:pic>
        <p:sp>
          <p:nvSpPr>
            <p:cNvPr id="26" name="Rectangle 25"/>
            <p:cNvSpPr/>
            <p:nvPr/>
          </p:nvSpPr>
          <p:spPr>
            <a:xfrm>
              <a:off x="0" y="0"/>
              <a:ext cx="3168352" cy="288032"/>
            </a:xfrm>
            <a:prstGeom prst="rect">
              <a:avLst/>
            </a:prstGeom>
            <a:noFill/>
            <a:ln w="25400" cap="flat" cmpd="sng" algn="ctr">
              <a:noFill/>
              <a:prstDash val="solid"/>
            </a:ln>
            <a:effectLst>
              <a:outerShdw blurRad="50800" dist="50800" dir="5400000" algn="ctr" rotWithShape="0">
                <a:sysClr val="window" lastClr="FFFFFF"/>
              </a:outerShdw>
            </a:effectLst>
            <a:scene3d>
              <a:camera prst="orthographicFront"/>
              <a:lightRig rig="threePt" dir="t"/>
            </a:scene3d>
            <a:sp3d/>
          </p:spPr>
          <p:txBody>
            <a:bodyPr anchor="ctr"/>
            <a:lstStyle/>
            <a:p>
              <a:pPr algn="ctr">
                <a:defRPr/>
              </a:pPr>
              <a:r>
                <a:rPr lang="en-GB" sz="800" b="1" kern="0" dirty="0">
                  <a:solidFill>
                    <a:srgbClr val="1F497D"/>
                  </a:solidFill>
                  <a:latin typeface="Tahoma" pitchFamily="34" charset="0"/>
                  <a:cs typeface="Tahoma" pitchFamily="34" charset="0"/>
                </a:rPr>
                <a:t>UKCRC Modernising Medical Microbiology</a:t>
              </a:r>
            </a:p>
          </p:txBody>
        </p:sp>
      </p:grpSp>
      <p:grpSp>
        <p:nvGrpSpPr>
          <p:cNvPr id="27" name="Group 36"/>
          <p:cNvGrpSpPr/>
          <p:nvPr/>
        </p:nvGrpSpPr>
        <p:grpSpPr>
          <a:xfrm>
            <a:off x="7000766" y="6462581"/>
            <a:ext cx="2140715" cy="446671"/>
            <a:chOff x="6084168" y="115888"/>
            <a:chExt cx="2867745" cy="552450"/>
          </a:xfrm>
        </p:grpSpPr>
        <p:pic>
          <p:nvPicPr>
            <p:cNvPr id="28" name="Picture 13"/>
            <p:cNvPicPr>
              <a:picLocks noChangeAspect="1" noChangeArrowheads="1"/>
            </p:cNvPicPr>
            <p:nvPr/>
          </p:nvPicPr>
          <p:blipFill>
            <a:blip r:embed="rId11" cstate="print"/>
            <a:srcRect/>
            <a:stretch>
              <a:fillRect/>
            </a:stretch>
          </p:blipFill>
          <p:spPr bwMode="auto">
            <a:xfrm>
              <a:off x="6084888" y="115888"/>
              <a:ext cx="2867025" cy="552450"/>
            </a:xfrm>
            <a:prstGeom prst="rect">
              <a:avLst/>
            </a:prstGeom>
            <a:noFill/>
            <a:ln w="9525">
              <a:noFill/>
              <a:miter lim="800000"/>
              <a:headEnd/>
              <a:tailEnd/>
            </a:ln>
          </p:spPr>
        </p:pic>
        <p:pic>
          <p:nvPicPr>
            <p:cNvPr id="29" name="Picture 13"/>
            <p:cNvPicPr>
              <a:picLocks noChangeAspect="1" noChangeArrowheads="1"/>
            </p:cNvPicPr>
            <p:nvPr/>
          </p:nvPicPr>
          <p:blipFill>
            <a:blip r:embed="rId11" cstate="print"/>
            <a:srcRect/>
            <a:stretch>
              <a:fillRect/>
            </a:stretch>
          </p:blipFill>
          <p:spPr bwMode="auto">
            <a:xfrm>
              <a:off x="6084888" y="115888"/>
              <a:ext cx="2867025" cy="552450"/>
            </a:xfrm>
            <a:prstGeom prst="rect">
              <a:avLst/>
            </a:prstGeom>
            <a:noFill/>
            <a:ln w="9525">
              <a:noFill/>
              <a:miter lim="800000"/>
              <a:headEnd/>
              <a:tailEnd/>
            </a:ln>
          </p:spPr>
        </p:pic>
        <p:pic>
          <p:nvPicPr>
            <p:cNvPr id="31" name="Picture 2" descr="University of Oxford"/>
            <p:cNvPicPr>
              <a:picLocks noChangeAspect="1" noChangeArrowheads="1"/>
            </p:cNvPicPr>
            <p:nvPr/>
          </p:nvPicPr>
          <p:blipFill>
            <a:blip r:embed="rId9" cstate="print"/>
            <a:srcRect/>
            <a:stretch>
              <a:fillRect/>
            </a:stretch>
          </p:blipFill>
          <p:spPr bwMode="auto">
            <a:xfrm>
              <a:off x="7324330" y="349303"/>
              <a:ext cx="647645" cy="197547"/>
            </a:xfrm>
            <a:prstGeom prst="rect">
              <a:avLst/>
            </a:prstGeom>
            <a:noFill/>
            <a:ln w="9525">
              <a:noFill/>
              <a:miter lim="800000"/>
              <a:headEnd/>
              <a:tailEnd/>
            </a:ln>
          </p:spPr>
        </p:pic>
        <p:pic>
          <p:nvPicPr>
            <p:cNvPr id="32" name="Picture 5"/>
            <p:cNvPicPr>
              <a:picLocks noChangeAspect="1" noChangeArrowheads="1"/>
            </p:cNvPicPr>
            <p:nvPr/>
          </p:nvPicPr>
          <p:blipFill>
            <a:blip r:embed="rId12" cstate="print"/>
            <a:srcRect l="65588" t="13311" r="21527" b="80329"/>
            <a:stretch>
              <a:fillRect/>
            </a:stretch>
          </p:blipFill>
          <p:spPr bwMode="auto">
            <a:xfrm>
              <a:off x="8255229" y="325386"/>
              <a:ext cx="658112" cy="258153"/>
            </a:xfrm>
            <a:prstGeom prst="rect">
              <a:avLst/>
            </a:prstGeom>
            <a:noFill/>
            <a:ln w="9525">
              <a:noFill/>
              <a:miter lim="800000"/>
              <a:headEnd/>
              <a:tailEnd/>
            </a:ln>
          </p:spPr>
        </p:pic>
        <p:pic>
          <p:nvPicPr>
            <p:cNvPr id="33" name="Picture 2"/>
            <p:cNvPicPr>
              <a:picLocks noChangeAspect="1" noChangeArrowheads="1"/>
            </p:cNvPicPr>
            <p:nvPr/>
          </p:nvPicPr>
          <p:blipFill>
            <a:blip r:embed="rId13" cstate="print"/>
            <a:srcRect l="56699" t="11970" r="20149" b="82990"/>
            <a:stretch>
              <a:fillRect/>
            </a:stretch>
          </p:blipFill>
          <p:spPr bwMode="auto">
            <a:xfrm>
              <a:off x="6084168" y="332656"/>
              <a:ext cx="1116127" cy="182224"/>
            </a:xfrm>
            <a:prstGeom prst="rect">
              <a:avLst/>
            </a:prstGeom>
            <a:noFill/>
            <a:ln w="9525">
              <a:noFill/>
              <a:miter lim="800000"/>
              <a:headEnd/>
              <a:tailEnd/>
            </a:ln>
          </p:spPr>
        </p:pic>
      </p:grpSp>
      <p:pic>
        <p:nvPicPr>
          <p:cNvPr id="34" name="Picture 33"/>
          <p:cNvPicPr>
            <a:picLocks noChangeAspect="1"/>
          </p:cNvPicPr>
          <p:nvPr/>
        </p:nvPicPr>
        <p:blipFill>
          <a:blip r:embed="rId14"/>
          <a:stretch>
            <a:fillRect/>
          </a:stretch>
        </p:blipFill>
        <p:spPr>
          <a:xfrm>
            <a:off x="2809521" y="6502969"/>
            <a:ext cx="4175321" cy="323549"/>
          </a:xfrm>
          <a:prstGeom prst="rect">
            <a:avLst/>
          </a:prstGeom>
        </p:spPr>
      </p:pic>
      <p:pic>
        <p:nvPicPr>
          <p:cNvPr id="35" name="Picture 34"/>
          <p:cNvPicPr>
            <a:picLocks noChangeAspect="1"/>
          </p:cNvPicPr>
          <p:nvPr/>
        </p:nvPicPr>
        <p:blipFill rotWithShape="1">
          <a:blip r:embed="rId15"/>
          <a:srcRect t="-1238" r="2195" b="-3"/>
          <a:stretch/>
        </p:blipFill>
        <p:spPr>
          <a:xfrm>
            <a:off x="2206999" y="6377651"/>
            <a:ext cx="3453021" cy="400321"/>
          </a:xfrm>
          <a:prstGeom prst="rect">
            <a:avLst/>
          </a:prstGeom>
        </p:spPr>
      </p:pic>
      <p:pic>
        <p:nvPicPr>
          <p:cNvPr id="36" name="Picture 35"/>
          <p:cNvPicPr>
            <a:picLocks noChangeAspect="1"/>
          </p:cNvPicPr>
          <p:nvPr/>
        </p:nvPicPr>
        <p:blipFill rotWithShape="1">
          <a:blip r:embed="rId15"/>
          <a:srcRect l="35647" t="29351" r="41732" b="2393"/>
          <a:stretch/>
        </p:blipFill>
        <p:spPr>
          <a:xfrm>
            <a:off x="2837243" y="6687497"/>
            <a:ext cx="798653" cy="269895"/>
          </a:xfrm>
          <a:prstGeom prst="rect">
            <a:avLst/>
          </a:prstGeom>
        </p:spPr>
      </p:pic>
      <p:pic>
        <p:nvPicPr>
          <p:cNvPr id="38" name="Picture 37"/>
          <p:cNvPicPr>
            <a:picLocks noChangeAspect="1"/>
          </p:cNvPicPr>
          <p:nvPr/>
        </p:nvPicPr>
        <p:blipFill>
          <a:blip r:embed="rId16"/>
          <a:stretch>
            <a:fillRect/>
          </a:stretch>
        </p:blipFill>
        <p:spPr>
          <a:xfrm>
            <a:off x="3484089" y="6526313"/>
            <a:ext cx="798286" cy="272312"/>
          </a:xfrm>
          <a:prstGeom prst="rect">
            <a:avLst/>
          </a:prstGeom>
        </p:spPr>
      </p:pic>
    </p:spTree>
    <p:extLst>
      <p:ext uri="{BB962C8B-B14F-4D97-AF65-F5344CB8AC3E}">
        <p14:creationId xmlns:p14="http://schemas.microsoft.com/office/powerpoint/2010/main" val="553548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GWAS in bacteria</a:t>
            </a:r>
            <a:endParaRPr lang="en-US" dirty="0"/>
          </a:p>
        </p:txBody>
      </p:sp>
      <p:sp>
        <p:nvSpPr>
          <p:cNvPr id="4" name="Content Placeholder 3"/>
          <p:cNvSpPr>
            <a:spLocks noGrp="1"/>
          </p:cNvSpPr>
          <p:nvPr>
            <p:ph idx="1"/>
          </p:nvPr>
        </p:nvSpPr>
        <p:spPr/>
        <p:txBody>
          <a:bodyPr>
            <a:normAutofit lnSpcReduction="10000"/>
          </a:bodyPr>
          <a:lstStyle/>
          <a:p>
            <a:pPr marL="0" indent="0">
              <a:buNone/>
            </a:pPr>
            <a:r>
              <a:rPr lang="en-US" b="1" dirty="0" smtClean="0"/>
              <a:t>Example questions</a:t>
            </a:r>
          </a:p>
          <a:p>
            <a:endParaRPr lang="en-US" dirty="0"/>
          </a:p>
          <a:p>
            <a:r>
              <a:rPr lang="en-US" dirty="0" smtClean="0"/>
              <a:t>Do </a:t>
            </a:r>
            <a:r>
              <a:rPr lang="en-US" i="1" dirty="0"/>
              <a:t>Staphylococcus aureus</a:t>
            </a:r>
            <a:r>
              <a:rPr lang="en-US" dirty="0"/>
              <a:t> genomes vary in their propensity to </a:t>
            </a:r>
            <a:r>
              <a:rPr lang="en-US" dirty="0" smtClean="0"/>
              <a:t>cause </a:t>
            </a:r>
            <a:r>
              <a:rPr lang="en-US" dirty="0"/>
              <a:t>invasive disease vs asymptomatic carriage?</a:t>
            </a:r>
          </a:p>
          <a:p>
            <a:endParaRPr lang="en-US" dirty="0"/>
          </a:p>
          <a:p>
            <a:r>
              <a:rPr lang="en-US" dirty="0"/>
              <a:t>Are there genetic differences in the </a:t>
            </a:r>
            <a:r>
              <a:rPr lang="en-US" i="1" dirty="0"/>
              <a:t>Clostridium difficile </a:t>
            </a:r>
            <a:r>
              <a:rPr lang="en-US" dirty="0" smtClean="0"/>
              <a:t>population that </a:t>
            </a:r>
            <a:r>
              <a:rPr lang="en-US" dirty="0"/>
              <a:t>explain differential mortality among infections?</a:t>
            </a:r>
          </a:p>
          <a:p>
            <a:endParaRPr lang="en-US" dirty="0"/>
          </a:p>
          <a:p>
            <a:r>
              <a:rPr lang="en-US" dirty="0"/>
              <a:t>Can we pinpoint the mutations conferring antibiotic resistance </a:t>
            </a:r>
            <a:r>
              <a:rPr lang="en-US" dirty="0" smtClean="0"/>
              <a:t>in </a:t>
            </a:r>
            <a:r>
              <a:rPr lang="en-US" i="1" dirty="0" smtClean="0"/>
              <a:t>Mycobacterium </a:t>
            </a:r>
            <a:r>
              <a:rPr lang="en-US" i="1" dirty="0"/>
              <a:t>tuberculosis</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928324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rcRect l="-32824" r="-32824"/>
          <a:stretch>
            <a:fillRect/>
          </a:stretch>
        </p:blipFill>
        <p:spPr>
          <a:xfrm>
            <a:off x="-540063" y="390525"/>
            <a:ext cx="10224126" cy="6072188"/>
          </a:xfrm>
        </p:spPr>
      </p:pic>
    </p:spTree>
    <p:extLst>
      <p:ext uri="{BB962C8B-B14F-4D97-AF65-F5344CB8AC3E}">
        <p14:creationId xmlns:p14="http://schemas.microsoft.com/office/powerpoint/2010/main" val="299433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Challenges for GWAS: What</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037456642"/>
              </p:ext>
            </p:extLst>
          </p:nvPr>
        </p:nvGraphicFramePr>
        <p:xfrm>
          <a:off x="703806" y="1873912"/>
          <a:ext cx="7736388" cy="3655244"/>
        </p:xfrm>
        <a:graphic>
          <a:graphicData uri="http://schemas.openxmlformats.org/drawingml/2006/table">
            <a:tbl>
              <a:tblPr firstRow="1" bandRow="1"/>
              <a:tblGrid>
                <a:gridCol w="2716717"/>
                <a:gridCol w="2497873"/>
                <a:gridCol w="2521798"/>
              </a:tblGrid>
              <a:tr h="443198">
                <a:tc rowSpan="2">
                  <a:txBody>
                    <a:bodyPr/>
                    <a:lstStyle/>
                    <a:p>
                      <a:r>
                        <a:rPr lang="en-US" sz="1700" b="1" dirty="0" smtClean="0">
                          <a:latin typeface="Helvetica" charset="0"/>
                          <a:ea typeface="Helvetica" charset="0"/>
                          <a:cs typeface="Helvetica" charset="0"/>
                        </a:rPr>
                        <a:t>Scenario</a:t>
                      </a:r>
                      <a:endParaRPr lang="en-US" sz="1700" b="1"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700" b="1" dirty="0" smtClean="0">
                          <a:latin typeface="Helvetica" charset="0"/>
                          <a:ea typeface="Helvetica" charset="0"/>
                          <a:cs typeface="Helvetica" charset="0"/>
                        </a:rPr>
                        <a:t>Errors</a:t>
                      </a:r>
                      <a:endParaRPr lang="en-US" sz="1700" b="1"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700" dirty="0"/>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3198">
                <a:tc vMerge="1">
                  <a:txBody>
                    <a:bodyPr/>
                    <a:lstStyle/>
                    <a:p>
                      <a:endParaRPr lang="en-US" sz="170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b="0" i="1" dirty="0" smtClean="0">
                          <a:latin typeface="Helvetica" charset="0"/>
                          <a:ea typeface="Helvetica" charset="0"/>
                          <a:cs typeface="Helvetica" charset="0"/>
                        </a:rPr>
                        <a:t>Type I</a:t>
                      </a:r>
                      <a:endParaRPr lang="en-US" sz="1700" b="0" i="1"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b="0" i="1" dirty="0" smtClean="0">
                          <a:latin typeface="Helvetica" charset="0"/>
                          <a:ea typeface="Helvetica" charset="0"/>
                          <a:cs typeface="Helvetica" charset="0"/>
                        </a:rPr>
                        <a:t>Type II</a:t>
                      </a:r>
                      <a:endParaRPr lang="en-US" sz="1700" b="0" i="1"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9263">
                <a:tc>
                  <a:txBody>
                    <a:bodyPr/>
                    <a:lstStyle/>
                    <a:p>
                      <a:r>
                        <a:rPr lang="en-US" sz="1700" b="1" dirty="0" smtClean="0">
                          <a:latin typeface="Helvetica" charset="0"/>
                          <a:ea typeface="Helvetica" charset="0"/>
                          <a:cs typeface="Helvetica" charset="0"/>
                        </a:rPr>
                        <a:t>Grand null</a:t>
                      </a:r>
                    </a:p>
                    <a:p>
                      <a:r>
                        <a:rPr lang="en-US" sz="1700" b="0" dirty="0" smtClean="0">
                          <a:latin typeface="Helvetica" charset="0"/>
                          <a:ea typeface="Helvetica" charset="0"/>
                          <a:cs typeface="Helvetica" charset="0"/>
                        </a:rPr>
                        <a:t>No association</a:t>
                      </a:r>
                      <a:endParaRPr lang="en-US" sz="1700" b="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smtClean="0">
                          <a:latin typeface="Helvetica" charset="0"/>
                          <a:ea typeface="Helvetica" charset="0"/>
                          <a:cs typeface="Helvetica" charset="0"/>
                        </a:rPr>
                        <a:t>Find any variant</a:t>
                      </a:r>
                      <a:endParaRPr lang="en-US" sz="170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smtClean="0">
                          <a:latin typeface="Helvetica" charset="0"/>
                          <a:ea typeface="Helvetica" charset="0"/>
                          <a:cs typeface="Helvetica" charset="0"/>
                        </a:rPr>
                        <a:t>-</a:t>
                      </a:r>
                      <a:endParaRPr lang="en-US" sz="170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9263">
                <a:tc>
                  <a:txBody>
                    <a:bodyPr/>
                    <a:lstStyle/>
                    <a:p>
                      <a:r>
                        <a:rPr lang="en-US" sz="1700" b="1" dirty="0" smtClean="0">
                          <a:latin typeface="Helvetica" charset="0"/>
                          <a:ea typeface="Helvetica" charset="0"/>
                          <a:cs typeface="Helvetica" charset="0"/>
                        </a:rPr>
                        <a:t>Simple alternative</a:t>
                      </a:r>
                    </a:p>
                    <a:p>
                      <a:r>
                        <a:rPr lang="en-US" sz="1700" b="0" dirty="0" smtClean="0">
                          <a:latin typeface="Helvetica" charset="0"/>
                          <a:ea typeface="Helvetica" charset="0"/>
                          <a:cs typeface="Helvetica" charset="0"/>
                        </a:rPr>
                        <a:t>Some causal variants</a:t>
                      </a:r>
                      <a:endParaRPr lang="en-US" sz="1700" b="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smtClean="0">
                          <a:latin typeface="Helvetica" charset="0"/>
                          <a:ea typeface="Helvetica" charset="0"/>
                          <a:cs typeface="Helvetica" charset="0"/>
                        </a:rPr>
                        <a:t>Find the wrong variants</a:t>
                      </a:r>
                      <a:endParaRPr lang="en-US" sz="170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smtClean="0">
                          <a:latin typeface="Helvetica" charset="0"/>
                          <a:ea typeface="Helvetica" charset="0"/>
                          <a:cs typeface="Helvetica" charset="0"/>
                        </a:rPr>
                        <a:t>Miss the right variants</a:t>
                      </a:r>
                      <a:endParaRPr lang="en-US" sz="170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9263">
                <a:tc>
                  <a:txBody>
                    <a:bodyPr/>
                    <a:lstStyle/>
                    <a:p>
                      <a:r>
                        <a:rPr lang="en-US" sz="1700" b="1" dirty="0" smtClean="0">
                          <a:latin typeface="Helvetica" charset="0"/>
                          <a:ea typeface="Helvetica" charset="0"/>
                          <a:cs typeface="Helvetica" charset="0"/>
                        </a:rPr>
                        <a:t>Complex null</a:t>
                      </a:r>
                    </a:p>
                    <a:p>
                      <a:r>
                        <a:rPr lang="en-US" sz="1700" b="0" dirty="0" smtClean="0">
                          <a:latin typeface="Helvetica" charset="0"/>
                          <a:ea typeface="Helvetica" charset="0"/>
                          <a:cs typeface="Helvetica" charset="0"/>
                        </a:rPr>
                        <a:t>Confounding</a:t>
                      </a:r>
                      <a:endParaRPr lang="en-US" sz="1700" b="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smtClean="0">
                          <a:latin typeface="Helvetica" charset="0"/>
                          <a:ea typeface="Helvetica" charset="0"/>
                          <a:cs typeface="Helvetica" charset="0"/>
                        </a:rPr>
                        <a:t>Find any variant</a:t>
                      </a:r>
                      <a:endParaRPr lang="en-US" sz="170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smtClean="0">
                          <a:latin typeface="Helvetica" charset="0"/>
                          <a:ea typeface="Helvetica" charset="0"/>
                          <a:cs typeface="Helvetica" charset="0"/>
                        </a:rPr>
                        <a:t>-</a:t>
                      </a:r>
                      <a:endParaRPr lang="en-US" sz="170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4254">
                <a:tc>
                  <a:txBody>
                    <a:bodyPr/>
                    <a:lstStyle/>
                    <a:p>
                      <a:r>
                        <a:rPr lang="en-US" sz="1700" b="1" dirty="0" smtClean="0">
                          <a:latin typeface="Helvetica" charset="0"/>
                          <a:ea typeface="Helvetica" charset="0"/>
                          <a:cs typeface="Helvetica" charset="0"/>
                        </a:rPr>
                        <a:t>Complex alternative</a:t>
                      </a:r>
                    </a:p>
                    <a:p>
                      <a:r>
                        <a:rPr lang="en-US" sz="1700" b="0" dirty="0" smtClean="0">
                          <a:latin typeface="Helvetica" charset="0"/>
                          <a:ea typeface="Helvetica" charset="0"/>
                          <a:cs typeface="Helvetica" charset="0"/>
                        </a:rPr>
                        <a:t>Confounding </a:t>
                      </a:r>
                      <a:r>
                        <a:rPr lang="en-US" sz="1700" b="0" i="1" dirty="0" smtClean="0">
                          <a:latin typeface="Helvetica" charset="0"/>
                          <a:ea typeface="Helvetica" charset="0"/>
                          <a:cs typeface="Helvetica" charset="0"/>
                        </a:rPr>
                        <a:t>and</a:t>
                      </a:r>
                      <a:r>
                        <a:rPr lang="en-US" sz="1700" b="0" dirty="0" smtClean="0">
                          <a:latin typeface="Helvetica" charset="0"/>
                          <a:ea typeface="Helvetica" charset="0"/>
                          <a:cs typeface="Helvetica" charset="0"/>
                        </a:rPr>
                        <a:t/>
                      </a:r>
                      <a:br>
                        <a:rPr lang="en-US" sz="1700" b="0" dirty="0" smtClean="0">
                          <a:latin typeface="Helvetica" charset="0"/>
                          <a:ea typeface="Helvetica" charset="0"/>
                          <a:cs typeface="Helvetica" charset="0"/>
                        </a:rPr>
                      </a:br>
                      <a:r>
                        <a:rPr lang="en-US" sz="1700" b="0" dirty="0" smtClean="0">
                          <a:latin typeface="Helvetica" charset="0"/>
                          <a:ea typeface="Helvetica" charset="0"/>
                          <a:cs typeface="Helvetica" charset="0"/>
                        </a:rPr>
                        <a:t>some </a:t>
                      </a:r>
                      <a:r>
                        <a:rPr lang="en-US" sz="1700" b="0" dirty="0" smtClean="0">
                          <a:latin typeface="Helvetica" charset="0"/>
                          <a:ea typeface="Helvetica" charset="0"/>
                          <a:cs typeface="Helvetica" charset="0"/>
                        </a:rPr>
                        <a:t>causal variants</a:t>
                      </a:r>
                      <a:endParaRPr lang="en-US" sz="1700" b="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smtClean="0">
                          <a:latin typeface="Helvetica" charset="0"/>
                          <a:ea typeface="Helvetica" charset="0"/>
                          <a:cs typeface="Helvetica" charset="0"/>
                        </a:rPr>
                        <a:t>Find the wrong variants</a:t>
                      </a:r>
                      <a:endParaRPr lang="en-US" sz="170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smtClean="0">
                          <a:latin typeface="Helvetica" charset="0"/>
                          <a:ea typeface="Helvetica" charset="0"/>
                          <a:cs typeface="Helvetica" charset="0"/>
                        </a:rPr>
                        <a:t>Miss the right variants</a:t>
                      </a:r>
                      <a:endParaRPr lang="en-US" sz="1700" dirty="0">
                        <a:latin typeface="Helvetica" charset="0"/>
                        <a:ea typeface="Helvetica" charset="0"/>
                        <a:cs typeface="Helvetica" charset="0"/>
                      </a:endParaRPr>
                    </a:p>
                  </a:txBody>
                  <a:tcPr marL="109282" marR="109282" marT="54641" marB="546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useBgFill="1">
        <p:nvSpPr>
          <p:cNvPr id="10" name="Rectangle 9"/>
          <p:cNvSpPr/>
          <p:nvPr/>
        </p:nvSpPr>
        <p:spPr>
          <a:xfrm>
            <a:off x="0" y="4017818"/>
            <a:ext cx="9144000" cy="629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1979" y="4645230"/>
            <a:ext cx="9144000" cy="953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505199" y="3476121"/>
            <a:ext cx="2309446" cy="358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1978" y="3390405"/>
            <a:ext cx="9144000" cy="629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9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smtClean="0"/>
              <a:t>Challenges for GWAS: Why</a:t>
            </a:r>
            <a:endParaRPr lang="en-US" dirty="0"/>
          </a:p>
        </p:txBody>
      </p:sp>
      <p:sp>
        <p:nvSpPr>
          <p:cNvPr id="3" name="Content Placeholder 2"/>
          <p:cNvSpPr>
            <a:spLocks noGrp="1"/>
          </p:cNvSpPr>
          <p:nvPr>
            <p:ph sz="half" idx="1"/>
          </p:nvPr>
        </p:nvSpPr>
        <p:spPr>
          <a:xfrm>
            <a:off x="189571" y="1825625"/>
            <a:ext cx="4419341" cy="4876258"/>
          </a:xfrm>
        </p:spPr>
        <p:txBody>
          <a:bodyPr>
            <a:normAutofit lnSpcReduction="10000"/>
          </a:bodyPr>
          <a:lstStyle/>
          <a:p>
            <a:pPr marL="0" indent="0">
              <a:buNone/>
            </a:pPr>
            <a:r>
              <a:rPr lang="en-US" i="1" dirty="0" smtClean="0"/>
              <a:t>Find the wrong variants:</a:t>
            </a:r>
          </a:p>
          <a:p>
            <a:r>
              <a:rPr lang="en-US" dirty="0" smtClean="0">
                <a:solidFill>
                  <a:schemeClr val="accent5"/>
                </a:solidFill>
              </a:rPr>
              <a:t>Variant calling</a:t>
            </a:r>
          </a:p>
          <a:p>
            <a:pPr lvl="1"/>
            <a:r>
              <a:rPr lang="en-US" dirty="0" smtClean="0"/>
              <a:t>Lack of accuracy</a:t>
            </a:r>
          </a:p>
          <a:p>
            <a:r>
              <a:rPr lang="en-US" dirty="0" smtClean="0">
                <a:solidFill>
                  <a:schemeClr val="accent5"/>
                </a:solidFill>
              </a:rPr>
              <a:t>Population </a:t>
            </a:r>
            <a:r>
              <a:rPr lang="en-US" dirty="0">
                <a:solidFill>
                  <a:schemeClr val="accent5"/>
                </a:solidFill>
              </a:rPr>
              <a:t>stratification</a:t>
            </a:r>
            <a:endParaRPr lang="en-US" dirty="0" smtClean="0">
              <a:solidFill>
                <a:schemeClr val="accent5"/>
              </a:solidFill>
            </a:endParaRPr>
          </a:p>
          <a:p>
            <a:pPr lvl="1"/>
            <a:r>
              <a:rPr lang="en-US" dirty="0" smtClean="0"/>
              <a:t>Failure to account for:</a:t>
            </a:r>
          </a:p>
          <a:p>
            <a:pPr lvl="2"/>
            <a:r>
              <a:rPr lang="en-US" sz="1800" dirty="0" smtClean="0"/>
              <a:t>LD between causal and non-causal variants</a:t>
            </a:r>
          </a:p>
          <a:p>
            <a:pPr lvl="2"/>
            <a:r>
              <a:rPr lang="en-US" sz="1800" dirty="0" smtClean="0"/>
              <a:t>Confounding with unmeasured environmental variables</a:t>
            </a:r>
          </a:p>
          <a:p>
            <a:pPr lvl="2"/>
            <a:r>
              <a:rPr lang="en-US" sz="1800" dirty="0" smtClean="0"/>
              <a:t>Sampling biases and batch effects</a:t>
            </a:r>
          </a:p>
          <a:p>
            <a:pPr lvl="2"/>
            <a:r>
              <a:rPr lang="en-US" sz="1800" dirty="0" smtClean="0"/>
              <a:t>Biases caused by oversampling close relatives</a:t>
            </a:r>
          </a:p>
          <a:p>
            <a:r>
              <a:rPr lang="en-US" dirty="0">
                <a:solidFill>
                  <a:schemeClr val="accent5"/>
                </a:solidFill>
              </a:rPr>
              <a:t>Multiple testing</a:t>
            </a:r>
          </a:p>
          <a:p>
            <a:pPr lvl="1"/>
            <a:r>
              <a:rPr lang="en-US" dirty="0"/>
              <a:t>Inadequate control for thousands/millions of tests</a:t>
            </a:r>
          </a:p>
          <a:p>
            <a:pPr lvl="2"/>
            <a:endParaRPr lang="en-US" sz="1800" dirty="0" smtClean="0"/>
          </a:p>
        </p:txBody>
      </p:sp>
      <p:sp>
        <p:nvSpPr>
          <p:cNvPr id="5" name="Content Placeholder 4"/>
          <p:cNvSpPr>
            <a:spLocks noGrp="1"/>
          </p:cNvSpPr>
          <p:nvPr>
            <p:ph sz="half" idx="2"/>
          </p:nvPr>
        </p:nvSpPr>
        <p:spPr>
          <a:xfrm>
            <a:off x="4739880" y="1825625"/>
            <a:ext cx="4181096" cy="4876258"/>
          </a:xfrm>
        </p:spPr>
        <p:txBody>
          <a:bodyPr>
            <a:normAutofit lnSpcReduction="10000"/>
          </a:bodyPr>
          <a:lstStyle/>
          <a:p>
            <a:pPr marL="0" indent="0">
              <a:buNone/>
            </a:pPr>
            <a:r>
              <a:rPr lang="en-US" i="1" dirty="0"/>
              <a:t>Miss the right </a:t>
            </a:r>
            <a:r>
              <a:rPr lang="en-US" i="1" dirty="0" smtClean="0"/>
              <a:t>variants:</a:t>
            </a:r>
            <a:endParaRPr lang="en-US" i="1" dirty="0"/>
          </a:p>
          <a:p>
            <a:endParaRPr lang="en-US" dirty="0"/>
          </a:p>
          <a:p>
            <a:pPr lvl="1"/>
            <a:r>
              <a:rPr lang="en-US" dirty="0"/>
              <a:t>Lack of </a:t>
            </a:r>
            <a:r>
              <a:rPr lang="en-US" dirty="0" smtClean="0"/>
              <a:t>sensitivity</a:t>
            </a:r>
          </a:p>
          <a:p>
            <a:endParaRPr lang="en-US" dirty="0" smtClean="0"/>
          </a:p>
          <a:p>
            <a:pPr lvl="1"/>
            <a:r>
              <a:rPr lang="en-US" dirty="0" smtClean="0"/>
              <a:t>Side </a:t>
            </a:r>
            <a:r>
              <a:rPr lang="en-US" dirty="0"/>
              <a:t>effect of controlling for population stratification</a:t>
            </a:r>
          </a:p>
          <a:p>
            <a:pPr lvl="2"/>
            <a:endParaRPr lang="en-US" dirty="0" smtClean="0"/>
          </a:p>
          <a:p>
            <a:pPr lvl="1"/>
            <a:endParaRPr lang="en-US" dirty="0"/>
          </a:p>
          <a:p>
            <a:pPr lvl="1"/>
            <a:endParaRPr lang="en-US" dirty="0" smtClean="0"/>
          </a:p>
          <a:p>
            <a:pPr lvl="1"/>
            <a:endParaRPr lang="en-US" dirty="0" smtClean="0"/>
          </a:p>
          <a:p>
            <a:pPr lvl="1"/>
            <a:endParaRPr lang="en-US" dirty="0" smtClean="0"/>
          </a:p>
          <a:p>
            <a:pPr lvl="1"/>
            <a:endParaRPr lang="en-US" dirty="0"/>
          </a:p>
          <a:p>
            <a:endParaRPr lang="en-US" dirty="0"/>
          </a:p>
          <a:p>
            <a:pPr lvl="1"/>
            <a:r>
              <a:rPr lang="en-US" dirty="0"/>
              <a:t>Side effect of controlling for thousands/millions of tests </a:t>
            </a:r>
          </a:p>
        </p:txBody>
      </p:sp>
    </p:spTree>
    <p:extLst>
      <p:ext uri="{BB962C8B-B14F-4D97-AF65-F5344CB8AC3E}">
        <p14:creationId xmlns:p14="http://schemas.microsoft.com/office/powerpoint/2010/main" val="183521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smtClean="0"/>
              <a:t>Challenges for GWAS: How</a:t>
            </a:r>
            <a:endParaRPr lang="en-US" dirty="0"/>
          </a:p>
        </p:txBody>
      </p:sp>
      <p:sp>
        <p:nvSpPr>
          <p:cNvPr id="3" name="Content Placeholder 2"/>
          <p:cNvSpPr>
            <a:spLocks noGrp="1"/>
          </p:cNvSpPr>
          <p:nvPr>
            <p:ph sz="half" idx="1"/>
          </p:nvPr>
        </p:nvSpPr>
        <p:spPr>
          <a:xfrm>
            <a:off x="189571" y="1825625"/>
            <a:ext cx="4419341" cy="4876258"/>
          </a:xfrm>
        </p:spPr>
        <p:txBody>
          <a:bodyPr>
            <a:normAutofit/>
          </a:bodyPr>
          <a:lstStyle/>
          <a:p>
            <a:pPr marL="0" indent="0">
              <a:buNone/>
            </a:pPr>
            <a:r>
              <a:rPr lang="en-US" i="1" dirty="0" smtClean="0"/>
              <a:t>Avoid the wrong variants:</a:t>
            </a:r>
          </a:p>
          <a:p>
            <a:r>
              <a:rPr lang="en-US" dirty="0" smtClean="0">
                <a:solidFill>
                  <a:schemeClr val="accent5"/>
                </a:solidFill>
              </a:rPr>
              <a:t>Control the FWER</a:t>
            </a:r>
          </a:p>
          <a:p>
            <a:pPr lvl="1"/>
            <a:r>
              <a:rPr lang="en-US" i="1" dirty="0" smtClean="0"/>
              <a:t>Family-Wise Error Rate</a:t>
            </a:r>
          </a:p>
          <a:p>
            <a:pPr lvl="1"/>
            <a:r>
              <a:rPr lang="en-US" dirty="0" smtClean="0"/>
              <a:t>Probability of finding one or more wrong variants in the </a:t>
            </a:r>
            <a:r>
              <a:rPr lang="en-US" dirty="0" smtClean="0"/>
              <a:t>analysis</a:t>
            </a:r>
            <a:endParaRPr lang="en-US" sz="2200" dirty="0" smtClean="0"/>
          </a:p>
          <a:p>
            <a:pPr lvl="1"/>
            <a:endParaRPr lang="en-US" sz="1800" dirty="0"/>
          </a:p>
          <a:p>
            <a:pPr>
              <a:buFont typeface="ZapfDingbatsITC" charset="0"/>
              <a:buChar char="✽"/>
            </a:pPr>
            <a:r>
              <a:rPr lang="en-US" sz="2200" dirty="0"/>
              <a:t> </a:t>
            </a:r>
            <a:r>
              <a:rPr lang="en-US" sz="1800" i="1" dirty="0"/>
              <a:t>Even when there are true associations</a:t>
            </a:r>
          </a:p>
          <a:p>
            <a:endParaRPr lang="en-US" sz="2200" dirty="0"/>
          </a:p>
          <a:p>
            <a:r>
              <a:rPr lang="en-US" sz="2200" dirty="0" smtClean="0">
                <a:solidFill>
                  <a:schemeClr val="accent5"/>
                </a:solidFill>
              </a:rPr>
              <a:t>... or the FDR</a:t>
            </a:r>
          </a:p>
          <a:p>
            <a:pPr lvl="1"/>
            <a:r>
              <a:rPr lang="en-US" sz="1800" i="1" dirty="0" smtClean="0"/>
              <a:t>False Discovery Rate</a:t>
            </a:r>
          </a:p>
          <a:p>
            <a:pPr lvl="1"/>
            <a:r>
              <a:rPr lang="en-US" sz="1800" dirty="0" smtClean="0"/>
              <a:t>Expected proportion of wrong variants among the significant hits</a:t>
            </a:r>
          </a:p>
          <a:p>
            <a:pPr lvl="1"/>
            <a:endParaRPr lang="en-US" sz="1800" dirty="0" smtClean="0"/>
          </a:p>
        </p:txBody>
      </p:sp>
      <p:sp>
        <p:nvSpPr>
          <p:cNvPr id="5" name="Content Placeholder 4"/>
          <p:cNvSpPr>
            <a:spLocks noGrp="1"/>
          </p:cNvSpPr>
          <p:nvPr>
            <p:ph sz="half" idx="2"/>
          </p:nvPr>
        </p:nvSpPr>
        <p:spPr>
          <a:xfrm>
            <a:off x="4739880" y="1825625"/>
            <a:ext cx="4181096" cy="4876258"/>
          </a:xfrm>
        </p:spPr>
        <p:txBody>
          <a:bodyPr>
            <a:normAutofit/>
          </a:bodyPr>
          <a:lstStyle/>
          <a:p>
            <a:pPr marL="0" indent="0">
              <a:buNone/>
            </a:pPr>
            <a:r>
              <a:rPr lang="en-US" i="1" dirty="0" smtClean="0"/>
              <a:t>Pursue the </a:t>
            </a:r>
            <a:r>
              <a:rPr lang="en-US" i="1" dirty="0"/>
              <a:t>right </a:t>
            </a:r>
            <a:r>
              <a:rPr lang="en-US" i="1" dirty="0" smtClean="0"/>
              <a:t>variants:</a:t>
            </a:r>
            <a:endParaRPr lang="en-US" i="1" dirty="0"/>
          </a:p>
          <a:p>
            <a:r>
              <a:rPr lang="en-US" dirty="0" smtClean="0">
                <a:solidFill>
                  <a:schemeClr val="accent5"/>
                </a:solidFill>
              </a:rPr>
              <a:t>Maximize the Power</a:t>
            </a:r>
          </a:p>
          <a:p>
            <a:pPr lvl="1"/>
            <a:r>
              <a:rPr lang="en-US" dirty="0" smtClean="0"/>
              <a:t>The probability of detecting a variant that is right</a:t>
            </a:r>
          </a:p>
        </p:txBody>
      </p:sp>
      <p:pic>
        <p:nvPicPr>
          <p:cNvPr id="6" name="Picture 5"/>
          <p:cNvPicPr>
            <a:picLocks noChangeAspect="1"/>
          </p:cNvPicPr>
          <p:nvPr/>
        </p:nvPicPr>
        <p:blipFill rotWithShape="1">
          <a:blip r:embed="rId3"/>
          <a:srcRect t="12114" r="3668"/>
          <a:stretch/>
        </p:blipFill>
        <p:spPr>
          <a:xfrm>
            <a:off x="4906537" y="3334458"/>
            <a:ext cx="3691054" cy="3367425"/>
          </a:xfrm>
          <a:prstGeom prst="rect">
            <a:avLst/>
          </a:prstGeom>
          <a:solidFill>
            <a:schemeClr val="tx1"/>
          </a:solidFill>
        </p:spPr>
      </p:pic>
    </p:spTree>
    <p:extLst>
      <p:ext uri="{BB962C8B-B14F-4D97-AF65-F5344CB8AC3E}">
        <p14:creationId xmlns:p14="http://schemas.microsoft.com/office/powerpoint/2010/main" val="207987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Variant Calling</a:t>
            </a:r>
            <a:endParaRPr lang="en-US" dirty="0"/>
          </a:p>
        </p:txBody>
      </p:sp>
      <p:sp>
        <p:nvSpPr>
          <p:cNvPr id="3" name="Subtitle 2"/>
          <p:cNvSpPr>
            <a:spLocks noGrp="1"/>
          </p:cNvSpPr>
          <p:nvPr>
            <p:ph type="subTitle" idx="1"/>
          </p:nvPr>
        </p:nvSpPr>
        <p:spPr/>
        <p:txBody>
          <a:bodyPr/>
          <a:lstStyle/>
          <a:p>
            <a:r>
              <a:rPr lang="en-US" dirty="0" smtClean="0"/>
              <a:t>Statistical Challenges for Microbial GWAS</a:t>
            </a:r>
            <a:endParaRPr lang="en-US" dirty="0"/>
          </a:p>
        </p:txBody>
      </p:sp>
    </p:spTree>
    <p:extLst>
      <p:ext uri="{BB962C8B-B14F-4D97-AF65-F5344CB8AC3E}">
        <p14:creationId xmlns:p14="http://schemas.microsoft.com/office/powerpoint/2010/main" val="2050397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A35C3EF-6BB9-0F42-9CA3-816C52CA6C7B}" vid="{846B2F48-7847-6649-B4EF-536D750607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737</TotalTime>
  <Words>1925</Words>
  <Application>Microsoft Macintosh PowerPoint</Application>
  <PresentationFormat>On-screen Show (4:3)</PresentationFormat>
  <Paragraphs>469</Paragraphs>
  <Slides>37</Slides>
  <Notes>10</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Calibri</vt:lpstr>
      <vt:lpstr>Corbel</vt:lpstr>
      <vt:lpstr>Helvetica</vt:lpstr>
      <vt:lpstr>Tahoma</vt:lpstr>
      <vt:lpstr>Times New Roman</vt:lpstr>
      <vt:lpstr>ZapfDingbatsITC</vt:lpstr>
      <vt:lpstr>Arial</vt:lpstr>
      <vt:lpstr>Depth</vt:lpstr>
      <vt:lpstr>PowerPoint Presentation</vt:lpstr>
      <vt:lpstr>Explaining Phenotypic Diversity</vt:lpstr>
      <vt:lpstr>PowerPoint Presentation</vt:lpstr>
      <vt:lpstr>GWAS in bacteria</vt:lpstr>
      <vt:lpstr>PowerPoint Presentation</vt:lpstr>
      <vt:lpstr>Challenges for GWAS: What</vt:lpstr>
      <vt:lpstr>Challenges for GWAS: Why</vt:lpstr>
      <vt:lpstr>Challenges for GWAS: How</vt:lpstr>
      <vt:lpstr>Variant Calling</vt:lpstr>
      <vt:lpstr>Variant Calling</vt:lpstr>
      <vt:lpstr>SNP imputation accuracy</vt:lpstr>
      <vt:lpstr>SNP imputation accuracy</vt:lpstr>
      <vt:lpstr>Population Stratification</vt:lpstr>
      <vt:lpstr>Control of population stratification</vt:lpstr>
      <vt:lpstr>Control of population stratification</vt:lpstr>
      <vt:lpstr>PowerPoint Presentation</vt:lpstr>
      <vt:lpstr>PowerPoint Presentation</vt:lpstr>
      <vt:lpstr>Evaluating performance: simulating phenotypes for GWAS</vt:lpstr>
      <vt:lpstr>PowerPoint Presentation</vt:lpstr>
      <vt:lpstr>Bacterial variants are highly population-stratified</vt:lpstr>
      <vt:lpstr>Bacterial variants are highly population-stratified</vt:lpstr>
      <vt:lpstr>PowerPoint Presentation</vt:lpstr>
      <vt:lpstr>PowerPoint Presentation</vt:lpstr>
      <vt:lpstr>PowerPoint Presentation</vt:lpstr>
      <vt:lpstr>PowerPoint Presentation</vt:lpstr>
      <vt:lpstr>Control for Population Stratification</vt:lpstr>
      <vt:lpstr>Multiple Testing</vt:lpstr>
      <vt:lpstr>Why multiple testing correction is hard in bacteria</vt:lpstr>
      <vt:lpstr>Performance of Bonferroni correction</vt:lpstr>
      <vt:lpstr>Control for Population Stratification</vt:lpstr>
      <vt:lpstr>Multiple Testing Revisited</vt:lpstr>
      <vt:lpstr>Adjusting p-values for multiple testing</vt:lpstr>
      <vt:lpstr>Adjusting p-values for multiple testing</vt:lpstr>
      <vt:lpstr>PowerPoint Presentation</vt:lpstr>
      <vt:lpstr>PowerPoint Presentation</vt:lpstr>
      <vt:lpstr>Statistical Challenges for Bacterial GWAS</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Wilson</dc:creator>
  <cp:lastModifiedBy>Daniel Wilson</cp:lastModifiedBy>
  <cp:revision>61</cp:revision>
  <dcterms:created xsi:type="dcterms:W3CDTF">2017-10-11T08:06:44Z</dcterms:created>
  <dcterms:modified xsi:type="dcterms:W3CDTF">2017-10-11T21:53:50Z</dcterms:modified>
</cp:coreProperties>
</file>