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Default Extension="wmf" ContentType="image/x-wmf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3" r:id="rId4"/>
    <p:sldId id="260" r:id="rId5"/>
    <p:sldId id="258" r:id="rId6"/>
    <p:sldId id="257" r:id="rId7"/>
    <p:sldId id="261" r:id="rId8"/>
    <p:sldId id="262" r:id="rId9"/>
    <p:sldId id="264" r:id="rId10"/>
    <p:sldId id="273" r:id="rId11"/>
    <p:sldId id="275" r:id="rId12"/>
    <p:sldId id="276" r:id="rId13"/>
    <p:sldId id="280" r:id="rId14"/>
    <p:sldId id="277" r:id="rId15"/>
    <p:sldId id="279" r:id="rId16"/>
    <p:sldId id="281" r:id="rId17"/>
    <p:sldId id="282" r:id="rId18"/>
    <p:sldId id="283" r:id="rId19"/>
    <p:sldId id="265" r:id="rId20"/>
    <p:sldId id="284" r:id="rId21"/>
    <p:sldId id="285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E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799" autoAdjust="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4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F2224-38B1-5B4A-A2A3-D51B7751E4D5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6DF44-F5A6-1244-9123-0D4D5B6AA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59D11-FE7F-C349-9525-890B2C711829}" type="slidenum">
              <a:rPr lang="en-US"/>
              <a:pPr/>
              <a:t>5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+mn-lt"/>
              </a:rPr>
              <a:t>Most individuals (13/15) carried </a:t>
            </a:r>
            <a:r>
              <a:rPr lang="en-GB" b="1" dirty="0" smtClean="0">
                <a:latin typeface="+mn-lt"/>
              </a:rPr>
              <a:t>several </a:t>
            </a:r>
            <a:r>
              <a:rPr lang="en-GB" b="1" i="1" dirty="0" smtClean="0">
                <a:latin typeface="+mn-lt"/>
              </a:rPr>
              <a:t>S. aureus </a:t>
            </a:r>
            <a:r>
              <a:rPr lang="en-GB" b="1" dirty="0" smtClean="0">
                <a:latin typeface="+mn-lt"/>
              </a:rPr>
              <a:t>genotypes</a:t>
            </a:r>
          </a:p>
          <a:p>
            <a:pPr lvl="1"/>
            <a:r>
              <a:rPr lang="en-GB" sz="2200" dirty="0" smtClean="0"/>
              <a:t>Between 2 and 9 genotypes per timepoint (median 5 genotypes in 12 isolates).</a:t>
            </a:r>
          </a:p>
          <a:p>
            <a:pPr lvl="1"/>
            <a:r>
              <a:rPr lang="en-GB" sz="2200" dirty="0" smtClean="0"/>
              <a:t>Variation includes point mutations, indels, loss/gain of mobile genetic elements</a:t>
            </a:r>
          </a:p>
          <a:p>
            <a:r>
              <a:rPr lang="en-GB" dirty="0" smtClean="0">
                <a:latin typeface="+mn-lt"/>
              </a:rPr>
              <a:t>Follow-up samples isolated from the same individual 2 months later point to </a:t>
            </a:r>
            <a:r>
              <a:rPr lang="en-GB" b="1" dirty="0" smtClean="0">
                <a:latin typeface="+mn-lt"/>
              </a:rPr>
              <a:t>continuing evolution within the genotypes</a:t>
            </a:r>
            <a:r>
              <a:rPr lang="en-GB" dirty="0" smtClean="0">
                <a:latin typeface="+mn-lt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extent of diversity within an individual must be taken into account when examining possible routes of </a:t>
            </a:r>
            <a:r>
              <a:rPr lang="en-GB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transmission</a:t>
            </a:r>
            <a:r>
              <a: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between epidemiologically linked cases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6DF44-F5A6-1244-9123-0D4D5B6AA8F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Key people: Tim Peto, Derrick Crook (JR,</a:t>
            </a:r>
            <a:r>
              <a:rPr lang="en-US" baseline="0"/>
              <a:t> NDM), Rory Bowden (OCGF, Statistics), Peter Donnelly (WTCHG, OCGF, NDM), me (WTCHG, OCGF, NDM)</a:t>
            </a:r>
          </a:p>
          <a:p>
            <a:r>
              <a:rPr lang="en-US" baseline="0"/>
              <a:t>Stress the power of epidemiological and medical expertise, expertise in statistical analysis, and “on demand” sequencing.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6DF44-F5A6-1244-9123-0D4D5B6AA8F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With WGS we get</a:t>
            </a:r>
            <a:r>
              <a:rPr lang="en-US" baseline="0"/>
              <a:t> unprecented resolution for transmission studies.</a:t>
            </a:r>
          </a:p>
          <a:p>
            <a:r>
              <a:rPr lang="en-US" baseline="0"/>
              <a:t>Allows us to rule out putative transmission events suggested by the epidemiology.</a:t>
            </a:r>
          </a:p>
          <a:p>
            <a:r>
              <a:rPr lang="en-US" baseline="0"/>
              <a:t>Allows us to detect cryptic transmissions between patients apparently epidemiologically unlinked.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6DF44-F5A6-1244-9123-0D4D5B6AA8F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Whole genomes offer 1000-fold increase in resolution over the previous gold standard, MLST.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6DF44-F5A6-1244-9123-0D4D5B6AA8F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Diversity invisible to previous gold standard, MLST.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6DF44-F5A6-1244-9123-0D4D5B6AA8F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6DF44-F5A6-1244-9123-0D4D5B6AA8F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6DF44-F5A6-1244-9123-0D4D5B6AA8F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As well as “ruling in” apparently unrelated cases, we have</a:t>
            </a:r>
            <a:r>
              <a:rPr lang="en-US" baseline="0"/>
              <a:t> further examples where we can </a:t>
            </a:r>
            <a:r>
              <a:rPr lang="en-US"/>
              <a:t>rule out transmission in spite of apparent epidemiological linkage.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6DF44-F5A6-1244-9123-0D4D5B6AA8F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Sampled </a:t>
            </a:r>
            <a:r>
              <a:rPr lang="en-GB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8-12 isolates per timepoint </a:t>
            </a:r>
            <a:r>
              <a:rPr lang="en-GB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carrier</a:t>
            </a:r>
          </a:p>
          <a:p>
            <a:pPr lvl="1" rtl="0" hangingPunct="0"/>
            <a:r>
              <a: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 individuals: single timepoint each</a:t>
            </a:r>
          </a:p>
          <a:p>
            <a:pPr lvl="1" rtl="0" hangingPunct="0"/>
            <a:r>
              <a: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individuals: two timepoints each, 2 months apart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6DF44-F5A6-1244-9123-0D4D5B6AA8F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DD4F-8156-7140-B33B-7519F21FC8B9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66B8-1676-494F-BEC6-D7201FFB3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DD4F-8156-7140-B33B-7519F21FC8B9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66B8-1676-494F-BEC6-D7201FFB3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DD4F-8156-7140-B33B-7519F21FC8B9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66B8-1676-494F-BEC6-D7201FFB3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DD4F-8156-7140-B33B-7519F21FC8B9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66B8-1676-494F-BEC6-D7201FFB3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DD4F-8156-7140-B33B-7519F21FC8B9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66B8-1676-494F-BEC6-D7201FFB3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DD4F-8156-7140-B33B-7519F21FC8B9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66B8-1676-494F-BEC6-D7201FFB3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DD4F-8156-7140-B33B-7519F21FC8B9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66B8-1676-494F-BEC6-D7201FFB3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DD4F-8156-7140-B33B-7519F21FC8B9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66B8-1676-494F-BEC6-D7201FFB3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DD4F-8156-7140-B33B-7519F21FC8B9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66B8-1676-494F-BEC6-D7201FFB3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DD4F-8156-7140-B33B-7519F21FC8B9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66B8-1676-494F-BEC6-D7201FFB3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DD4F-8156-7140-B33B-7519F21FC8B9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66B8-1676-494F-BEC6-D7201FFB3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21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6DD4F-8156-7140-B33B-7519F21FC8B9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466B8-1676-494F-BEC6-D7201FFB3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6" Type="http://schemas.openxmlformats.org/officeDocument/2006/relationships/image" Target="../media/image10.pd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6" Type="http://schemas.openxmlformats.org/officeDocument/2006/relationships/image" Target="../media/image12.pdf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6" Type="http://schemas.openxmlformats.org/officeDocument/2006/relationships/image" Target="../media/image15.pd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image" Target="../media/image19.wm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5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4" Type="http://schemas.openxmlformats.org/officeDocument/2006/relationships/image" Target="../media/image2.png"/><Relationship Id="rId5" Type="http://schemas.openxmlformats.org/officeDocument/2006/relationships/image" Target="../media/image20.png"/><Relationship Id="rId7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6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1.png"/><Relationship Id="rId7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6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Relationship Id="rId5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Relationship Id="rId5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5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Pathogen Biology &amp;</a:t>
            </a:r>
            <a:br>
              <a:rPr lang="en-US" dirty="0" smtClean="0"/>
            </a:br>
            <a:r>
              <a:rPr lang="en-US" dirty="0" smtClean="0"/>
              <a:t>Translational Medicine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Wellcome</a:t>
            </a:r>
            <a:r>
              <a:rPr lang="en-US" sz="2400" dirty="0" smtClean="0"/>
              <a:t> Trust Centre for Human Genetics</a:t>
            </a:r>
          </a:p>
          <a:p>
            <a:r>
              <a:rPr lang="en-US" sz="2400" dirty="0" smtClean="0"/>
              <a:t>International Scientific Advisory Board</a:t>
            </a:r>
          </a:p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Tuesday 15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February 2011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15" y="112319"/>
            <a:ext cx="1106375" cy="1106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6400" y="5638800"/>
            <a:ext cx="3294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Daniel Wilson</a:t>
            </a:r>
          </a:p>
          <a:p>
            <a:pPr algn="ctr"/>
            <a:r>
              <a:rPr lang="en-US" dirty="0" smtClean="0"/>
              <a:t>Nuffield Department of Medicine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012" y="112319"/>
            <a:ext cx="1106375" cy="110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Unprecented resolution for transmission:</a:t>
            </a:r>
            <a:br>
              <a:rPr lang="en-US" dirty="0" smtClean="0"/>
            </a:br>
            <a:r>
              <a:rPr lang="en-US" dirty="0" smtClean="0"/>
              <a:t>previously undetected diversity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15" y="112319"/>
            <a:ext cx="1106375" cy="110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012" y="112319"/>
            <a:ext cx="1106375" cy="1106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23" y="1840031"/>
            <a:ext cx="3982645" cy="36584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7982" y="5714460"/>
            <a:ext cx="4302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Epidemiological links between patients carrying </a:t>
            </a:r>
            <a:r>
              <a:rPr lang="en-US" sz="1600" i="1" dirty="0" smtClean="0"/>
              <a:t>Clostridium difficile</a:t>
            </a:r>
            <a:r>
              <a:rPr lang="en-US" sz="1600" dirty="0" smtClean="0"/>
              <a:t> </a:t>
            </a:r>
            <a:r>
              <a:rPr lang="en-US" sz="1600" b="1" dirty="0" smtClean="0"/>
              <a:t>ST 42 </a:t>
            </a:r>
            <a:r>
              <a:rPr lang="en-US" sz="1600" dirty="0" smtClean="0"/>
              <a:t>in the Oxford Radcliffe Hospitals 2006-2010.</a:t>
            </a:r>
            <a:endParaRPr lang="en-US" sz="1600"/>
          </a:p>
        </p:txBody>
      </p:sp>
      <p:sp>
        <p:nvSpPr>
          <p:cNvPr id="13" name="Rectangle 12"/>
          <p:cNvSpPr/>
          <p:nvPr/>
        </p:nvSpPr>
        <p:spPr>
          <a:xfrm>
            <a:off x="4841714" y="5714460"/>
            <a:ext cx="430228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Position of ST 42 within the diversity of </a:t>
            </a:r>
            <a:r>
              <a:rPr lang="en-US" sz="1600" i="1" dirty="0" smtClean="0"/>
              <a:t>Clostridium difficile</a:t>
            </a:r>
            <a:r>
              <a:rPr lang="en-US" sz="1600" dirty="0" smtClean="0"/>
              <a:t>.</a:t>
            </a:r>
            <a:endParaRPr lang="en-US" sz="16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1714" y="1840030"/>
            <a:ext cx="4302286" cy="3723243"/>
          </a:xfrm>
          <a:prstGeom prst="rect">
            <a:avLst/>
          </a:prstGeom>
        </p:spPr>
      </p:pic>
      <p:sp>
        <p:nvSpPr>
          <p:cNvPr id="18" name="Left Arrow 17"/>
          <p:cNvSpPr/>
          <p:nvPr/>
        </p:nvSpPr>
        <p:spPr>
          <a:xfrm rot="19784011">
            <a:off x="8093806" y="2466682"/>
            <a:ext cx="903440" cy="53785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508028" y="2039164"/>
            <a:ext cx="68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ST 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Unprecented resolution for transmission:</a:t>
            </a:r>
            <a:br>
              <a:rPr lang="en-US" dirty="0" smtClean="0"/>
            </a:br>
            <a:r>
              <a:rPr lang="en-US" dirty="0" smtClean="0"/>
              <a:t>previously undetected diversity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15" y="112319"/>
            <a:ext cx="1106375" cy="110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012" y="112319"/>
            <a:ext cx="1106375" cy="1106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23" y="1840031"/>
            <a:ext cx="3982645" cy="36584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7982" y="5714460"/>
            <a:ext cx="4302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Epidemiological links between patients carrying </a:t>
            </a:r>
            <a:r>
              <a:rPr lang="en-US" sz="1600" i="1" dirty="0" smtClean="0"/>
              <a:t>Clostridium difficile</a:t>
            </a:r>
            <a:r>
              <a:rPr lang="en-US" sz="1600" dirty="0" smtClean="0"/>
              <a:t> </a:t>
            </a:r>
            <a:r>
              <a:rPr lang="en-US" sz="1600" b="1" dirty="0" smtClean="0"/>
              <a:t>ST 42</a:t>
            </a:r>
            <a:r>
              <a:rPr lang="en-US" sz="1600" dirty="0" smtClean="0"/>
              <a:t> in the Oxford Radcliffe Hospitals 2006-2010.</a:t>
            </a:r>
            <a:endParaRPr lang="en-US" sz="1600"/>
          </a:p>
        </p:txBody>
      </p:sp>
      <p:sp>
        <p:nvSpPr>
          <p:cNvPr id="13" name="Rectangle 12"/>
          <p:cNvSpPr/>
          <p:nvPr/>
        </p:nvSpPr>
        <p:spPr>
          <a:xfrm>
            <a:off x="4841714" y="5714460"/>
            <a:ext cx="430228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Number of single nucleotide differences between every pair of whole genome sequences.</a:t>
            </a:r>
            <a:endParaRPr lang="en-US" sz="16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515732" y="2338189"/>
            <a:ext cx="2959100" cy="295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Unprecented resolution for transmission:</a:t>
            </a:r>
            <a:br>
              <a:rPr lang="en-US" dirty="0" smtClean="0"/>
            </a:br>
            <a:r>
              <a:rPr lang="en-US" dirty="0" smtClean="0"/>
              <a:t>ruling out putative transmission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15" y="112319"/>
            <a:ext cx="1106375" cy="110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012" y="112319"/>
            <a:ext cx="1106375" cy="11063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5515" y="5714460"/>
            <a:ext cx="430228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Position of ST 44 within the diversity of </a:t>
            </a:r>
            <a:r>
              <a:rPr lang="en-US" sz="1600" i="1" dirty="0" smtClean="0"/>
              <a:t>Clostridium difficile</a:t>
            </a:r>
            <a:r>
              <a:rPr lang="en-US" sz="1600" dirty="0" smtClean="0"/>
              <a:t>.</a:t>
            </a:r>
            <a:endParaRPr lang="en-US" sz="16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15" y="1840030"/>
            <a:ext cx="4302286" cy="3723243"/>
          </a:xfrm>
          <a:prstGeom prst="rect">
            <a:avLst/>
          </a:prstGeom>
        </p:spPr>
      </p:pic>
      <p:sp>
        <p:nvSpPr>
          <p:cNvPr id="18" name="Left Arrow 17"/>
          <p:cNvSpPr/>
          <p:nvPr/>
        </p:nvSpPr>
        <p:spPr>
          <a:xfrm rot="19327581">
            <a:off x="3211012" y="2125496"/>
            <a:ext cx="903440" cy="53785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09101" y="5714460"/>
            <a:ext cx="430228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Number of single nucleotide differences between every pair of whole genome sequences.</a:t>
            </a:r>
            <a:endParaRPr lang="en-US" sz="1600"/>
          </a:p>
        </p:txBody>
      </p:sp>
      <p:sp>
        <p:nvSpPr>
          <p:cNvPr id="17" name="Right Brace 16"/>
          <p:cNvSpPr/>
          <p:nvPr/>
        </p:nvSpPr>
        <p:spPr>
          <a:xfrm rot="5400000">
            <a:off x="6547932" y="4463829"/>
            <a:ext cx="168465" cy="667570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15476" y="4881847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epidemiologically linked</a:t>
            </a:r>
            <a:br>
              <a:rPr lang="en-US" sz="1200"/>
            </a:br>
            <a:r>
              <a:rPr lang="en-US" sz="1200"/>
              <a:t>genetically divergent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96009" y="1775240"/>
            <a:ext cx="68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ST 44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815476" y="2756291"/>
            <a:ext cx="1892300" cy="189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Unprecented resolution for transmission:</a:t>
            </a:r>
            <a:br>
              <a:rPr lang="en-US" dirty="0" smtClean="0"/>
            </a:br>
            <a:r>
              <a:rPr lang="en-US" dirty="0" smtClean="0"/>
              <a:t>evidence for cryptic transmission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15" y="112319"/>
            <a:ext cx="1106375" cy="110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012" y="112319"/>
            <a:ext cx="1106375" cy="11063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7982" y="5714460"/>
            <a:ext cx="4302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Epidemiological links between patients carrying </a:t>
            </a:r>
            <a:r>
              <a:rPr lang="en-US" sz="1600" i="1" dirty="0" smtClean="0"/>
              <a:t>Clostridium difficile</a:t>
            </a:r>
            <a:r>
              <a:rPr lang="en-US" sz="1600" dirty="0" smtClean="0"/>
              <a:t> </a:t>
            </a:r>
            <a:r>
              <a:rPr lang="en-US" sz="1600" b="1" dirty="0" smtClean="0"/>
              <a:t>ST 10</a:t>
            </a:r>
            <a:r>
              <a:rPr lang="en-US" sz="1600" dirty="0" smtClean="0"/>
              <a:t> in the Oxford Radcliffe Hospitals 2006-2010.</a:t>
            </a:r>
            <a:endParaRPr lang="en-US" sz="1600"/>
          </a:p>
        </p:txBody>
      </p:sp>
      <p:sp>
        <p:nvSpPr>
          <p:cNvPr id="13" name="Rectangle 12"/>
          <p:cNvSpPr/>
          <p:nvPr/>
        </p:nvSpPr>
        <p:spPr>
          <a:xfrm>
            <a:off x="4841714" y="5714460"/>
            <a:ext cx="430228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Position of ST 10 within the diversity of </a:t>
            </a:r>
            <a:r>
              <a:rPr lang="en-US" sz="1600" i="1" dirty="0" smtClean="0"/>
              <a:t>Clostridium difficile</a:t>
            </a:r>
            <a:r>
              <a:rPr lang="en-US" sz="1600" dirty="0" smtClean="0"/>
              <a:t>.</a:t>
            </a:r>
            <a:endParaRPr lang="en-US" sz="16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1714" y="1840030"/>
            <a:ext cx="4302286" cy="3723243"/>
          </a:xfrm>
          <a:prstGeom prst="rect">
            <a:avLst/>
          </a:prstGeom>
        </p:spPr>
      </p:pic>
      <p:sp>
        <p:nvSpPr>
          <p:cNvPr id="18" name="Left Arrow 17"/>
          <p:cNvSpPr/>
          <p:nvPr/>
        </p:nvSpPr>
        <p:spPr>
          <a:xfrm rot="19327581">
            <a:off x="7923129" y="2233436"/>
            <a:ext cx="903440" cy="53785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074" y="1760082"/>
            <a:ext cx="3874537" cy="38291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77939" y="1760082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ST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Unprecented resolution for transmission:</a:t>
            </a:r>
            <a:br>
              <a:rPr lang="en-US" dirty="0" smtClean="0"/>
            </a:br>
            <a:r>
              <a:rPr lang="en-US" dirty="0" smtClean="0"/>
              <a:t>evidence for cryptic transmission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15" y="112319"/>
            <a:ext cx="1106375" cy="110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012" y="112319"/>
            <a:ext cx="1106375" cy="11063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7982" y="5714460"/>
            <a:ext cx="4302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Epidemiological links between patients carrying </a:t>
            </a:r>
            <a:r>
              <a:rPr lang="en-US" sz="1600" i="1" dirty="0" smtClean="0"/>
              <a:t>Clostridium difficile</a:t>
            </a:r>
            <a:r>
              <a:rPr lang="en-US" sz="1600" dirty="0" smtClean="0"/>
              <a:t> </a:t>
            </a:r>
            <a:r>
              <a:rPr lang="en-US" sz="1600" b="1" dirty="0" smtClean="0"/>
              <a:t>ST 10</a:t>
            </a:r>
            <a:r>
              <a:rPr lang="en-US" sz="1600" dirty="0" smtClean="0"/>
              <a:t> in the Oxford Radcliffe Hospitals 2006-2010.</a:t>
            </a:r>
            <a:endParaRPr lang="en-US" sz="1600"/>
          </a:p>
        </p:txBody>
      </p:sp>
      <p:sp>
        <p:nvSpPr>
          <p:cNvPr id="13" name="Rectangle 12"/>
          <p:cNvSpPr/>
          <p:nvPr/>
        </p:nvSpPr>
        <p:spPr>
          <a:xfrm>
            <a:off x="4841714" y="5714460"/>
            <a:ext cx="430228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Number of single nucleotide differences between every pair of whole genome sequences.</a:t>
            </a:r>
            <a:endParaRPr lang="en-US" sz="16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74" y="1760082"/>
            <a:ext cx="3874537" cy="3829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662846" y="2386409"/>
            <a:ext cx="2603500" cy="260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 Sequencing in Oxford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Dynamics of </a:t>
            </a:r>
            <a:r>
              <a:rPr lang="en-US" i="1" dirty="0" smtClean="0"/>
              <a:t>Staphylococcus aureus</a:t>
            </a:r>
            <a:r>
              <a:rPr lang="en-US" dirty="0" smtClean="0"/>
              <a:t> colonization</a:t>
            </a:r>
            <a:endParaRPr lang="en-US" i="1" dirty="0" smtClean="0"/>
          </a:p>
          <a:p>
            <a:pPr lvl="1"/>
            <a:endParaRPr lang="en-US" i="1" dirty="0" smtClean="0"/>
          </a:p>
          <a:p>
            <a:pPr lvl="1"/>
            <a:r>
              <a:rPr lang="en-US" dirty="0" smtClean="0"/>
              <a:t>Gram positive bacterium colonizing epithelial surfaces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Notable for acquistion in hospitals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Resistance to methicillin and other antibiotics is a particular problem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Causes infections ranging from mild to life-threatening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Septicaemia, endocarditis, toxic shock syndrome, pneumonia, and skin and soft tissue infections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Carried asymptomatically by 27% of healthy adults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15" y="112319"/>
            <a:ext cx="1106375" cy="110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012" y="112319"/>
            <a:ext cx="1106375" cy="110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Within and between host evolution in</a:t>
            </a:r>
            <a:br>
              <a:rPr lang="en-US" dirty="0" smtClean="0"/>
            </a:br>
            <a:r>
              <a:rPr lang="en-US" i="1" dirty="0" smtClean="0"/>
              <a:t>Staphylococcus aureus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15" y="112319"/>
            <a:ext cx="1106375" cy="110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012" y="112319"/>
            <a:ext cx="1106375" cy="1106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875" y="1417638"/>
            <a:ext cx="4019339" cy="49101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1218" y="6488668"/>
            <a:ext cx="2936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Staphylococcal carriage study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1967" y="3808891"/>
            <a:ext cx="2495193" cy="2744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911102" y="2787563"/>
            <a:ext cx="1987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Hospital associated</a:t>
            </a:r>
            <a:br>
              <a:rPr lang="en-US"/>
            </a:br>
            <a:r>
              <a:rPr lang="en-US"/>
              <a:t>CC22 study</a:t>
            </a:r>
          </a:p>
        </p:txBody>
      </p:sp>
      <p:sp>
        <p:nvSpPr>
          <p:cNvPr id="11" name="Oval 10"/>
          <p:cNvSpPr/>
          <p:nvPr/>
        </p:nvSpPr>
        <p:spPr>
          <a:xfrm>
            <a:off x="5701838" y="3097770"/>
            <a:ext cx="1034375" cy="672247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2"/>
          </p:cNvCxnSpPr>
          <p:nvPr/>
        </p:nvCxnSpPr>
        <p:spPr>
          <a:xfrm rot="10800000" flipH="1" flipV="1">
            <a:off x="5701837" y="3433893"/>
            <a:ext cx="880129" cy="3119565"/>
          </a:xfrm>
          <a:prstGeom prst="line">
            <a:avLst/>
          </a:prstGeom>
          <a:ln w="12700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6"/>
          </p:cNvCxnSpPr>
          <p:nvPr/>
        </p:nvCxnSpPr>
        <p:spPr>
          <a:xfrm>
            <a:off x="6736213" y="3433894"/>
            <a:ext cx="2340947" cy="374997"/>
          </a:xfrm>
          <a:prstGeom prst="line">
            <a:avLst/>
          </a:prstGeom>
          <a:ln w="12700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618825" y="2231938"/>
            <a:ext cx="633815" cy="555625"/>
          </a:xfrm>
          <a:prstGeom prst="ellipse">
            <a:avLst/>
          </a:prstGeom>
          <a:noFill/>
          <a:ln w="12700">
            <a:solidFill>
              <a:schemeClr val="tx1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772" y="3097770"/>
            <a:ext cx="2094235" cy="2621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22" name="Straight Connector 21"/>
          <p:cNvCxnSpPr/>
          <p:nvPr/>
        </p:nvCxnSpPr>
        <p:spPr>
          <a:xfrm flipV="1">
            <a:off x="214772" y="2311400"/>
            <a:ext cx="2502103" cy="786370"/>
          </a:xfrm>
          <a:prstGeom prst="line">
            <a:avLst/>
          </a:prstGeom>
          <a:ln w="12700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0" idx="5"/>
          </p:cNvCxnSpPr>
          <p:nvPr/>
        </p:nvCxnSpPr>
        <p:spPr>
          <a:xfrm rot="5400000" flipH="1" flipV="1">
            <a:off x="1227922" y="3787278"/>
            <a:ext cx="3012982" cy="850814"/>
          </a:xfrm>
          <a:prstGeom prst="line">
            <a:avLst/>
          </a:prstGeom>
          <a:ln w="12700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4772" y="1863420"/>
            <a:ext cx="1987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Hospital associated</a:t>
            </a:r>
            <a:br>
              <a:rPr lang="en-US"/>
            </a:br>
            <a:r>
              <a:rPr lang="en-US"/>
              <a:t>CC30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Within and between host evolution in</a:t>
            </a:r>
            <a:br>
              <a:rPr lang="en-US" dirty="0" smtClean="0"/>
            </a:br>
            <a:r>
              <a:rPr lang="en-US" i="1" dirty="0" smtClean="0"/>
              <a:t>Staphylococcus aureus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15" y="112319"/>
            <a:ext cx="1106375" cy="110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012" y="112319"/>
            <a:ext cx="1106375" cy="110637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705329" y="2206375"/>
            <a:ext cx="10745795" cy="4651625"/>
            <a:chOff x="439826" y="1976214"/>
            <a:chExt cx="9217024" cy="39894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/>
            <a:srcRect l="13919" t="9436" r="13940" b="7082"/>
            <a:stretch>
              <a:fillRect/>
            </a:stretch>
          </p:blipFill>
          <p:spPr>
            <a:xfrm>
              <a:off x="439826" y="1976214"/>
              <a:ext cx="4637316" cy="3925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/>
            <a:srcRect l="14077" t="9383" r="15653" b="6095"/>
            <a:stretch>
              <a:fillRect/>
            </a:stretch>
          </p:blipFill>
          <p:spPr>
            <a:xfrm>
              <a:off x="5122637" y="1976214"/>
              <a:ext cx="4534213" cy="398943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15" y="2633579"/>
            <a:ext cx="2495193" cy="2744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457200" y="1987248"/>
            <a:ext cx="1987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Hospital associated</a:t>
            </a:r>
            <a:br>
              <a:rPr lang="en-US"/>
            </a:br>
            <a:r>
              <a:rPr lang="en-US"/>
              <a:t>CC22 study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58370" y="1493317"/>
            <a:ext cx="5406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Longitudinal and cross-sectional diversity </a:t>
            </a:r>
            <a:r>
              <a:rPr lang="en-US" i="1"/>
              <a:t>within </a:t>
            </a:r>
            <a:r>
              <a:rPr lang="en-US"/>
              <a:t>patients detectable only by whole genome sequencing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650708" y="2233111"/>
            <a:ext cx="1239503" cy="427204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50708" y="5378146"/>
            <a:ext cx="1239503" cy="1225854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sa311ALL.png"/>
          <p:cNvPicPr>
            <a:picLocks noChangeAspect="1"/>
          </p:cNvPicPr>
          <p:nvPr/>
        </p:nvPicPr>
        <p:blipFill>
          <a:blip r:embed="rId8" cstate="print"/>
          <a:srcRect r="1015"/>
          <a:stretch>
            <a:fillRect/>
          </a:stretch>
        </p:blipFill>
        <p:spPr>
          <a:xfrm>
            <a:off x="5576007" y="2273211"/>
            <a:ext cx="2636317" cy="1723948"/>
          </a:xfrm>
          <a:prstGeom prst="rect">
            <a:avLst/>
          </a:prstGeom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9144000" y="2139648"/>
            <a:ext cx="5406479" cy="47183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/>
          <p:nvPr/>
        </p:nvGrpSpPr>
        <p:grpSpPr>
          <a:xfrm>
            <a:off x="-1734408" y="2206375"/>
            <a:ext cx="10745795" cy="4651625"/>
            <a:chOff x="439826" y="1976214"/>
            <a:chExt cx="9217024" cy="39894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/>
            <a:srcRect l="13919" t="9436" r="13940" b="7082"/>
            <a:stretch>
              <a:fillRect/>
            </a:stretch>
          </p:blipFill>
          <p:spPr>
            <a:xfrm>
              <a:off x="439826" y="1976214"/>
              <a:ext cx="4637316" cy="3925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/>
            <a:srcRect l="14077" t="9383" r="15653" b="6095"/>
            <a:stretch>
              <a:fillRect/>
            </a:stretch>
          </p:blipFill>
          <p:spPr>
            <a:xfrm>
              <a:off x="5122637" y="1976214"/>
              <a:ext cx="4534213" cy="39894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Within and between host evolution in</a:t>
            </a:r>
            <a:br>
              <a:rPr lang="en-US" dirty="0" smtClean="0"/>
            </a:br>
            <a:r>
              <a:rPr lang="en-US" i="1" dirty="0" smtClean="0"/>
              <a:t>Staphylococcus aureus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15" y="112319"/>
            <a:ext cx="1106375" cy="110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012" y="112319"/>
            <a:ext cx="1106375" cy="11063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1734408" y="2139648"/>
            <a:ext cx="5406479" cy="47183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0" y="1987248"/>
            <a:ext cx="1987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Hospital associated</a:t>
            </a:r>
            <a:br>
              <a:rPr lang="en-US"/>
            </a:br>
            <a:r>
              <a:rPr lang="en-US"/>
              <a:t>CC30 study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551435" y="2233111"/>
            <a:ext cx="1338776" cy="523631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551435" y="5378146"/>
            <a:ext cx="1338776" cy="1225854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756742"/>
            <a:ext cx="2094235" cy="2621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3758370" y="1493317"/>
            <a:ext cx="5406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Longitudinal and cross-sectional diversity </a:t>
            </a:r>
            <a:r>
              <a:rPr lang="en-US" i="1"/>
              <a:t>within </a:t>
            </a:r>
            <a:r>
              <a:rPr lang="en-US"/>
              <a:t>patients detectable only by whole genome sequencing</a:t>
            </a:r>
          </a:p>
        </p:txBody>
      </p:sp>
      <p:pic>
        <p:nvPicPr>
          <p:cNvPr id="21" name="Picture 20" descr="sa164AL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40947" y="2307009"/>
            <a:ext cx="2772704" cy="146904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/>
          <p:cNvCxnSpPr/>
          <p:nvPr/>
        </p:nvCxnSpPr>
        <p:spPr>
          <a:xfrm rot="16200000" flipH="1">
            <a:off x="7468090" y="2499448"/>
            <a:ext cx="341511" cy="1607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endCxn id="88" idx="0"/>
          </p:cNvCxnSpPr>
          <p:nvPr/>
        </p:nvCxnSpPr>
        <p:spPr>
          <a:xfrm rot="16200000" flipH="1">
            <a:off x="6440204" y="2496056"/>
            <a:ext cx="341511" cy="1607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RplotmatrixAllBip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5400000">
            <a:off x="2898454" y="243123"/>
            <a:ext cx="3347090" cy="9144001"/>
          </a:xfrm>
        </p:spPr>
      </p:pic>
      <p:sp>
        <p:nvSpPr>
          <p:cNvPr id="20" name="Rectangle 19"/>
          <p:cNvSpPr/>
          <p:nvPr/>
        </p:nvSpPr>
        <p:spPr>
          <a:xfrm rot="5400000">
            <a:off x="4349809" y="-291881"/>
            <a:ext cx="725112" cy="66441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5400000">
            <a:off x="-882360" y="4215995"/>
            <a:ext cx="3347086" cy="11982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Within and between host evolution in</a:t>
            </a:r>
            <a:br>
              <a:rPr lang="en-US" dirty="0" smtClean="0"/>
            </a:br>
            <a:r>
              <a:rPr lang="en-US" i="1" dirty="0" smtClean="0"/>
              <a:t>Staphylococcus aureus</a:t>
            </a:r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15" y="112319"/>
            <a:ext cx="1106375" cy="110637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012" y="112319"/>
            <a:ext cx="1106375" cy="1106375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86477" y="2667616"/>
            <a:ext cx="668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Mar ‘09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221132" y="2667616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May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310374" y="2667616"/>
            <a:ext cx="349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Jul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313384" y="2667616"/>
            <a:ext cx="412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Sep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326518" y="2667616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Nov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274449" y="2667616"/>
            <a:ext cx="6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Jan ‘10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389962" y="2667616"/>
            <a:ext cx="443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Mar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412823" y="2667616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May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509310" y="2667616"/>
            <a:ext cx="349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Jul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420652" y="2542760"/>
            <a:ext cx="8266147" cy="189646"/>
            <a:chOff x="420653" y="2542760"/>
            <a:chExt cx="6725934" cy="189646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420654" y="2633584"/>
              <a:ext cx="84123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30654" y="2632760"/>
              <a:ext cx="180000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1258076" y="2542760"/>
              <a:ext cx="841237" cy="180000"/>
              <a:chOff x="420653" y="2542761"/>
              <a:chExt cx="841237" cy="1800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420654" y="2633584"/>
                <a:ext cx="841236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 flipH="1">
                <a:off x="330654" y="2632760"/>
                <a:ext cx="180000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2099560" y="2545172"/>
              <a:ext cx="841237" cy="180000"/>
              <a:chOff x="420653" y="2542761"/>
              <a:chExt cx="841237" cy="180000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420654" y="2633584"/>
                <a:ext cx="841236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 flipH="1">
                <a:off x="330654" y="2632760"/>
                <a:ext cx="180000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2936983" y="2545171"/>
              <a:ext cx="841237" cy="180000"/>
              <a:chOff x="420653" y="2542761"/>
              <a:chExt cx="841237" cy="18000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420654" y="2633584"/>
                <a:ext cx="841236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330654" y="2632760"/>
                <a:ext cx="180000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3778220" y="2547583"/>
              <a:ext cx="841237" cy="180000"/>
              <a:chOff x="420653" y="2542761"/>
              <a:chExt cx="841237" cy="180000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420654" y="2633584"/>
                <a:ext cx="841236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330654" y="2632760"/>
                <a:ext cx="180000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4615643" y="2547582"/>
              <a:ext cx="841237" cy="180000"/>
              <a:chOff x="420653" y="2542761"/>
              <a:chExt cx="841237" cy="18000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420654" y="2633584"/>
                <a:ext cx="841236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330654" y="2632760"/>
                <a:ext cx="180000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5457127" y="2549994"/>
              <a:ext cx="841237" cy="180000"/>
              <a:chOff x="420653" y="2542761"/>
              <a:chExt cx="841237" cy="180000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420654" y="2633584"/>
                <a:ext cx="841236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6200000" flipH="1">
                <a:off x="330654" y="2632760"/>
                <a:ext cx="180000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6294550" y="2549993"/>
              <a:ext cx="841237" cy="180000"/>
              <a:chOff x="420653" y="2542761"/>
              <a:chExt cx="841237" cy="180000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420654" y="2633584"/>
                <a:ext cx="841236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6200000" flipH="1">
                <a:off x="330654" y="2632760"/>
                <a:ext cx="180000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/>
            <p:cNvCxnSpPr/>
            <p:nvPr/>
          </p:nvCxnSpPr>
          <p:spPr>
            <a:xfrm rot="16200000" flipH="1">
              <a:off x="7056587" y="2642405"/>
              <a:ext cx="180000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5092682" y="1916018"/>
            <a:ext cx="162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/>
              <a:t>Mini-stroke</a:t>
            </a:r>
          </a:p>
          <a:p>
            <a:pPr algn="r"/>
            <a:r>
              <a:rPr lang="en-US" sz="1000"/>
              <a:t>Heart rhythm disturbance</a:t>
            </a:r>
          </a:p>
        </p:txBody>
      </p:sp>
      <p:cxnSp>
        <p:nvCxnSpPr>
          <p:cNvPr id="101" name="Straight Connector 100"/>
          <p:cNvCxnSpPr/>
          <p:nvPr/>
        </p:nvCxnSpPr>
        <p:spPr>
          <a:xfrm rot="16200000" flipH="1">
            <a:off x="7967573" y="2486080"/>
            <a:ext cx="341511" cy="1607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6416698" y="1618218"/>
            <a:ext cx="162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/>
              <a:t>Pacemaker fitted</a:t>
            </a:r>
          </a:p>
          <a:p>
            <a:pPr algn="r"/>
            <a:r>
              <a:rPr lang="en-US" sz="1000"/>
              <a:t>Blood clot in atrium</a:t>
            </a:r>
          </a:p>
          <a:p>
            <a:pPr algn="r"/>
            <a:r>
              <a:rPr lang="en-US" sz="1000"/>
              <a:t>Myocardinal infiltration</a:t>
            </a:r>
          </a:p>
          <a:p>
            <a:pPr algn="r"/>
            <a:r>
              <a:rPr lang="en-US" sz="1000"/>
              <a:t>Amyloidosis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046392" y="1621610"/>
            <a:ext cx="1097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Began cytotoxic chemotherapy and preventative antibiotics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10956" y="1417638"/>
            <a:ext cx="5415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Participant in the carriage study succumbed to</a:t>
            </a:r>
            <a:br>
              <a:rPr lang="en-US"/>
            </a:br>
            <a:r>
              <a:rPr lang="en-US"/>
              <a:t>invasive staphylococcal infection indistinguishable from</a:t>
            </a:r>
            <a:br>
              <a:rPr lang="en-US"/>
            </a:br>
            <a:r>
              <a:rPr lang="en-US"/>
              <a:t>carried strain except by whole genome sequencing.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92054" y="6647433"/>
            <a:ext cx="228600" cy="4571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244286" y="6670292"/>
            <a:ext cx="2286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7157875" y="6647433"/>
            <a:ext cx="228600" cy="457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457200" y="6488668"/>
            <a:ext cx="168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Reference allele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3524722" y="6488668"/>
            <a:ext cx="2094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Non-reference allele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7464108" y="6488668"/>
            <a:ext cx="16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Allele not called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8816091" y="4882199"/>
            <a:ext cx="45719" cy="6307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78609" y="1141609"/>
            <a:ext cx="3609793" cy="2790784"/>
            <a:chOff x="1659367" y="3760234"/>
            <a:chExt cx="3936115" cy="30977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9367" y="3855333"/>
              <a:ext cx="3915293" cy="3002667"/>
            </a:xfrm>
            <a:prstGeom prst="rect">
              <a:avLst/>
            </a:prstGeom>
            <a:ln w="12700" cmpd="sng">
              <a:noFill/>
            </a:ln>
          </p:spPr>
        </p:pic>
        <p:sp>
          <p:nvSpPr>
            <p:cNvPr id="58" name="Rectangle 57"/>
            <p:cNvSpPr/>
            <p:nvPr/>
          </p:nvSpPr>
          <p:spPr>
            <a:xfrm>
              <a:off x="4499675" y="3760234"/>
              <a:ext cx="847713" cy="689366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659367" y="4067216"/>
              <a:ext cx="3936115" cy="279078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Landmarks in Bacterial Genomics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20822" y="3760234"/>
            <a:ext cx="9157046" cy="2856379"/>
            <a:chOff x="0" y="1859829"/>
            <a:chExt cx="9157046" cy="2856379"/>
          </a:xfrm>
        </p:grpSpPr>
        <p:sp>
          <p:nvSpPr>
            <p:cNvPr id="45" name="Rectangle 44"/>
            <p:cNvSpPr/>
            <p:nvPr/>
          </p:nvSpPr>
          <p:spPr>
            <a:xfrm>
              <a:off x="120956" y="2981794"/>
              <a:ext cx="1416996" cy="6307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37951" y="2981794"/>
              <a:ext cx="1209553" cy="6307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47504" y="2981794"/>
              <a:ext cx="1209553" cy="6307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57057" y="2981794"/>
              <a:ext cx="1209553" cy="6307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610" y="2981794"/>
              <a:ext cx="1209553" cy="6307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6163" y="2981794"/>
              <a:ext cx="1209553" cy="6307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585716" y="2981794"/>
              <a:ext cx="1209553" cy="6307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5672072" y="3732680"/>
              <a:ext cx="24192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3710471" y="3733474"/>
              <a:ext cx="24192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4899568" y="3733474"/>
              <a:ext cx="24192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4612780" y="2860040"/>
              <a:ext cx="24192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7351644" y="3732680"/>
              <a:ext cx="24192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1416197" y="3732680"/>
              <a:ext cx="24192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8148080" y="3732680"/>
              <a:ext cx="24192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210041" y="3127327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1890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20388" y="3127327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1910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30735" y="3126533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1930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41876" y="3127327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1950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49841" y="3095061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1970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60982" y="3127327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1990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504403" y="3127327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2011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0041" y="3855228"/>
              <a:ext cx="950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1890</a:t>
              </a:r>
            </a:p>
            <a:p>
              <a:r>
                <a:rPr lang="en-US" sz="1000" dirty="0" smtClean="0"/>
                <a:t>Koch proves germ theory of disease</a:t>
              </a:r>
              <a:endParaRPr lang="en-US" sz="1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00738" y="3855228"/>
              <a:ext cx="756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 smtClean="0"/>
                <a:t>1928 </a:t>
              </a:r>
            </a:p>
            <a:p>
              <a:pPr algn="r"/>
              <a:r>
                <a:rPr lang="en-US" sz="1000" dirty="0" err="1" smtClean="0"/>
                <a:t>Flemming</a:t>
              </a:r>
              <a:r>
                <a:rPr lang="en-US" sz="1000" dirty="0" smtClean="0"/>
                <a:t> discovers penicillin</a:t>
              </a:r>
              <a:endParaRPr lang="en-US" sz="1000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>
              <a:off x="4491916" y="3732680"/>
              <a:ext cx="24192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761920" y="3854434"/>
              <a:ext cx="10799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 smtClean="0"/>
                <a:t>1941</a:t>
              </a:r>
            </a:p>
            <a:p>
              <a:pPr algn="r"/>
              <a:r>
                <a:rPr lang="en-US" sz="1000" dirty="0" smtClean="0"/>
                <a:t>Penicillin trialed at Oxford Radcliffe </a:t>
              </a:r>
              <a:r>
                <a:rPr lang="en-US" sz="1000" dirty="0" err="1" smtClean="0"/>
                <a:t>Infirmiary</a:t>
              </a:r>
              <a:endParaRPr lang="en-US" sz="1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41876" y="3855228"/>
              <a:ext cx="950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1947</a:t>
              </a:r>
            </a:p>
            <a:p>
              <a:r>
                <a:rPr lang="en-US" sz="1000" dirty="0" smtClean="0"/>
                <a:t>Penicillin resistance in </a:t>
              </a:r>
              <a:br>
                <a:rPr lang="en-US" sz="1000" dirty="0" smtClean="0"/>
              </a:br>
              <a:r>
                <a:rPr lang="en-US" sz="1000" i="1" dirty="0" smtClean="0"/>
                <a:t>S </a:t>
              </a:r>
              <a:r>
                <a:rPr lang="en-US" sz="1000" i="1" dirty="0" err="1" smtClean="0"/>
                <a:t>aureus</a:t>
              </a:r>
              <a:endParaRPr lang="en-US" sz="1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74660" y="3855228"/>
              <a:ext cx="950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1961</a:t>
              </a:r>
            </a:p>
            <a:p>
              <a:r>
                <a:rPr lang="en-US" sz="1000" dirty="0" err="1" smtClean="0"/>
                <a:t>Methicillin</a:t>
              </a:r>
              <a:r>
                <a:rPr lang="en-US" sz="1000" dirty="0" smtClean="0"/>
                <a:t> resistance in </a:t>
              </a:r>
              <a:br>
                <a:rPr lang="en-US" sz="1000" dirty="0" smtClean="0"/>
              </a:br>
              <a:r>
                <a:rPr lang="en-US" sz="1000" i="1" dirty="0" smtClean="0"/>
                <a:t>S </a:t>
              </a:r>
              <a:r>
                <a:rPr lang="en-US" sz="1000" i="1" dirty="0" err="1" smtClean="0"/>
                <a:t>aureus</a:t>
              </a:r>
              <a:endParaRPr lang="en-US" sz="1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525022" y="3855228"/>
              <a:ext cx="1079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 smtClean="0"/>
                <a:t>1989</a:t>
              </a:r>
            </a:p>
            <a:p>
              <a:pPr algn="r"/>
              <a:r>
                <a:rPr lang="en-US" sz="1000" dirty="0" err="1" smtClean="0"/>
                <a:t>Clindamycin</a:t>
              </a:r>
              <a:r>
                <a:rPr lang="en-US" sz="1000" dirty="0" smtClean="0"/>
                <a:t/>
              </a:r>
              <a:br>
                <a:rPr lang="en-US" sz="1000" dirty="0" smtClean="0"/>
              </a:br>
              <a:r>
                <a:rPr lang="en-US" sz="1000" dirty="0" smtClean="0"/>
                <a:t>resistance in</a:t>
              </a:r>
              <a:br>
                <a:rPr lang="en-US" sz="1000" dirty="0" smtClean="0"/>
              </a:br>
              <a:r>
                <a:rPr lang="en-US" sz="1000" i="1" dirty="0" smtClean="0"/>
                <a:t>C </a:t>
              </a:r>
              <a:r>
                <a:rPr lang="en-US" sz="1000" i="1" dirty="0" err="1" smtClean="0"/>
                <a:t>difficile</a:t>
              </a:r>
              <a:endParaRPr lang="en-US" sz="1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95354" y="3855228"/>
              <a:ext cx="950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2002</a:t>
              </a:r>
            </a:p>
            <a:p>
              <a:r>
                <a:rPr lang="en-US" sz="1000" dirty="0" err="1" smtClean="0"/>
                <a:t>Vancomycin</a:t>
              </a:r>
              <a:r>
                <a:rPr lang="en-US" sz="1000" dirty="0" smtClean="0"/>
                <a:t> resistance in </a:t>
              </a:r>
              <a:br>
                <a:rPr lang="en-US" sz="1000" dirty="0" smtClean="0"/>
              </a:br>
              <a:r>
                <a:rPr lang="en-US" sz="1000" i="1" dirty="0" smtClean="0"/>
                <a:t>S </a:t>
              </a:r>
              <a:r>
                <a:rPr lang="en-US" sz="1000" i="1" dirty="0" err="1" smtClean="0"/>
                <a:t>aureus</a:t>
              </a:r>
              <a:endParaRPr lang="en-US" sz="1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0" y="3855228"/>
              <a:ext cx="11663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1676</a:t>
              </a:r>
            </a:p>
            <a:p>
              <a:pPr algn="ctr"/>
              <a:r>
                <a:rPr lang="en-US" sz="1000" dirty="0" smtClean="0"/>
                <a:t>van Leeuwenhoek discovers bacteria</a:t>
              </a:r>
              <a:endParaRPr lang="en-US" sz="10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5400000">
              <a:off x="458691" y="3733474"/>
              <a:ext cx="24192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450042" y="3187371"/>
              <a:ext cx="898556" cy="20894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497972" y="3187371"/>
              <a:ext cx="898556" cy="20894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630735" y="2031988"/>
              <a:ext cx="12350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 smtClean="0"/>
                <a:t>Avery MacLeod  &amp; McCarty show DNA transforms bacteria</a:t>
              </a:r>
              <a:br>
                <a:rPr lang="en-US" sz="1000" dirty="0" smtClean="0"/>
              </a:br>
              <a:r>
                <a:rPr lang="en-US" sz="1000" b="1" dirty="0" smtClean="0"/>
                <a:t>1944</a:t>
              </a:r>
              <a:endParaRPr lang="en-US" sz="1000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>
              <a:off x="5206400" y="2860040"/>
              <a:ext cx="24192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4957139" y="2031988"/>
              <a:ext cx="12350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Watson Crick &amp; colleagues elucidate DNA structure</a:t>
              </a:r>
              <a:br>
                <a:rPr lang="en-US" sz="1000" dirty="0" smtClean="0"/>
              </a:br>
              <a:r>
                <a:rPr lang="en-US" sz="1000" b="1" dirty="0" smtClean="0"/>
                <a:t>1953</a:t>
              </a:r>
              <a:endParaRPr lang="en-US" sz="1000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>
              <a:off x="6774283" y="2841769"/>
              <a:ext cx="24192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036302" y="2013717"/>
              <a:ext cx="9774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 smtClean="0"/>
                <a:t>Sanger </a:t>
              </a:r>
              <a:r>
                <a:rPr lang="en-US" sz="1000" dirty="0" err="1" smtClean="0"/>
                <a:t>dideoxy</a:t>
              </a:r>
              <a:r>
                <a:rPr lang="en-US" sz="1000" dirty="0" smtClean="0"/>
                <a:t> sequencing of </a:t>
              </a:r>
              <a:r>
                <a:rPr lang="en-US" sz="1000" dirty="0" err="1" smtClean="0"/>
                <a:t>bacteriophage</a:t>
              </a:r>
              <a:endParaRPr lang="en-US" sz="1000" dirty="0" smtClean="0"/>
            </a:p>
            <a:p>
              <a:pPr algn="r"/>
              <a:r>
                <a:rPr lang="en-US" sz="1000" b="1" dirty="0" smtClean="0"/>
                <a:t>1977</a:t>
              </a:r>
              <a:endParaRPr lang="en-US" sz="1000" b="1" dirty="0"/>
            </a:p>
          </p:txBody>
        </p:sp>
        <p:cxnSp>
          <p:nvCxnSpPr>
            <p:cNvPr id="51" name="Straight Connector 50"/>
            <p:cNvCxnSpPr/>
            <p:nvPr/>
          </p:nvCxnSpPr>
          <p:spPr>
            <a:xfrm rot="5400000">
              <a:off x="7009573" y="2841769"/>
              <a:ext cx="24192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910244" y="2013717"/>
              <a:ext cx="7014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Mullis discovers PCR</a:t>
              </a:r>
            </a:p>
            <a:p>
              <a:r>
                <a:rPr lang="en-US" sz="1000" b="1" dirty="0" smtClean="0"/>
                <a:t>1983</a:t>
              </a:r>
              <a:endParaRPr lang="en-US" sz="1000" b="1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8084654" y="2841769"/>
              <a:ext cx="24192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8044574" y="2167605"/>
              <a:ext cx="85192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Draft human genome</a:t>
              </a:r>
              <a:br>
                <a:rPr lang="en-US" sz="1000" dirty="0" smtClean="0"/>
              </a:br>
              <a:r>
                <a:rPr lang="en-US" sz="1000" b="1" dirty="0" smtClean="0"/>
                <a:t>2001</a:t>
              </a:r>
              <a:endParaRPr lang="en-US" sz="1000" b="1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>
              <a:off x="7791871" y="2841769"/>
              <a:ext cx="24192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7470222" y="1859829"/>
              <a:ext cx="73459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First bacterial genome sequence</a:t>
              </a:r>
              <a:endParaRPr lang="en-US" sz="1000" i="1" dirty="0" smtClean="0"/>
            </a:p>
            <a:p>
              <a:pPr algn="ctr"/>
              <a:r>
                <a:rPr lang="en-US" sz="1000" b="1" dirty="0" smtClean="0"/>
                <a:t>1995</a:t>
              </a:r>
              <a:endParaRPr lang="en-US" sz="1000" b="1" dirty="0"/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15" y="112319"/>
            <a:ext cx="1106375" cy="110637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012" y="112319"/>
            <a:ext cx="1106375" cy="110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/>
          <p:cNvCxnSpPr/>
          <p:nvPr/>
        </p:nvCxnSpPr>
        <p:spPr>
          <a:xfrm rot="16200000" flipH="1">
            <a:off x="7468090" y="2499448"/>
            <a:ext cx="341511" cy="1607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endCxn id="88" idx="0"/>
          </p:cNvCxnSpPr>
          <p:nvPr/>
        </p:nvCxnSpPr>
        <p:spPr>
          <a:xfrm rot="16200000" flipH="1">
            <a:off x="6440204" y="2496056"/>
            <a:ext cx="341511" cy="1607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RplotmatrixAllBip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5400000">
            <a:off x="2898454" y="243123"/>
            <a:ext cx="3347090" cy="9144001"/>
          </a:xfrm>
        </p:spPr>
      </p:pic>
      <p:sp>
        <p:nvSpPr>
          <p:cNvPr id="20" name="Rectangle 19"/>
          <p:cNvSpPr/>
          <p:nvPr/>
        </p:nvSpPr>
        <p:spPr>
          <a:xfrm rot="5400000">
            <a:off x="4349809" y="-291881"/>
            <a:ext cx="725112" cy="66441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5400000">
            <a:off x="-882360" y="4215995"/>
            <a:ext cx="3347086" cy="11982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Within and between host evolution in</a:t>
            </a:r>
            <a:br>
              <a:rPr lang="en-US" dirty="0" smtClean="0"/>
            </a:br>
            <a:r>
              <a:rPr lang="en-US" i="1" dirty="0" smtClean="0"/>
              <a:t>Staphylococcus aureus</a:t>
            </a:r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15" y="112319"/>
            <a:ext cx="1106375" cy="110637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012" y="112319"/>
            <a:ext cx="1106375" cy="1106375"/>
          </a:xfrm>
          <a:prstGeom prst="rect">
            <a:avLst/>
          </a:prstGeom>
        </p:spPr>
      </p:pic>
      <p:grpSp>
        <p:nvGrpSpPr>
          <p:cNvPr id="2" name="Group 95"/>
          <p:cNvGrpSpPr/>
          <p:nvPr/>
        </p:nvGrpSpPr>
        <p:grpSpPr>
          <a:xfrm>
            <a:off x="192054" y="2647950"/>
            <a:ext cx="8951946" cy="4210050"/>
            <a:chOff x="192054" y="2647950"/>
            <a:chExt cx="8951946" cy="4210050"/>
          </a:xfrm>
        </p:grpSpPr>
        <p:sp>
          <p:nvSpPr>
            <p:cNvPr id="7" name="Rectangle 6"/>
            <p:cNvSpPr/>
            <p:nvPr/>
          </p:nvSpPr>
          <p:spPr>
            <a:xfrm>
              <a:off x="192054" y="6647433"/>
              <a:ext cx="228600" cy="4571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44286" y="6670292"/>
              <a:ext cx="228600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157875" y="6647433"/>
              <a:ext cx="228600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" y="6488668"/>
              <a:ext cx="1680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Reference allele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24722" y="6488668"/>
              <a:ext cx="20945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Non-reference allele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64108" y="6488668"/>
              <a:ext cx="16798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Allele not called</a:t>
              </a: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5886744" y="4340999"/>
              <a:ext cx="3230470" cy="106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50000"/>
              </a:scheme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821862" y="4340996"/>
              <a:ext cx="3230469" cy="1064882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50000"/>
              </a:scheme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3818641" y="4402656"/>
              <a:ext cx="3230472" cy="941553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50000"/>
              </a:scheme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2991132" y="4516699"/>
              <a:ext cx="3230471" cy="71347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1304271" y="4474103"/>
              <a:ext cx="3230472" cy="798661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340012" y="4308508"/>
              <a:ext cx="3230470" cy="1129864"/>
            </a:xfrm>
            <a:prstGeom prst="rect">
              <a:avLst/>
            </a:prstGeom>
            <a:solidFill>
              <a:schemeClr val="bg2">
                <a:lumMod val="75000"/>
                <a:alpha val="50000"/>
              </a:scheme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2168998" y="4408037"/>
              <a:ext cx="3230472" cy="93079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460500" y="2647950"/>
              <a:ext cx="1854200" cy="609600"/>
            </a:xfrm>
            <a:custGeom>
              <a:avLst/>
              <a:gdLst>
                <a:gd name="connsiteX0" fmla="*/ 0 w 1854200"/>
                <a:gd name="connsiteY0" fmla="*/ 0 h 609600"/>
                <a:gd name="connsiteX1" fmla="*/ 1060450 w 1854200"/>
                <a:gd name="connsiteY1" fmla="*/ 609600 h 609600"/>
                <a:gd name="connsiteX2" fmla="*/ 1854200 w 1854200"/>
                <a:gd name="connsiteY2" fmla="*/ 609600 h 609600"/>
                <a:gd name="connsiteX3" fmla="*/ 0 w 1854200"/>
                <a:gd name="connsiteY3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200" h="609600">
                  <a:moveTo>
                    <a:pt x="0" y="0"/>
                  </a:moveTo>
                  <a:lnTo>
                    <a:pt x="1060450" y="609600"/>
                  </a:lnTo>
                  <a:lnTo>
                    <a:pt x="1854200" y="60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17575" y="2654300"/>
              <a:ext cx="1600200" cy="606425"/>
            </a:xfrm>
            <a:custGeom>
              <a:avLst/>
              <a:gdLst>
                <a:gd name="connsiteX0" fmla="*/ 0 w 1600200"/>
                <a:gd name="connsiteY0" fmla="*/ 0 h 606425"/>
                <a:gd name="connsiteX1" fmla="*/ 473075 w 1600200"/>
                <a:gd name="connsiteY1" fmla="*/ 603250 h 606425"/>
                <a:gd name="connsiteX2" fmla="*/ 1600200 w 1600200"/>
                <a:gd name="connsiteY2" fmla="*/ 606425 h 606425"/>
                <a:gd name="connsiteX3" fmla="*/ 0 w 1600200"/>
                <a:gd name="connsiteY3" fmla="*/ 0 h 60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0200" h="606425">
                  <a:moveTo>
                    <a:pt x="0" y="0"/>
                  </a:moveTo>
                  <a:lnTo>
                    <a:pt x="473075" y="603250"/>
                  </a:lnTo>
                  <a:lnTo>
                    <a:pt x="1600200" y="606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2498725" y="2647950"/>
              <a:ext cx="1749425" cy="609600"/>
            </a:xfrm>
            <a:custGeom>
              <a:avLst/>
              <a:gdLst>
                <a:gd name="connsiteX0" fmla="*/ 0 w 1749425"/>
                <a:gd name="connsiteY0" fmla="*/ 0 h 609600"/>
                <a:gd name="connsiteX1" fmla="*/ 819150 w 1749425"/>
                <a:gd name="connsiteY1" fmla="*/ 609600 h 609600"/>
                <a:gd name="connsiteX2" fmla="*/ 1749425 w 1749425"/>
                <a:gd name="connsiteY2" fmla="*/ 609600 h 609600"/>
                <a:gd name="connsiteX3" fmla="*/ 0 w 1749425"/>
                <a:gd name="connsiteY3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9425" h="609600">
                  <a:moveTo>
                    <a:pt x="0" y="0"/>
                  </a:moveTo>
                  <a:lnTo>
                    <a:pt x="819150" y="609600"/>
                  </a:lnTo>
                  <a:lnTo>
                    <a:pt x="1749425" y="60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3527425" y="2647950"/>
              <a:ext cx="1431925" cy="609600"/>
            </a:xfrm>
            <a:custGeom>
              <a:avLst/>
              <a:gdLst>
                <a:gd name="connsiteX0" fmla="*/ 0 w 1431925"/>
                <a:gd name="connsiteY0" fmla="*/ 0 h 609600"/>
                <a:gd name="connsiteX1" fmla="*/ 723900 w 1431925"/>
                <a:gd name="connsiteY1" fmla="*/ 609600 h 609600"/>
                <a:gd name="connsiteX2" fmla="*/ 1431925 w 1431925"/>
                <a:gd name="connsiteY2" fmla="*/ 609600 h 609600"/>
                <a:gd name="connsiteX3" fmla="*/ 0 w 1431925"/>
                <a:gd name="connsiteY3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1925" h="609600">
                  <a:moveTo>
                    <a:pt x="0" y="0"/>
                  </a:moveTo>
                  <a:lnTo>
                    <a:pt x="723900" y="609600"/>
                  </a:lnTo>
                  <a:lnTo>
                    <a:pt x="1431925" y="60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562475" y="2654300"/>
              <a:ext cx="1339850" cy="603250"/>
            </a:xfrm>
            <a:custGeom>
              <a:avLst/>
              <a:gdLst>
                <a:gd name="connsiteX0" fmla="*/ 0 w 1339850"/>
                <a:gd name="connsiteY0" fmla="*/ 0 h 603250"/>
                <a:gd name="connsiteX1" fmla="*/ 403225 w 1339850"/>
                <a:gd name="connsiteY1" fmla="*/ 603250 h 603250"/>
                <a:gd name="connsiteX2" fmla="*/ 1339850 w 1339850"/>
                <a:gd name="connsiteY2" fmla="*/ 603250 h 603250"/>
                <a:gd name="connsiteX3" fmla="*/ 0 w 1339850"/>
                <a:gd name="connsiteY3" fmla="*/ 0 h 60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850" h="603250">
                  <a:moveTo>
                    <a:pt x="0" y="0"/>
                  </a:moveTo>
                  <a:lnTo>
                    <a:pt x="403225" y="603250"/>
                  </a:lnTo>
                  <a:lnTo>
                    <a:pt x="1339850" y="603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905500" y="2654300"/>
              <a:ext cx="1060450" cy="603250"/>
            </a:xfrm>
            <a:custGeom>
              <a:avLst/>
              <a:gdLst>
                <a:gd name="connsiteX0" fmla="*/ 0 w 1060450"/>
                <a:gd name="connsiteY0" fmla="*/ 603250 h 603250"/>
                <a:gd name="connsiteX1" fmla="*/ 701675 w 1060450"/>
                <a:gd name="connsiteY1" fmla="*/ 0 h 603250"/>
                <a:gd name="connsiteX2" fmla="*/ 1060450 w 1060450"/>
                <a:gd name="connsiteY2" fmla="*/ 603250 h 603250"/>
                <a:gd name="connsiteX3" fmla="*/ 0 w 1060450"/>
                <a:gd name="connsiteY3" fmla="*/ 603250 h 60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450" h="603250">
                  <a:moveTo>
                    <a:pt x="0" y="603250"/>
                  </a:moveTo>
                  <a:lnTo>
                    <a:pt x="701675" y="0"/>
                  </a:lnTo>
                  <a:lnTo>
                    <a:pt x="1060450" y="60325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969125" y="2657475"/>
              <a:ext cx="1168400" cy="600075"/>
            </a:xfrm>
            <a:custGeom>
              <a:avLst/>
              <a:gdLst>
                <a:gd name="connsiteX0" fmla="*/ 1168400 w 1168400"/>
                <a:gd name="connsiteY0" fmla="*/ 0 h 600075"/>
                <a:gd name="connsiteX1" fmla="*/ 0 w 1168400"/>
                <a:gd name="connsiteY1" fmla="*/ 600075 h 600075"/>
                <a:gd name="connsiteX2" fmla="*/ 1063625 w 1168400"/>
                <a:gd name="connsiteY2" fmla="*/ 600075 h 600075"/>
                <a:gd name="connsiteX3" fmla="*/ 1168400 w 1168400"/>
                <a:gd name="connsiteY3" fmla="*/ 0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8400" h="600075">
                  <a:moveTo>
                    <a:pt x="1168400" y="0"/>
                  </a:moveTo>
                  <a:lnTo>
                    <a:pt x="0" y="600075"/>
                  </a:lnTo>
                  <a:lnTo>
                    <a:pt x="1063625" y="600075"/>
                  </a:lnTo>
                  <a:lnTo>
                    <a:pt x="116840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86477" y="2667616"/>
            <a:ext cx="668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Mar ‘09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221132" y="2667616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May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310374" y="2667616"/>
            <a:ext cx="349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Jul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313384" y="2667616"/>
            <a:ext cx="412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Sep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326518" y="2667616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Nov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274449" y="2667616"/>
            <a:ext cx="6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Jan ‘10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389962" y="2667616"/>
            <a:ext cx="443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Mar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412823" y="2667616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May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509310" y="2667616"/>
            <a:ext cx="349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Jul</a:t>
            </a:r>
          </a:p>
        </p:txBody>
      </p:sp>
      <p:grpSp>
        <p:nvGrpSpPr>
          <p:cNvPr id="3" name="Group 80"/>
          <p:cNvGrpSpPr/>
          <p:nvPr/>
        </p:nvGrpSpPr>
        <p:grpSpPr>
          <a:xfrm>
            <a:off x="420652" y="2542760"/>
            <a:ext cx="8266147" cy="189646"/>
            <a:chOff x="420653" y="2542760"/>
            <a:chExt cx="6725934" cy="189646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420654" y="2633584"/>
              <a:ext cx="84123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30654" y="2632760"/>
              <a:ext cx="180000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55"/>
            <p:cNvGrpSpPr/>
            <p:nvPr/>
          </p:nvGrpSpPr>
          <p:grpSpPr>
            <a:xfrm>
              <a:off x="1258076" y="2542760"/>
              <a:ext cx="841237" cy="180000"/>
              <a:chOff x="420653" y="2542761"/>
              <a:chExt cx="841237" cy="1800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420654" y="2633584"/>
                <a:ext cx="841236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 flipH="1">
                <a:off x="330654" y="2632760"/>
                <a:ext cx="180000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58"/>
            <p:cNvGrpSpPr/>
            <p:nvPr/>
          </p:nvGrpSpPr>
          <p:grpSpPr>
            <a:xfrm>
              <a:off x="2099560" y="2545172"/>
              <a:ext cx="841237" cy="180000"/>
              <a:chOff x="420653" y="2542761"/>
              <a:chExt cx="841237" cy="180000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420654" y="2633584"/>
                <a:ext cx="841236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 flipH="1">
                <a:off x="330654" y="2632760"/>
                <a:ext cx="180000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61"/>
            <p:cNvGrpSpPr/>
            <p:nvPr/>
          </p:nvGrpSpPr>
          <p:grpSpPr>
            <a:xfrm>
              <a:off x="2936983" y="2545171"/>
              <a:ext cx="841237" cy="180000"/>
              <a:chOff x="420653" y="2542761"/>
              <a:chExt cx="841237" cy="18000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420654" y="2633584"/>
                <a:ext cx="841236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330654" y="2632760"/>
                <a:ext cx="180000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64"/>
            <p:cNvGrpSpPr/>
            <p:nvPr/>
          </p:nvGrpSpPr>
          <p:grpSpPr>
            <a:xfrm>
              <a:off x="3778220" y="2547583"/>
              <a:ext cx="841237" cy="180000"/>
              <a:chOff x="420653" y="2542761"/>
              <a:chExt cx="841237" cy="180000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420654" y="2633584"/>
                <a:ext cx="841236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330654" y="2632760"/>
                <a:ext cx="180000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67"/>
            <p:cNvGrpSpPr/>
            <p:nvPr/>
          </p:nvGrpSpPr>
          <p:grpSpPr>
            <a:xfrm>
              <a:off x="4615643" y="2547582"/>
              <a:ext cx="841237" cy="180000"/>
              <a:chOff x="420653" y="2542761"/>
              <a:chExt cx="841237" cy="18000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420654" y="2633584"/>
                <a:ext cx="841236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330654" y="2632760"/>
                <a:ext cx="180000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70"/>
            <p:cNvGrpSpPr/>
            <p:nvPr/>
          </p:nvGrpSpPr>
          <p:grpSpPr>
            <a:xfrm>
              <a:off x="5457127" y="2549994"/>
              <a:ext cx="841237" cy="180000"/>
              <a:chOff x="420653" y="2542761"/>
              <a:chExt cx="841237" cy="180000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420654" y="2633584"/>
                <a:ext cx="841236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6200000" flipH="1">
                <a:off x="330654" y="2632760"/>
                <a:ext cx="180000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73"/>
            <p:cNvGrpSpPr/>
            <p:nvPr/>
          </p:nvGrpSpPr>
          <p:grpSpPr>
            <a:xfrm>
              <a:off x="6294550" y="2549993"/>
              <a:ext cx="841237" cy="180000"/>
              <a:chOff x="420653" y="2542761"/>
              <a:chExt cx="841237" cy="180000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420654" y="2633584"/>
                <a:ext cx="841236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6200000" flipH="1">
                <a:off x="330654" y="2632760"/>
                <a:ext cx="180000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/>
            <p:cNvCxnSpPr/>
            <p:nvPr/>
          </p:nvCxnSpPr>
          <p:spPr>
            <a:xfrm rot="16200000" flipH="1">
              <a:off x="7056587" y="2642405"/>
              <a:ext cx="180000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5092682" y="1916018"/>
            <a:ext cx="162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/>
              <a:t>Mini-stroke</a:t>
            </a:r>
          </a:p>
          <a:p>
            <a:pPr algn="r"/>
            <a:r>
              <a:rPr lang="en-US" sz="1000"/>
              <a:t>Heart rhythm disturbance</a:t>
            </a:r>
          </a:p>
        </p:txBody>
      </p:sp>
      <p:cxnSp>
        <p:nvCxnSpPr>
          <p:cNvPr id="101" name="Straight Connector 100"/>
          <p:cNvCxnSpPr/>
          <p:nvPr/>
        </p:nvCxnSpPr>
        <p:spPr>
          <a:xfrm rot="16200000" flipH="1">
            <a:off x="7967573" y="2486080"/>
            <a:ext cx="341511" cy="1607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6416698" y="1618218"/>
            <a:ext cx="162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/>
              <a:t>Pacemaker fitted</a:t>
            </a:r>
          </a:p>
          <a:p>
            <a:pPr algn="r"/>
            <a:r>
              <a:rPr lang="en-US" sz="1000"/>
              <a:t>Blood clot in atrium</a:t>
            </a:r>
          </a:p>
          <a:p>
            <a:pPr algn="r"/>
            <a:r>
              <a:rPr lang="en-US" sz="1000"/>
              <a:t>Myocardinal infiltration</a:t>
            </a:r>
          </a:p>
          <a:p>
            <a:pPr algn="r"/>
            <a:r>
              <a:rPr lang="en-US" sz="1000"/>
              <a:t>Amyloidosis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046392" y="1621610"/>
            <a:ext cx="1097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Began cytotoxic chemotherapy and preventative antibiotics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10956" y="1417638"/>
            <a:ext cx="5415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Participant in the carriage study succumbed to</a:t>
            </a:r>
            <a:br>
              <a:rPr lang="en-US"/>
            </a:br>
            <a:r>
              <a:rPr lang="en-US"/>
              <a:t>invasive staphylococcal infection indistinguishable from</a:t>
            </a:r>
            <a:br>
              <a:rPr lang="en-US"/>
            </a:br>
            <a:r>
              <a:rPr lang="en-US"/>
              <a:t>carried strain except by whole genome sequencing.</a:t>
            </a:r>
          </a:p>
        </p:txBody>
      </p:sp>
      <p:sp>
        <p:nvSpPr>
          <p:cNvPr id="71" name="Right Brace 70"/>
          <p:cNvSpPr/>
          <p:nvPr/>
        </p:nvSpPr>
        <p:spPr>
          <a:xfrm rot="5400000" flipH="1">
            <a:off x="4099757" y="520050"/>
            <a:ext cx="166915" cy="5565473"/>
          </a:xfrm>
          <a:prstGeom prst="rightBrace">
            <a:avLst/>
          </a:prstGeom>
          <a:ln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3934702" y="2989581"/>
            <a:ext cx="508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nasal</a:t>
            </a:r>
          </a:p>
        </p:txBody>
      </p:sp>
      <p:sp>
        <p:nvSpPr>
          <p:cNvPr id="81" name="Right Brace 80"/>
          <p:cNvSpPr/>
          <p:nvPr/>
        </p:nvSpPr>
        <p:spPr>
          <a:xfrm rot="5400000" flipH="1">
            <a:off x="7412575" y="2808986"/>
            <a:ext cx="181565" cy="985917"/>
          </a:xfrm>
          <a:prstGeom prst="rightBrace">
            <a:avLst/>
          </a:prstGeom>
          <a:ln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5414331" y="2956016"/>
            <a:ext cx="97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nasal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236564" y="2984030"/>
            <a:ext cx="543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Within and between host evolution in</a:t>
            </a:r>
            <a:br>
              <a:rPr lang="en-US" dirty="0" smtClean="0"/>
            </a:br>
            <a:r>
              <a:rPr lang="en-US" i="1" dirty="0" smtClean="0"/>
              <a:t>Staphylococcus aureus</a:t>
            </a:r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15" y="112319"/>
            <a:ext cx="1106375" cy="110637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012" y="112319"/>
            <a:ext cx="1106375" cy="110637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51948" y="1783317"/>
            <a:ext cx="6752845" cy="5074683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0" y="1482428"/>
            <a:ext cx="670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Single nucleotide polymorphisms unique to the final two timepoints</a:t>
            </a:r>
          </a:p>
        </p:txBody>
      </p:sp>
      <p:cxnSp>
        <p:nvCxnSpPr>
          <p:cNvPr id="104" name="Elbow Connector 103"/>
          <p:cNvCxnSpPr/>
          <p:nvPr/>
        </p:nvCxnSpPr>
        <p:spPr>
          <a:xfrm rot="10800000" flipV="1">
            <a:off x="6700898" y="4664864"/>
            <a:ext cx="1204115" cy="401697"/>
          </a:xfrm>
          <a:prstGeom prst="bentConnector3">
            <a:avLst>
              <a:gd name="adj1" fmla="val -58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700897" y="1851760"/>
            <a:ext cx="24431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Mechanism for pathogenicity?</a:t>
            </a:r>
          </a:p>
          <a:p>
            <a:endParaRPr lang="en-US" sz="1400"/>
          </a:p>
          <a:p>
            <a:r>
              <a:rPr lang="en-US" sz="1400"/>
              <a:t>Widely distributed family of proteins encoding 300 amino acids with regulatory functions:</a:t>
            </a:r>
          </a:p>
          <a:p>
            <a:pPr>
              <a:buFont typeface="Arial"/>
              <a:buChar char="•"/>
            </a:pPr>
            <a:r>
              <a:rPr lang="en-US" sz="1400"/>
              <a:t>Carbon metabolism</a:t>
            </a:r>
          </a:p>
          <a:p>
            <a:pPr>
              <a:buFont typeface="Arial"/>
              <a:buChar char="•"/>
            </a:pPr>
            <a:r>
              <a:rPr lang="en-US" sz="1400"/>
              <a:t>Stress response</a:t>
            </a:r>
          </a:p>
          <a:p>
            <a:pPr>
              <a:buFont typeface="Arial"/>
              <a:buChar char="•"/>
            </a:pPr>
            <a:r>
              <a:rPr lang="en-US" sz="1400"/>
              <a:t>Pathogenesis</a:t>
            </a:r>
          </a:p>
          <a:p>
            <a:pPr>
              <a:buFont typeface="Arial"/>
              <a:buChar char="•"/>
            </a:pPr>
            <a:endParaRPr lang="en-US" sz="1400"/>
          </a:p>
          <a:p>
            <a:r>
              <a:rPr lang="en-US" sz="1200"/>
              <a:t>Gallegos (1997) </a:t>
            </a:r>
            <a:br>
              <a:rPr lang="en-US" sz="1200"/>
            </a:br>
            <a:r>
              <a:rPr lang="en-US" sz="1200"/>
              <a:t>Microbiol Mol Biol Rev 61: 393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Pathogen Biology &amp; Translational Medicine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Pressing questions</a:t>
            </a:r>
          </a:p>
          <a:p>
            <a:pPr lvl="1"/>
            <a:r>
              <a:rPr lang="en-US" dirty="0" smtClean="0"/>
              <a:t>Tracing transmission locally and globally</a:t>
            </a:r>
          </a:p>
          <a:p>
            <a:pPr lvl="1"/>
            <a:r>
              <a:rPr lang="en-US" dirty="0" smtClean="0"/>
              <a:t>Elucidating the genetic basis of virulence, antimicrobial resistance</a:t>
            </a:r>
          </a:p>
          <a:p>
            <a:pPr lvl="1"/>
            <a:r>
              <a:rPr lang="en-US" dirty="0" smtClean="0"/>
              <a:t>Understanding mechanisms of horizontal gene transfer</a:t>
            </a:r>
          </a:p>
          <a:p>
            <a:endParaRPr lang="en-US" dirty="0" smtClean="0"/>
          </a:p>
          <a:p>
            <a:r>
              <a:rPr lang="en-US" smtClean="0"/>
              <a:t>Translational imperitives</a:t>
            </a:r>
          </a:p>
          <a:p>
            <a:pPr lvl="1"/>
            <a:r>
              <a:rPr lang="en-US" smtClean="0"/>
              <a:t>Delivering real-time genomics</a:t>
            </a:r>
          </a:p>
          <a:p>
            <a:pPr lvl="1"/>
            <a:r>
              <a:rPr lang="en-US" smtClean="0"/>
              <a:t>Monitoring virulence and drug resistance</a:t>
            </a:r>
          </a:p>
          <a:p>
            <a:pPr lvl="1"/>
            <a:r>
              <a:rPr lang="en-US" dirty="0" smtClean="0"/>
              <a:t>Prevention and control of transmission through public health measures</a:t>
            </a:r>
          </a:p>
          <a:p>
            <a:pPr lvl="1"/>
            <a:r>
              <a:rPr lang="en-US" smtClean="0"/>
              <a:t>Identification of novel drug </a:t>
            </a:r>
            <a:r>
              <a:rPr lang="en-US" dirty="0" smtClean="0"/>
              <a:t>targets</a:t>
            </a:r>
          </a:p>
          <a:p>
            <a:pPr lvl="1"/>
            <a:r>
              <a:rPr lang="en-US" smtClean="0"/>
              <a:t>Personalized medicine</a:t>
            </a:r>
          </a:p>
          <a:p>
            <a:endParaRPr lang="en-US" smtClean="0"/>
          </a:p>
          <a:p>
            <a:r>
              <a:rPr lang="en-US" smtClean="0"/>
              <a:t>Key personnel in Oxford BRC and MMM</a:t>
            </a:r>
          </a:p>
          <a:p>
            <a:pPr lvl="1"/>
            <a:r>
              <a:rPr lang="en-US" smtClean="0"/>
              <a:t>Rory Bowden, Derrick Crook, Xavier Didelot, Peter Donnelly, Rosalind Harding, Lily O’Connor, Tim Peto, Sarah Walker</a:t>
            </a:r>
          </a:p>
          <a:p>
            <a:endParaRPr lang="en-US" smtClean="0"/>
          </a:p>
          <a:p>
            <a:r>
              <a:rPr lang="en-US" smtClean="0"/>
              <a:t>Funding</a:t>
            </a:r>
          </a:p>
          <a:p>
            <a:pPr lvl="1"/>
            <a:r>
              <a:rPr lang="en-US" smtClean="0"/>
              <a:t>Medical Research Council, National Health Service, National Institute of Health Research, UK Clinical Research Consortium, University of Oxford, Wellcome Trust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15" y="112319"/>
            <a:ext cx="1106375" cy="110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012" y="112319"/>
            <a:ext cx="1106375" cy="110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Challenges in Microbiology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Scientific</a:t>
            </a:r>
          </a:p>
          <a:p>
            <a:pPr lvl="1"/>
            <a:r>
              <a:rPr lang="en-US" dirty="0" smtClean="0"/>
              <a:t>The genetic basis of virulence, antimicrobial resistance</a:t>
            </a:r>
          </a:p>
          <a:p>
            <a:pPr lvl="1"/>
            <a:r>
              <a:rPr lang="en-US" dirty="0" smtClean="0"/>
              <a:t>Tracing transmission and global spread</a:t>
            </a:r>
          </a:p>
          <a:p>
            <a:pPr lvl="1"/>
            <a:r>
              <a:rPr lang="en-US" dirty="0" smtClean="0"/>
              <a:t>Mechanisms of horizontal gene transfer (recombination)</a:t>
            </a:r>
          </a:p>
          <a:p>
            <a:endParaRPr lang="en-US" dirty="0" smtClean="0"/>
          </a:p>
          <a:p>
            <a:r>
              <a:rPr lang="en-US" smtClean="0"/>
              <a:t>Translational</a:t>
            </a:r>
          </a:p>
          <a:p>
            <a:pPr lvl="1"/>
            <a:r>
              <a:rPr lang="en-US" smtClean="0"/>
              <a:t>Real-time genomics</a:t>
            </a:r>
          </a:p>
          <a:p>
            <a:pPr lvl="1"/>
            <a:r>
              <a:rPr lang="en-US" smtClean="0"/>
              <a:t>Monitoring the prevalence of virulent strains and genes for drug resistance</a:t>
            </a:r>
          </a:p>
          <a:p>
            <a:pPr lvl="1"/>
            <a:r>
              <a:rPr lang="en-US" dirty="0" smtClean="0"/>
              <a:t>Prevention and control of transmission</a:t>
            </a:r>
          </a:p>
          <a:p>
            <a:pPr lvl="2"/>
            <a:r>
              <a:rPr lang="en-US" dirty="0" err="1" smtClean="0"/>
              <a:t>Nosocomial</a:t>
            </a:r>
            <a:r>
              <a:rPr lang="en-US" dirty="0" smtClean="0"/>
              <a:t>, community, global</a:t>
            </a:r>
          </a:p>
          <a:p>
            <a:pPr lvl="1"/>
            <a:r>
              <a:rPr lang="en-US" smtClean="0"/>
              <a:t>Identification of drug </a:t>
            </a:r>
            <a:r>
              <a:rPr lang="en-US" dirty="0" smtClean="0"/>
              <a:t>targets</a:t>
            </a:r>
          </a:p>
          <a:p>
            <a:pPr lvl="1"/>
            <a:r>
              <a:rPr lang="en-US" smtClean="0"/>
              <a:t>Personalized medicine</a:t>
            </a:r>
          </a:p>
          <a:p>
            <a:pPr>
              <a:buNone/>
            </a:pPr>
            <a:endParaRPr 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15" y="112319"/>
            <a:ext cx="1106375" cy="110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012" y="112319"/>
            <a:ext cx="1106375" cy="110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866" y="3650074"/>
            <a:ext cx="2887133" cy="3207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Pathogen Biology &amp; Translational Medicine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Oxford consortia include</a:t>
            </a:r>
          </a:p>
          <a:p>
            <a:pPr lvl="1"/>
            <a:r>
              <a:rPr lang="en-US" b="1" dirty="0" smtClean="0"/>
              <a:t>Oxford Biomedical Research Centre</a:t>
            </a:r>
            <a:r>
              <a:rPr lang="en-US" dirty="0" smtClean="0"/>
              <a:t> (BRC)</a:t>
            </a:r>
          </a:p>
          <a:p>
            <a:pPr lvl="1"/>
            <a:r>
              <a:rPr lang="en-US" b="1" dirty="0" err="1" smtClean="0"/>
              <a:t>Modernising</a:t>
            </a:r>
            <a:r>
              <a:rPr lang="en-US" b="1" dirty="0" smtClean="0"/>
              <a:t> Medical Microbiology Consortium</a:t>
            </a:r>
            <a:r>
              <a:rPr lang="en-US" dirty="0" smtClean="0"/>
              <a:t> (MMM)</a:t>
            </a:r>
          </a:p>
          <a:p>
            <a:endParaRPr lang="en-US" dirty="0" smtClean="0"/>
          </a:p>
          <a:p>
            <a:r>
              <a:rPr lang="en-US" dirty="0" smtClean="0"/>
              <a:t>Focus on major human pathogens</a:t>
            </a:r>
          </a:p>
          <a:p>
            <a:pPr lvl="1"/>
            <a:r>
              <a:rPr lang="en-US" b="1" dirty="0" smtClean="0"/>
              <a:t>Hospital-acquired infection</a:t>
            </a:r>
          </a:p>
          <a:p>
            <a:pPr lvl="2"/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r>
              <a:rPr lang="en-US" i="1" dirty="0" smtClean="0"/>
              <a:t>, Clostridium </a:t>
            </a:r>
            <a:r>
              <a:rPr lang="en-US" i="1" dirty="0" err="1" smtClean="0"/>
              <a:t>difficile</a:t>
            </a:r>
            <a:r>
              <a:rPr lang="en-US" i="1" dirty="0" smtClean="0"/>
              <a:t>, </a:t>
            </a:r>
            <a:r>
              <a:rPr lang="en-US" dirty="0" err="1" smtClean="0"/>
              <a:t>norovirus</a:t>
            </a:r>
            <a:endParaRPr lang="en-US" dirty="0" smtClean="0"/>
          </a:p>
          <a:p>
            <a:pPr lvl="1"/>
            <a:r>
              <a:rPr lang="en-US" b="1" dirty="0" smtClean="0"/>
              <a:t>Re-emerging infection</a:t>
            </a:r>
          </a:p>
          <a:p>
            <a:pPr lvl="2"/>
            <a:r>
              <a:rPr lang="en-US" i="1" dirty="0" smtClean="0"/>
              <a:t>Mycobacterium tuberculosis</a:t>
            </a:r>
            <a:endParaRPr lang="en-US" dirty="0" smtClean="0"/>
          </a:p>
          <a:p>
            <a:pPr lvl="1"/>
            <a:r>
              <a:rPr lang="en-US" b="1" dirty="0" smtClean="0"/>
              <a:t>Respiratory tract infection</a:t>
            </a:r>
          </a:p>
          <a:p>
            <a:pPr lvl="2"/>
            <a:r>
              <a:rPr lang="en-US" i="1" dirty="0" smtClean="0"/>
              <a:t>Streptococcus </a:t>
            </a:r>
            <a:r>
              <a:rPr lang="en-US" i="1" dirty="0" err="1" smtClean="0"/>
              <a:t>pneumoniae</a:t>
            </a:r>
            <a:r>
              <a:rPr lang="en-US" i="1" dirty="0" smtClean="0"/>
              <a:t>, </a:t>
            </a:r>
            <a:r>
              <a:rPr lang="en-US" i="1" dirty="0" err="1" smtClean="0"/>
              <a:t>Haemophilus</a:t>
            </a:r>
            <a:r>
              <a:rPr lang="en-US" i="1" dirty="0" smtClean="0"/>
              <a:t> </a:t>
            </a:r>
            <a:r>
              <a:rPr lang="en-US" i="1" dirty="0" err="1" smtClean="0"/>
              <a:t>influenzae</a:t>
            </a:r>
            <a:endParaRPr lang="en-US" i="1" dirty="0" smtClean="0"/>
          </a:p>
          <a:p>
            <a:pPr lvl="1"/>
            <a:r>
              <a:rPr lang="en-US" b="1" dirty="0" smtClean="0"/>
              <a:t>Drug-resistant enteric bacteria</a:t>
            </a:r>
          </a:p>
          <a:p>
            <a:pPr lvl="2"/>
            <a:r>
              <a:rPr lang="en-US" i="1" dirty="0" smtClean="0"/>
              <a:t>Escherichia coli, </a:t>
            </a:r>
            <a:r>
              <a:rPr lang="en-US" i="1" dirty="0" err="1" smtClean="0"/>
              <a:t>Klebsiella</a:t>
            </a:r>
            <a:r>
              <a:rPr lang="en-US" i="1" dirty="0" smtClean="0"/>
              <a:t> </a:t>
            </a:r>
            <a:r>
              <a:rPr lang="en-US" i="1" dirty="0" err="1" smtClean="0"/>
              <a:t>pneumoniae</a:t>
            </a:r>
            <a:r>
              <a:rPr lang="en-US" i="1" dirty="0" smtClean="0"/>
              <a:t>	</a:t>
            </a:r>
          </a:p>
          <a:p>
            <a:endParaRPr lang="en-US" dirty="0" smtClean="0"/>
          </a:p>
          <a:p>
            <a:r>
              <a:rPr lang="en-US" dirty="0" smtClean="0"/>
              <a:t>Combine whole genome sequencing with rich</a:t>
            </a:r>
            <a:br>
              <a:rPr lang="en-US" dirty="0" smtClean="0"/>
            </a:br>
            <a:r>
              <a:rPr lang="en-US" dirty="0" smtClean="0"/>
              <a:t>epidemiological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15" y="112319"/>
            <a:ext cx="1106375" cy="110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012" y="112319"/>
            <a:ext cx="1106375" cy="1106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46778" y="3784600"/>
            <a:ext cx="516468" cy="12311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meningitis</a:t>
            </a:r>
            <a:endParaRPr lang="en-US" sz="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2710" y="4678178"/>
            <a:ext cx="516468" cy="12311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pneumonia</a:t>
            </a:r>
            <a:endParaRPr lang="en-US" sz="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8544" y="4381843"/>
            <a:ext cx="516468" cy="12311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tuberculosis</a:t>
            </a:r>
            <a:endParaRPr lang="en-US" sz="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0944" y="5190067"/>
            <a:ext cx="516468" cy="12311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toxic shock</a:t>
            </a:r>
            <a:endParaRPr lang="en-US" sz="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4779" y="4224864"/>
            <a:ext cx="629389" cy="2462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skin and soft tissue infection</a:t>
            </a:r>
            <a:endParaRPr lang="en-US" sz="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8522" y="5477933"/>
            <a:ext cx="644843" cy="12311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septicaemia</a:t>
            </a:r>
            <a:endParaRPr lang="en-US" sz="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0943" y="4529666"/>
            <a:ext cx="622304" cy="12311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endocarditis</a:t>
            </a:r>
            <a:endParaRPr lang="en-US" sz="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8543" y="4990753"/>
            <a:ext cx="668867" cy="12311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gastroenteritis</a:t>
            </a:r>
            <a:endParaRPr lang="en-US" sz="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47805" y="4135622"/>
            <a:ext cx="516468" cy="12311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pharyngitis</a:t>
            </a:r>
            <a:endParaRPr lang="en-US" sz="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619125" y="561520"/>
            <a:ext cx="10448925" cy="6662738"/>
            <a:chOff x="-619125" y="0"/>
            <a:chExt cx="10448925" cy="6662738"/>
          </a:xfrm>
        </p:grpSpPr>
        <p:pic>
          <p:nvPicPr>
            <p:cNvPr id="6759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619125" y="0"/>
              <a:ext cx="10448925" cy="666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-619125" y="0"/>
              <a:ext cx="10448925" cy="745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-619125" y="6510868"/>
              <a:ext cx="10448925" cy="151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3835101" y="3418260"/>
            <a:ext cx="5117017" cy="31700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91440" rIns="182880" bIns="91440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sz="1400" dirty="0"/>
              <a:t>The UKCRC Consortium </a:t>
            </a:r>
            <a:r>
              <a:rPr lang="en-US" sz="1400" dirty="0" err="1"/>
              <a:t>Modernising</a:t>
            </a:r>
            <a:r>
              <a:rPr lang="en-US" sz="1400" dirty="0"/>
              <a:t> Medical Microbiology is an ambitious project with the goal of </a:t>
            </a:r>
            <a:r>
              <a:rPr lang="en-US" sz="1400" dirty="0" err="1"/>
              <a:t>revolutionising</a:t>
            </a:r>
            <a:r>
              <a:rPr lang="en-US" sz="1400" dirty="0"/>
              <a:t> approaches to tracing and tracking clinically important micro-organisms in near-to-real time using whole genome sequencing technologies. The aim is to elucidate the evolution and epidemiology of 4 medically important pathogens, namely </a:t>
            </a:r>
            <a:r>
              <a:rPr lang="en-US" sz="1400" i="1" dirty="0"/>
              <a:t>Mycobacterium tuberculosis</a:t>
            </a:r>
            <a:r>
              <a:rPr lang="en-US" sz="1400" dirty="0"/>
              <a:t>, </a:t>
            </a:r>
            <a:r>
              <a:rPr lang="en-US" sz="1400" i="1" dirty="0"/>
              <a:t>Staphylococcus </a:t>
            </a:r>
            <a:r>
              <a:rPr lang="en-US" sz="1400" i="1" dirty="0" err="1"/>
              <a:t>aureus</a:t>
            </a:r>
            <a:r>
              <a:rPr lang="en-US" sz="1400" dirty="0"/>
              <a:t>, </a:t>
            </a:r>
            <a:r>
              <a:rPr lang="en-US" sz="1400" i="1" dirty="0"/>
              <a:t>Clostridium </a:t>
            </a:r>
            <a:r>
              <a:rPr lang="en-US" sz="1400" i="1" dirty="0" err="1"/>
              <a:t>difficile</a:t>
            </a:r>
            <a:r>
              <a:rPr lang="en-US" sz="1400" i="1" dirty="0"/>
              <a:t> </a:t>
            </a:r>
            <a:r>
              <a:rPr lang="en-US" sz="1400" dirty="0"/>
              <a:t>and </a:t>
            </a:r>
            <a:r>
              <a:rPr lang="en-US" sz="1400" dirty="0" err="1"/>
              <a:t>norovirus</a:t>
            </a:r>
            <a:r>
              <a:rPr lang="en-US" sz="1400" dirty="0"/>
              <a:t>. The project represents an unprecedented collaboration between Oxford University, the Health Protection Agency, the </a:t>
            </a:r>
            <a:r>
              <a:rPr lang="en-US" sz="1400" dirty="0" err="1"/>
              <a:t>Wellcome</a:t>
            </a:r>
            <a:r>
              <a:rPr lang="en-US" sz="1400" dirty="0"/>
              <a:t> Trust Sanger Institute and the NHS.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Modernising</a:t>
            </a:r>
            <a:r>
              <a:rPr lang="en-US" dirty="0" smtClean="0"/>
              <a:t> Medical Microbiology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15" y="112319"/>
            <a:ext cx="1106375" cy="1106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012" y="112319"/>
            <a:ext cx="1106375" cy="110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Modernising</a:t>
            </a:r>
            <a:r>
              <a:rPr lang="en-US" dirty="0" smtClean="0"/>
              <a:t> Medical Microbiology: Oxford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7165" y="1417638"/>
            <a:ext cx="12197691" cy="54741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89214" y="5503680"/>
            <a:ext cx="2064881" cy="432000"/>
          </a:xfrm>
          <a:prstGeom prst="rect">
            <a:avLst/>
          </a:prstGeom>
          <a:solidFill>
            <a:schemeClr val="tx1">
              <a:alpha val="75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err="1" smtClean="0">
                <a:latin typeface="Courier New"/>
                <a:cs typeface="Courier New"/>
              </a:rPr>
              <a:t>Wellcome</a:t>
            </a:r>
            <a:r>
              <a:rPr lang="en-US" sz="1000" b="1" dirty="0" smtClean="0">
                <a:latin typeface="Courier New"/>
                <a:cs typeface="Courier New"/>
              </a:rPr>
              <a:t> Trust Centre for Human Genetics</a:t>
            </a:r>
            <a:endParaRPr lang="en-US" sz="1000" b="1" dirty="0">
              <a:latin typeface="Courier New"/>
              <a:cs typeface="Courier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2937" y="1581119"/>
            <a:ext cx="2159915" cy="285121"/>
          </a:xfrm>
          <a:prstGeom prst="rect">
            <a:avLst/>
          </a:prstGeom>
          <a:solidFill>
            <a:schemeClr val="tx1">
              <a:alpha val="75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>
                <a:latin typeface="Courier New"/>
                <a:cs typeface="Courier New"/>
              </a:rPr>
              <a:t>John Radcliffe Hospital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515" y="4073040"/>
            <a:ext cx="2047598" cy="342000"/>
          </a:xfrm>
          <a:prstGeom prst="rect">
            <a:avLst/>
          </a:prstGeom>
          <a:solidFill>
            <a:schemeClr val="tx1">
              <a:alpha val="75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>
                <a:latin typeface="Courier New"/>
                <a:cs typeface="Courier New"/>
              </a:rPr>
              <a:t>Department of Statistics</a:t>
            </a:r>
            <a:endParaRPr lang="en-US" sz="1000" b="1" dirty="0">
              <a:latin typeface="Courier New"/>
              <a:cs typeface="Courier Ne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79770" y="2149440"/>
            <a:ext cx="1563778" cy="399360"/>
          </a:xfrm>
          <a:prstGeom prst="rect">
            <a:avLst/>
          </a:prstGeom>
          <a:solidFill>
            <a:schemeClr val="tx1">
              <a:alpha val="75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>
                <a:latin typeface="Courier New"/>
                <a:cs typeface="Courier New"/>
              </a:rPr>
              <a:t>Oxford Centre for Gene Function</a:t>
            </a:r>
            <a:endParaRPr lang="en-US" sz="1000" b="1" dirty="0">
              <a:latin typeface="Courier New"/>
              <a:cs typeface="Courier New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1645846" y="2682728"/>
            <a:ext cx="535679" cy="267826"/>
          </a:xfrm>
          <a:prstGeom prst="line">
            <a:avLst/>
          </a:prstGeom>
          <a:ln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1466941" y="3760206"/>
            <a:ext cx="357840" cy="267828"/>
          </a:xfrm>
          <a:prstGeom prst="line">
            <a:avLst/>
          </a:prstGeom>
          <a:ln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72852" y="1883520"/>
            <a:ext cx="583177" cy="86400"/>
          </a:xfrm>
          <a:prstGeom prst="line">
            <a:avLst/>
          </a:prstGeom>
          <a:ln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7682807" y="5410810"/>
            <a:ext cx="596160" cy="453583"/>
          </a:xfrm>
          <a:prstGeom prst="line">
            <a:avLst/>
          </a:prstGeom>
          <a:ln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712937" y="1900800"/>
            <a:ext cx="2159915" cy="397440"/>
          </a:xfrm>
          <a:prstGeom prst="rect">
            <a:avLst/>
          </a:prstGeom>
          <a:solidFill>
            <a:schemeClr val="tx1">
              <a:alpha val="75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>
                <a:latin typeface="Courier New"/>
                <a:cs typeface="Courier New"/>
              </a:rPr>
              <a:t>Nuffield Department of Clinical Medicine</a:t>
            </a:r>
            <a:endParaRPr lang="en-US" sz="1000" b="1" dirty="0">
              <a:latin typeface="Courier New"/>
              <a:cs typeface="Courier New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89214" y="5970240"/>
            <a:ext cx="2064881" cy="475200"/>
          </a:xfrm>
          <a:prstGeom prst="rect">
            <a:avLst/>
          </a:prstGeom>
          <a:solidFill>
            <a:schemeClr val="tx1">
              <a:alpha val="75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>
                <a:latin typeface="Courier New"/>
                <a:cs typeface="Courier New"/>
              </a:rPr>
              <a:t>MRC High-throughput Regional Sequencing Hub</a:t>
            </a:r>
            <a:endParaRPr lang="en-US" sz="1000" b="1" dirty="0">
              <a:latin typeface="Courier New"/>
              <a:cs typeface="Courier New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15" y="112319"/>
            <a:ext cx="1106375" cy="110637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012" y="112319"/>
            <a:ext cx="1106375" cy="110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grayscl/>
            <a:alphaModFix/>
            <a:lum bright="10000" contrast="10000"/>
          </a:blip>
          <a:stretch>
            <a:fillRect/>
          </a:stretch>
        </p:blipFill>
        <p:spPr>
          <a:xfrm>
            <a:off x="-1004359" y="1417638"/>
            <a:ext cx="11406981" cy="5440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Modernising</a:t>
            </a:r>
            <a:r>
              <a:rPr lang="en-US" dirty="0" smtClean="0"/>
              <a:t> Medical Microbiology: the UK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58244" y="4363200"/>
            <a:ext cx="653268" cy="250560"/>
          </a:xfrm>
          <a:prstGeom prst="rect">
            <a:avLst/>
          </a:prstGeom>
          <a:solidFill>
            <a:schemeClr val="tx1">
              <a:alpha val="75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000" b="1" dirty="0" smtClean="0">
                <a:latin typeface="Courier New"/>
                <a:cs typeface="Courier New"/>
              </a:rPr>
              <a:t>Leeds</a:t>
            </a:r>
            <a:endParaRPr lang="en-US" sz="1000" b="1" dirty="0">
              <a:latin typeface="Courier New"/>
              <a:cs typeface="Courier New"/>
            </a:endParaRPr>
          </a:p>
        </p:txBody>
      </p:sp>
      <p:cxnSp>
        <p:nvCxnSpPr>
          <p:cNvPr id="10" name="Straight Connector 9"/>
          <p:cNvCxnSpPr>
            <a:endCxn id="8" idx="1"/>
          </p:cNvCxnSpPr>
          <p:nvPr/>
        </p:nvCxnSpPr>
        <p:spPr>
          <a:xfrm flipV="1">
            <a:off x="5373867" y="4488480"/>
            <a:ext cx="584377" cy="177121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15" y="112319"/>
            <a:ext cx="1106375" cy="110637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012" y="112319"/>
            <a:ext cx="1106375" cy="11063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542036" y="5328148"/>
            <a:ext cx="653268" cy="250560"/>
          </a:xfrm>
          <a:prstGeom prst="rect">
            <a:avLst/>
          </a:prstGeom>
          <a:solidFill>
            <a:schemeClr val="tx1">
              <a:alpha val="75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000" b="1" dirty="0" smtClean="0">
                <a:latin typeface="Courier New"/>
                <a:cs typeface="Courier New"/>
              </a:rPr>
              <a:t>Oxford</a:t>
            </a:r>
            <a:endParaRPr lang="en-US" sz="1000" b="1" dirty="0">
              <a:latin typeface="Courier New"/>
              <a:cs typeface="Courier New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11512" y="6337440"/>
            <a:ext cx="844516" cy="250560"/>
          </a:xfrm>
          <a:prstGeom prst="rect">
            <a:avLst/>
          </a:prstGeom>
          <a:solidFill>
            <a:schemeClr val="tx1">
              <a:alpha val="75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000" b="1" dirty="0" smtClean="0">
                <a:latin typeface="Courier New"/>
                <a:cs typeface="Courier New"/>
              </a:rPr>
              <a:t>Brighton</a:t>
            </a:r>
            <a:endParaRPr lang="en-US" sz="1000" b="1" dirty="0">
              <a:latin typeface="Courier New"/>
              <a:cs typeface="Courier New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38189" y="5304960"/>
            <a:ext cx="969745" cy="250560"/>
          </a:xfrm>
          <a:prstGeom prst="rect">
            <a:avLst/>
          </a:prstGeom>
          <a:solidFill>
            <a:schemeClr val="tx1">
              <a:alpha val="75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000" b="1" dirty="0" smtClean="0">
                <a:latin typeface="Courier New"/>
                <a:cs typeface="Courier New"/>
              </a:rPr>
              <a:t>Birmingham</a:t>
            </a:r>
            <a:endParaRPr lang="en-US" sz="1000" b="1" dirty="0">
              <a:latin typeface="Courier New"/>
              <a:cs typeface="Courier New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373868" y="5451840"/>
            <a:ext cx="1168168" cy="311041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94635" y="6274514"/>
            <a:ext cx="816877" cy="188206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207934" y="5451840"/>
            <a:ext cx="1001781" cy="1588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ross 47"/>
          <p:cNvSpPr/>
          <p:nvPr/>
        </p:nvSpPr>
        <p:spPr>
          <a:xfrm>
            <a:off x="5284587" y="4656961"/>
            <a:ext cx="72000" cy="72000"/>
          </a:xfrm>
          <a:prstGeom prst="plus">
            <a:avLst>
              <a:gd name="adj" fmla="val 32368"/>
            </a:avLst>
          </a:prstGeom>
          <a:solidFill>
            <a:srgbClr val="00E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ross 48"/>
          <p:cNvSpPr/>
          <p:nvPr/>
        </p:nvSpPr>
        <p:spPr>
          <a:xfrm>
            <a:off x="5229627" y="5414161"/>
            <a:ext cx="72000" cy="72000"/>
          </a:xfrm>
          <a:prstGeom prst="plus">
            <a:avLst>
              <a:gd name="adj" fmla="val 32368"/>
            </a:avLst>
          </a:prstGeom>
          <a:solidFill>
            <a:srgbClr val="00E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/>
          <p:cNvSpPr/>
          <p:nvPr/>
        </p:nvSpPr>
        <p:spPr>
          <a:xfrm>
            <a:off x="5286987" y="5748001"/>
            <a:ext cx="72000" cy="72000"/>
          </a:xfrm>
          <a:prstGeom prst="plus">
            <a:avLst>
              <a:gd name="adj" fmla="val 32368"/>
            </a:avLst>
          </a:prstGeom>
          <a:solidFill>
            <a:srgbClr val="00E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ross 50"/>
          <p:cNvSpPr/>
          <p:nvPr/>
        </p:nvSpPr>
        <p:spPr>
          <a:xfrm>
            <a:off x="5701707" y="6240481"/>
            <a:ext cx="72000" cy="72000"/>
          </a:xfrm>
          <a:prstGeom prst="plus">
            <a:avLst>
              <a:gd name="adj" fmla="val 32368"/>
            </a:avLst>
          </a:prstGeom>
          <a:solidFill>
            <a:srgbClr val="00E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 Sequencing in Oxford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50+ staff directly employed in BRC and MMM projects, mainly in Oxford, also in Leeds, Birmingham and Brighton</a:t>
            </a:r>
          </a:p>
          <a:p>
            <a:endParaRPr lang="en-US" dirty="0" smtClean="0"/>
          </a:p>
          <a:p>
            <a:r>
              <a:rPr lang="en-US" dirty="0" smtClean="0"/>
              <a:t>Funding of £10 million from </a:t>
            </a:r>
          </a:p>
          <a:p>
            <a:pPr lvl="1"/>
            <a:r>
              <a:rPr lang="en-US" dirty="0" smtClean="0"/>
              <a:t>National Institute of Health Research</a:t>
            </a:r>
          </a:p>
          <a:p>
            <a:pPr lvl="1"/>
            <a:r>
              <a:rPr lang="en-US" dirty="0" smtClean="0"/>
              <a:t>UK Clinical Research Consortium (</a:t>
            </a:r>
            <a:r>
              <a:rPr lang="en-US" dirty="0" err="1" smtClean="0"/>
              <a:t>Wellcome</a:t>
            </a:r>
            <a:r>
              <a:rPr lang="en-US" dirty="0" smtClean="0"/>
              <a:t> Trust, Medical Research Council, NHS, Health Protection Agency)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£2 million set aside for whole genome sequencing</a:t>
            </a:r>
          </a:p>
          <a:p>
            <a:endParaRPr lang="en-US" dirty="0" smtClean="0"/>
          </a:p>
          <a:p>
            <a:r>
              <a:rPr lang="en-US" dirty="0" smtClean="0"/>
              <a:t>MMM sequencing at the WTCHG MRC Region Sequencing Hub:</a:t>
            </a:r>
          </a:p>
          <a:p>
            <a:pPr lvl="1"/>
            <a:r>
              <a:rPr lang="en-US" dirty="0" smtClean="0"/>
              <a:t>880 </a:t>
            </a:r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endParaRPr lang="en-US" dirty="0" smtClean="0"/>
          </a:p>
          <a:p>
            <a:pPr lvl="1"/>
            <a:r>
              <a:rPr lang="en-US" dirty="0" smtClean="0"/>
              <a:t>520 </a:t>
            </a:r>
            <a:r>
              <a:rPr lang="en-US" i="1" dirty="0" smtClean="0"/>
              <a:t>Clostridium </a:t>
            </a:r>
            <a:r>
              <a:rPr lang="en-US" i="1" dirty="0" err="1" smtClean="0"/>
              <a:t>difficile</a:t>
            </a:r>
            <a:endParaRPr lang="en-US" i="1" dirty="0" smtClean="0"/>
          </a:p>
          <a:p>
            <a:pPr lvl="1"/>
            <a:r>
              <a:rPr lang="en-US" dirty="0" smtClean="0"/>
              <a:t>50 </a:t>
            </a:r>
            <a:r>
              <a:rPr lang="en-US" i="1" dirty="0" smtClean="0"/>
              <a:t>Streptococcus </a:t>
            </a:r>
            <a:r>
              <a:rPr lang="en-US" i="1" dirty="0" err="1" smtClean="0"/>
              <a:t>pneumoniae</a:t>
            </a:r>
            <a:endParaRPr lang="en-US" dirty="0" smtClean="0"/>
          </a:p>
          <a:p>
            <a:pPr lvl="1"/>
            <a:r>
              <a:rPr lang="en-US" dirty="0" smtClean="0"/>
              <a:t>38 </a:t>
            </a:r>
            <a:r>
              <a:rPr lang="en-US" i="1" dirty="0" err="1" smtClean="0"/>
              <a:t>Haemophilus</a:t>
            </a:r>
            <a:r>
              <a:rPr lang="en-US" i="1" dirty="0" smtClean="0"/>
              <a:t> </a:t>
            </a:r>
            <a:r>
              <a:rPr lang="en-US" i="1" dirty="0" err="1" smtClean="0"/>
              <a:t>influenzae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	In total, 1488 genomes or 5 </a:t>
            </a:r>
            <a:r>
              <a:rPr lang="en-US" dirty="0" err="1" smtClean="0"/>
              <a:t>gigabases</a:t>
            </a:r>
            <a:r>
              <a:rPr lang="en-US" dirty="0" smtClean="0"/>
              <a:t>. 5000 further planned for 2011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15" y="112319"/>
            <a:ext cx="1106375" cy="110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012" y="112319"/>
            <a:ext cx="1106375" cy="110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 Sequencing in Oxford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Hospital transmission in </a:t>
            </a:r>
            <a:r>
              <a:rPr lang="en-US" i="1" dirty="0" smtClean="0"/>
              <a:t>Clostridium </a:t>
            </a:r>
            <a:r>
              <a:rPr lang="en-US" i="1" dirty="0" err="1" smtClean="0"/>
              <a:t>difficile</a:t>
            </a:r>
          </a:p>
          <a:p>
            <a:pPr lvl="1"/>
            <a:endParaRPr lang="en-US" dirty="0" err="1" smtClean="0"/>
          </a:p>
          <a:p>
            <a:pPr lvl="1"/>
            <a:r>
              <a:rPr lang="en-US" dirty="0" err="1" smtClean="0"/>
              <a:t>Gram positive enteric bacterium</a:t>
            </a:r>
          </a:p>
          <a:p>
            <a:pPr lvl="1"/>
            <a:endParaRPr lang="en-US" dirty="0" err="1" smtClean="0"/>
          </a:p>
          <a:p>
            <a:pPr lvl="1"/>
            <a:r>
              <a:rPr lang="en-US" dirty="0" err="1" smtClean="0"/>
              <a:t>Associated with acquisition in hospitals</a:t>
            </a:r>
          </a:p>
          <a:p>
            <a:pPr lvl="1"/>
            <a:endParaRPr lang="en-US" dirty="0" err="1" smtClean="0"/>
          </a:p>
          <a:p>
            <a:pPr lvl="1"/>
            <a:r>
              <a:rPr lang="en-US" dirty="0" smtClean="0"/>
              <a:t>Incidence increases with duration of stay</a:t>
            </a:r>
          </a:p>
          <a:p>
            <a:pPr lvl="1"/>
            <a:endParaRPr lang="en-US" dirty="0" err="1" smtClean="0"/>
          </a:p>
          <a:p>
            <a:pPr lvl="1"/>
            <a:r>
              <a:rPr lang="en-US" dirty="0" smtClean="0"/>
              <a:t>Spores resistant to most routine cleaning fluids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Flourishes when competition is removed by treatment with broad-spectrum antibiotics</a:t>
            </a:r>
          </a:p>
          <a:p>
            <a:pPr lvl="1"/>
            <a:endParaRPr lang="en-US" dirty="0" err="1" smtClean="0"/>
          </a:p>
          <a:p>
            <a:pPr lvl="1"/>
            <a:r>
              <a:rPr lang="en-US" dirty="0" smtClean="0"/>
              <a:t>Produces toxins that can lead to life-threatening diarrhoea, abdominal pain and fever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15" y="112319"/>
            <a:ext cx="1106375" cy="110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012" y="112319"/>
            <a:ext cx="1106375" cy="110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1497</Words>
  <Application>Microsoft Macintosh PowerPoint</Application>
  <PresentationFormat>On-screen Show (4:3)</PresentationFormat>
  <Paragraphs>262</Paragraphs>
  <Slides>22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Pathogen Biology &amp; Translational Medicine</vt:lpstr>
      <vt:lpstr>Landmarks in Bacterial Genomics</vt:lpstr>
      <vt:lpstr>21st Century Challenges in Microbiology</vt:lpstr>
      <vt:lpstr>Pathogen Biology &amp; Translational Medicine</vt:lpstr>
      <vt:lpstr>Modernising Medical Microbiology</vt:lpstr>
      <vt:lpstr>Modernising Medical Microbiology: Oxford</vt:lpstr>
      <vt:lpstr>Modernising Medical Microbiology: the UK</vt:lpstr>
      <vt:lpstr>Pathogen Sequencing in Oxford</vt:lpstr>
      <vt:lpstr>Pathogen Sequencing in Oxford</vt:lpstr>
      <vt:lpstr>Unprecented resolution for transmission: previously undetected diversity</vt:lpstr>
      <vt:lpstr>Unprecented resolution for transmission: previously undetected diversity</vt:lpstr>
      <vt:lpstr>Unprecented resolution for transmission: ruling out putative transmission</vt:lpstr>
      <vt:lpstr>Unprecented resolution for transmission: evidence for cryptic transmission</vt:lpstr>
      <vt:lpstr>Unprecented resolution for transmission: evidence for cryptic transmission</vt:lpstr>
      <vt:lpstr>Pathogen Sequencing in Oxford</vt:lpstr>
      <vt:lpstr>Within and between host evolution in Staphylococcus aureus</vt:lpstr>
      <vt:lpstr>Within and between host evolution in Staphylococcus aureus</vt:lpstr>
      <vt:lpstr>Within and between host evolution in Staphylococcus aureus</vt:lpstr>
      <vt:lpstr>Within and between host evolution in Staphylococcus aureus</vt:lpstr>
      <vt:lpstr>Within and between host evolution in Staphylococcus aureus</vt:lpstr>
      <vt:lpstr>Within and between host evolution in Staphylococcus aureus</vt:lpstr>
      <vt:lpstr>Pathogen Biology &amp; Translational Medicine</vt:lpstr>
    </vt:vector>
  </TitlesOfParts>
  <Company>University of Oxford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Wilson</dc:creator>
  <cp:lastModifiedBy>Daniel Wilson</cp:lastModifiedBy>
  <cp:revision>82</cp:revision>
  <cp:lastPrinted>2011-02-14T13:20:05Z</cp:lastPrinted>
  <dcterms:created xsi:type="dcterms:W3CDTF">2011-02-14T13:08:57Z</dcterms:created>
  <dcterms:modified xsi:type="dcterms:W3CDTF">2011-02-14T13:22:54Z</dcterms:modified>
</cp:coreProperties>
</file>