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32"/>
  </p:notesMasterIdLst>
  <p:sldIdLst>
    <p:sldId id="280" r:id="rId2"/>
    <p:sldId id="281" r:id="rId3"/>
    <p:sldId id="289" r:id="rId4"/>
    <p:sldId id="288" r:id="rId5"/>
    <p:sldId id="292" r:id="rId6"/>
    <p:sldId id="284" r:id="rId7"/>
    <p:sldId id="290" r:id="rId8"/>
    <p:sldId id="291" r:id="rId9"/>
    <p:sldId id="293" r:id="rId10"/>
    <p:sldId id="294" r:id="rId11"/>
    <p:sldId id="282" r:id="rId12"/>
    <p:sldId id="295" r:id="rId13"/>
    <p:sldId id="296" r:id="rId14"/>
    <p:sldId id="297" r:id="rId15"/>
    <p:sldId id="298" r:id="rId16"/>
    <p:sldId id="299" r:id="rId17"/>
    <p:sldId id="283" r:id="rId18"/>
    <p:sldId id="300" r:id="rId19"/>
    <p:sldId id="301" r:id="rId20"/>
    <p:sldId id="302" r:id="rId21"/>
    <p:sldId id="285" r:id="rId22"/>
    <p:sldId id="303" r:id="rId23"/>
    <p:sldId id="308" r:id="rId24"/>
    <p:sldId id="304" r:id="rId25"/>
    <p:sldId id="305" r:id="rId26"/>
    <p:sldId id="307" r:id="rId27"/>
    <p:sldId id="286" r:id="rId28"/>
    <p:sldId id="309" r:id="rId29"/>
    <p:sldId id="310" r:id="rId30"/>
    <p:sldId id="31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47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2"/>
    <p:restoredTop sz="95705"/>
  </p:normalViewPr>
  <p:slideViewPr>
    <p:cSldViewPr snapToGrid="0" snapToObjects="1">
      <p:cViewPr>
        <p:scale>
          <a:sx n="153" d="100"/>
          <a:sy n="153" d="100"/>
        </p:scale>
        <p:origin x="568" y="176"/>
      </p:cViewPr>
      <p:guideLst/>
    </p:cSldViewPr>
  </p:slideViewPr>
  <p:notesTextViewPr>
    <p:cViewPr>
      <p:scale>
        <a:sx n="1" d="1"/>
        <a:sy n="1" d="1"/>
      </p:scale>
      <p:origin x="0" y="0"/>
    </p:cViewPr>
  </p:notesTextViewPr>
  <p:sorterViewPr>
    <p:cViewPr>
      <p:scale>
        <a:sx n="138" d="100"/>
        <a:sy n="138"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4D0DD-A56B-2144-9A44-36ACE5C9B92B}" type="datetimeFigureOut">
              <a:rPr lang="en-US" smtClean="0"/>
              <a:t>11/17/17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CF6BF-5356-F546-8700-004FF78A0F7B}" type="slidenum">
              <a:rPr lang="en-US" smtClean="0"/>
              <a:t>‹#›</a:t>
            </a:fld>
            <a:endParaRPr lang="en-US"/>
          </a:p>
        </p:txBody>
      </p:sp>
    </p:spTree>
    <p:extLst>
      <p:ext uri="{BB962C8B-B14F-4D97-AF65-F5344CB8AC3E}">
        <p14:creationId xmlns:p14="http://schemas.microsoft.com/office/powerpoint/2010/main" val="890195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Productivity</a:t>
            </a:r>
          </a:p>
          <a:p>
            <a:r>
              <a:rPr lang="en-US" dirty="0" smtClean="0"/>
              <a:t>All studies in which I have played a leading</a:t>
            </a:r>
            <a:r>
              <a:rPr lang="en-US" baseline="0" dirty="0" smtClean="0"/>
              <a:t> role</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1</a:t>
            </a:fld>
            <a:endParaRPr lang="en-US"/>
          </a:p>
        </p:txBody>
      </p:sp>
    </p:spTree>
    <p:extLst>
      <p:ext uri="{BB962C8B-B14F-4D97-AF65-F5344CB8AC3E}">
        <p14:creationId xmlns:p14="http://schemas.microsoft.com/office/powerpoint/2010/main" val="155120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Hint: singletons don’t tell you about the topology, only the branch lengths</a:t>
            </a:r>
          </a:p>
          <a:p>
            <a:r>
              <a:rPr lang="en-US" dirty="0" smtClean="0"/>
              <a:t>Note: trees are like mobiles, they can be ‘</a:t>
            </a:r>
            <a:r>
              <a:rPr lang="en-US" dirty="0" err="1" smtClean="0"/>
              <a:t>swivelled</a:t>
            </a:r>
            <a:r>
              <a:rPr lang="en-US" dirty="0" smtClean="0"/>
              <a:t>’ at each node</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18</a:t>
            </a:fld>
            <a:endParaRPr lang="en-US"/>
          </a:p>
        </p:txBody>
      </p:sp>
    </p:spTree>
    <p:extLst>
      <p:ext uri="{BB962C8B-B14F-4D97-AF65-F5344CB8AC3E}">
        <p14:creationId xmlns:p14="http://schemas.microsoft.com/office/powerpoint/2010/main" val="121224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Hint: singletons don’t tell you about the topology, only the branch lengths</a:t>
            </a:r>
          </a:p>
          <a:p>
            <a:r>
              <a:rPr lang="en-US" dirty="0" smtClean="0"/>
              <a:t>Note: trees are like mobiles, they can be ‘</a:t>
            </a:r>
            <a:r>
              <a:rPr lang="en-US" dirty="0" err="1" smtClean="0"/>
              <a:t>swivelled</a:t>
            </a:r>
            <a:r>
              <a:rPr lang="en-US" dirty="0" smtClean="0"/>
              <a:t>’ at each node</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19</a:t>
            </a:fld>
            <a:endParaRPr lang="en-US"/>
          </a:p>
        </p:txBody>
      </p:sp>
    </p:spTree>
    <p:extLst>
      <p:ext uri="{BB962C8B-B14F-4D97-AF65-F5344CB8AC3E}">
        <p14:creationId xmlns:p14="http://schemas.microsoft.com/office/powerpoint/2010/main" val="28132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a phylogeny represent?</a:t>
            </a:r>
          </a:p>
          <a:p>
            <a:r>
              <a:rPr lang="en-US" dirty="0" smtClean="0"/>
              <a:t>What are the units?</a:t>
            </a:r>
          </a:p>
          <a:p>
            <a:r>
              <a:rPr lang="en-US" dirty="0" smtClean="0"/>
              <a:t>Define edges/branches: what do they represent?</a:t>
            </a:r>
          </a:p>
          <a:p>
            <a:r>
              <a:rPr lang="en-US" dirty="0" smtClean="0"/>
              <a:t>Define vertices/nodes:</a:t>
            </a:r>
            <a:r>
              <a:rPr lang="en-US" baseline="0" dirty="0" smtClean="0"/>
              <a:t> what do they represent?</a:t>
            </a:r>
          </a:p>
          <a:p>
            <a:r>
              <a:rPr lang="en-US" baseline="0" dirty="0" smtClean="0"/>
              <a:t>What is the root? Is this tree rooted or unrooted?</a:t>
            </a:r>
          </a:p>
          <a:p>
            <a:r>
              <a:rPr lang="en-US" baseline="0" dirty="0" smtClean="0"/>
              <a:t>How is time represented?</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3</a:t>
            </a:fld>
            <a:endParaRPr lang="en-US"/>
          </a:p>
        </p:txBody>
      </p:sp>
    </p:spTree>
    <p:extLst>
      <p:ext uri="{BB962C8B-B14F-4D97-AF65-F5344CB8AC3E}">
        <p14:creationId xmlns:p14="http://schemas.microsoft.com/office/powerpoint/2010/main" val="85372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bifurcation</a:t>
            </a:r>
          </a:p>
          <a:p>
            <a:r>
              <a:rPr lang="en-US" dirty="0" smtClean="0"/>
              <a:t>Define </a:t>
            </a:r>
            <a:r>
              <a:rPr lang="en-US" dirty="0" err="1" smtClean="0"/>
              <a:t>multifurcation</a:t>
            </a:r>
            <a:endParaRPr lang="en-US" dirty="0" smtClean="0"/>
          </a:p>
          <a:p>
            <a:r>
              <a:rPr lang="en-US" dirty="0" smtClean="0"/>
              <a:t>Define radiation, extinction</a:t>
            </a:r>
          </a:p>
          <a:p>
            <a:r>
              <a:rPr lang="en-US" dirty="0" smtClean="0"/>
              <a:t>Define crown group</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4</a:t>
            </a:fld>
            <a:endParaRPr lang="en-US"/>
          </a:p>
        </p:txBody>
      </p:sp>
    </p:spTree>
    <p:extLst>
      <p:ext uri="{BB962C8B-B14F-4D97-AF65-F5344CB8AC3E}">
        <p14:creationId xmlns:p14="http://schemas.microsoft.com/office/powerpoint/2010/main" val="204992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a:t>
            </a:r>
            <a:r>
              <a:rPr lang="en-US" dirty="0" err="1" smtClean="0"/>
              <a:t>monophyly</a:t>
            </a:r>
            <a:r>
              <a:rPr lang="en-US" dirty="0" smtClean="0"/>
              <a:t>, </a:t>
            </a:r>
            <a:r>
              <a:rPr lang="en-US" dirty="0" err="1" smtClean="0"/>
              <a:t>paraphyly</a:t>
            </a:r>
            <a:r>
              <a:rPr lang="en-US" dirty="0" smtClean="0"/>
              <a:t>,</a:t>
            </a:r>
            <a:r>
              <a:rPr lang="en-US" baseline="0" dirty="0" smtClean="0"/>
              <a:t> </a:t>
            </a:r>
            <a:r>
              <a:rPr lang="en-US" baseline="0" dirty="0" err="1" smtClean="0"/>
              <a:t>polyphyly</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5</a:t>
            </a:fld>
            <a:endParaRPr lang="en-US"/>
          </a:p>
        </p:txBody>
      </p:sp>
    </p:spTree>
    <p:extLst>
      <p:ext uri="{BB962C8B-B14F-4D97-AF65-F5344CB8AC3E}">
        <p14:creationId xmlns:p14="http://schemas.microsoft.com/office/powerpoint/2010/main" val="10154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smtClean="0">
                <a:latin typeface="Arial" charset="0"/>
                <a:ea typeface="msgothic" charset="-128"/>
                <a:cs typeface="msgothic" charset="-128"/>
              </a:rPr>
              <a:t>Diagnostic traits</a:t>
            </a:r>
          </a:p>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dirty="0" smtClean="0">
                <a:latin typeface="Arial" charset="0"/>
                <a:ea typeface="msgothic" charset="-128"/>
                <a:cs typeface="msgothic" charset="-128"/>
              </a:rPr>
              <a:t>Define ancestral, derived</a:t>
            </a:r>
            <a:endParaRPr lang="en-GB" altLang="en-US" dirty="0">
              <a:latin typeface="Arial" charset="0"/>
              <a:ea typeface="msgothic" charset="-128"/>
              <a:cs typeface="msgothic" charset="-128"/>
            </a:endParaRPr>
          </a:p>
        </p:txBody>
      </p:sp>
    </p:spTree>
    <p:extLst>
      <p:ext uri="{BB962C8B-B14F-4D97-AF65-F5344CB8AC3E}">
        <p14:creationId xmlns:p14="http://schemas.microsoft.com/office/powerpoint/2010/main" val="197083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parsimony</a:t>
            </a:r>
          </a:p>
          <a:p>
            <a:r>
              <a:rPr lang="en-US" dirty="0" smtClean="0"/>
              <a:t>Define </a:t>
            </a:r>
            <a:r>
              <a:rPr lang="en-US" dirty="0" err="1" smtClean="0"/>
              <a:t>autapomorphy</a:t>
            </a:r>
            <a:r>
              <a:rPr lang="en-US" baseline="0" dirty="0" smtClean="0"/>
              <a:t> = singleton</a:t>
            </a:r>
          </a:p>
          <a:p>
            <a:r>
              <a:rPr lang="en-US" baseline="0" dirty="0" err="1" smtClean="0"/>
              <a:t>Synapomorphy</a:t>
            </a:r>
            <a:r>
              <a:rPr lang="en-US" baseline="0" dirty="0" smtClean="0"/>
              <a:t> = doubleton, </a:t>
            </a:r>
            <a:r>
              <a:rPr lang="en-US" baseline="0" dirty="0" err="1" smtClean="0"/>
              <a:t>tripleton</a:t>
            </a:r>
            <a:r>
              <a:rPr lang="en-US" baseline="0" dirty="0" smtClean="0"/>
              <a:t>, </a:t>
            </a:r>
            <a:r>
              <a:rPr lang="en-US" baseline="0" dirty="0" err="1" smtClean="0"/>
              <a:t>etc</a:t>
            </a:r>
            <a:endParaRPr lang="en-US" baseline="0" dirty="0" smtClean="0"/>
          </a:p>
          <a:p>
            <a:r>
              <a:rPr lang="en-US" baseline="0" dirty="0" smtClean="0"/>
              <a:t>Homoplasy = number of substitutions greater than or equal to number of alleles</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9</a:t>
            </a:fld>
            <a:endParaRPr lang="en-US"/>
          </a:p>
        </p:txBody>
      </p:sp>
    </p:spTree>
    <p:extLst>
      <p:ext uri="{BB962C8B-B14F-4D97-AF65-F5344CB8AC3E}">
        <p14:creationId xmlns:p14="http://schemas.microsoft.com/office/powerpoint/2010/main" val="212827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Hint: singletons don’t tell you about the topology, only the branch lengths</a:t>
            </a:r>
          </a:p>
          <a:p>
            <a:r>
              <a:rPr lang="en-US" dirty="0" smtClean="0"/>
              <a:t>Note: trees are like mobiles, they can be ‘</a:t>
            </a:r>
            <a:r>
              <a:rPr lang="en-US" dirty="0" err="1" smtClean="0"/>
              <a:t>swivelled</a:t>
            </a:r>
            <a:r>
              <a:rPr lang="en-US" dirty="0" smtClean="0"/>
              <a:t>’ at each node</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10</a:t>
            </a:fld>
            <a:endParaRPr lang="en-US"/>
          </a:p>
        </p:txBody>
      </p:sp>
    </p:spTree>
    <p:extLst>
      <p:ext uri="{BB962C8B-B14F-4D97-AF65-F5344CB8AC3E}">
        <p14:creationId xmlns:p14="http://schemas.microsoft.com/office/powerpoint/2010/main" val="102951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genes are highly conserved, their similarity is evident.</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12</a:t>
            </a:fld>
            <a:endParaRPr lang="en-US"/>
          </a:p>
        </p:txBody>
      </p:sp>
    </p:spTree>
    <p:extLst>
      <p:ext uri="{BB962C8B-B14F-4D97-AF65-F5344CB8AC3E}">
        <p14:creationId xmlns:p14="http://schemas.microsoft.com/office/powerpoint/2010/main" val="27469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carefully aligning them by hand is painstaking</a:t>
            </a:r>
            <a:endParaRPr lang="en-US" dirty="0"/>
          </a:p>
        </p:txBody>
      </p:sp>
      <p:sp>
        <p:nvSpPr>
          <p:cNvPr id="4" name="Slide Number Placeholder 3"/>
          <p:cNvSpPr>
            <a:spLocks noGrp="1"/>
          </p:cNvSpPr>
          <p:nvPr>
            <p:ph type="sldNum" sz="quarter" idx="10"/>
          </p:nvPr>
        </p:nvSpPr>
        <p:spPr/>
        <p:txBody>
          <a:bodyPr/>
          <a:lstStyle/>
          <a:p>
            <a:fld id="{B62CF6BF-5356-F546-8700-004FF78A0F7B}" type="slidenum">
              <a:rPr lang="en-US" smtClean="0"/>
              <a:t>13</a:t>
            </a:fld>
            <a:endParaRPr lang="en-US"/>
          </a:p>
        </p:txBody>
      </p:sp>
    </p:spTree>
    <p:extLst>
      <p:ext uri="{BB962C8B-B14F-4D97-AF65-F5344CB8AC3E}">
        <p14:creationId xmlns:p14="http://schemas.microsoft.com/office/powerpoint/2010/main" val="89983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36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latin typeface="Helvetica" charset="0"/>
                <a:ea typeface="Helvetica" charset="0"/>
                <a:cs typeface="Helvetica" charset="0"/>
              </a:defRPr>
            </a:lvl1pPr>
          </a:lstStyle>
          <a:p>
            <a:fld id="{ECD19FB2-3AAB-4D03-B13A-2960828C78E3}" type="datetimeFigureOut">
              <a:rPr lang="en-US" smtClean="0"/>
              <a:pPr/>
              <a:t>11/17/17</a:t>
            </a:fld>
            <a:endParaRPr lang="en-US" dirty="0"/>
          </a:p>
        </p:txBody>
      </p:sp>
      <p:sp>
        <p:nvSpPr>
          <p:cNvPr id="8" name="Footer Placeholder 7"/>
          <p:cNvSpPr>
            <a:spLocks noGrp="1"/>
          </p:cNvSpPr>
          <p:nvPr>
            <p:ph type="ftr" sz="quarter" idx="11"/>
          </p:nvPr>
        </p:nvSpPr>
        <p:spPr/>
        <p:txBody>
          <a:bodyPr/>
          <a:lstStyle>
            <a:lvl1pPr>
              <a:defRPr>
                <a:latin typeface="Helvetica" charset="0"/>
                <a:ea typeface="Helvetica" charset="0"/>
                <a:cs typeface="Helvetica" charset="0"/>
              </a:defRPr>
            </a:lvl1pPr>
          </a:lstStyle>
          <a:p>
            <a:r>
              <a:rPr lang="en-US" smtClean="0"/>
              <a:t>
              </a:t>
            </a:r>
            <a:endParaRPr lang="en-US" dirty="0"/>
          </a:p>
        </p:txBody>
      </p:sp>
      <p:sp>
        <p:nvSpPr>
          <p:cNvPr id="9" name="Slide Number Placeholder 8"/>
          <p:cNvSpPr>
            <a:spLocks noGrp="1"/>
          </p:cNvSpPr>
          <p:nvPr>
            <p:ph type="sldNum" sz="quarter" idx="12"/>
          </p:nvPr>
        </p:nvSpPr>
        <p:spPr/>
        <p:txBody>
          <a:bodyPr/>
          <a:lstStyle>
            <a:lvl1pPr>
              <a:defRPr>
                <a:latin typeface="Helvetica" charset="0"/>
                <a:ea typeface="Helvetica" charset="0"/>
                <a:cs typeface="Helvetica" charset="0"/>
              </a:defRPr>
            </a:lvl1p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11/17/17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11/17/17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11/17/17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11/17/17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11/17/17</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11/17/17</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11/17/17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11/17/17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99916976-5D93-46E4-A98A-FAD63E4D0EA8}" type="datetimeFigureOut">
              <a:rPr lang="en-US" smtClean="0"/>
              <a:pPr/>
              <a:t>11/17/17</a:t>
            </a:fld>
            <a:endParaRPr lang="en-US" dirty="0"/>
          </a:p>
        </p:txBody>
      </p:sp>
      <p:sp>
        <p:nvSpPr>
          <p:cNvPr id="5" name="Footer Placeholder 4"/>
          <p:cNvSpPr>
            <a:spLocks noGrp="1"/>
          </p:cNvSpPr>
          <p:nvPr>
            <p:ph type="ftr" sz="quarter" idx="11"/>
          </p:nvPr>
        </p:nvSpPr>
        <p:spPr/>
        <p:txBody>
          <a:bodyPr/>
          <a:lstStyle>
            <a:lvl1pPr>
              <a:defRPr>
                <a:latin typeface="Helvetica" charset="0"/>
                <a:ea typeface="Helvetica" charset="0"/>
                <a:cs typeface="Helvetica" charset="0"/>
              </a:defRPr>
            </a:lvl1pPr>
          </a:lstStyle>
          <a:p>
            <a:r>
              <a:rPr lang="en-US" smtClean="0"/>
              <a:t>
              </a:t>
            </a:r>
            <a:endParaRPr lang="en-US" dirty="0"/>
          </a:p>
        </p:txBody>
      </p:sp>
      <p:sp>
        <p:nvSpPr>
          <p:cNvPr id="6" name="Slide Number Placeholder 5"/>
          <p:cNvSpPr>
            <a:spLocks noGrp="1"/>
          </p:cNvSpPr>
          <p:nvPr>
            <p:ph type="sldNum" sz="quarter" idx="12"/>
          </p:nvPr>
        </p:nvSpPr>
        <p:spPr/>
        <p:txBody>
          <a:bodyPr/>
          <a:lstStyle>
            <a:lvl1pPr>
              <a:defRPr>
                <a:latin typeface="Helvetica" charset="0"/>
                <a:ea typeface="Helvetica" charset="0"/>
                <a:cs typeface="Helvetica" charset="0"/>
              </a:defRPr>
            </a:lvl1pPr>
          </a:lstStyle>
          <a:p>
            <a:fld id="{6D22F896-40B5-4ADD-8801-0D06FADFA0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36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0F39F4F5-F4D2-4D2A-AB60-88D37ADCB869}" type="datetimeFigureOut">
              <a:rPr lang="en-US" smtClean="0"/>
              <a:pPr/>
              <a:t>11/17/17</a:t>
            </a:fld>
            <a:endParaRPr lang="en-US" dirty="0"/>
          </a:p>
        </p:txBody>
      </p:sp>
      <p:sp>
        <p:nvSpPr>
          <p:cNvPr id="5" name="Footer Placeholder 4"/>
          <p:cNvSpPr>
            <a:spLocks noGrp="1"/>
          </p:cNvSpPr>
          <p:nvPr>
            <p:ph type="ftr" sz="quarter" idx="11"/>
          </p:nvPr>
        </p:nvSpPr>
        <p:spPr/>
        <p:txBody>
          <a:bodyPr/>
          <a:lstStyle>
            <a:lvl1pPr>
              <a:defRPr>
                <a:latin typeface="Helvetica" charset="0"/>
                <a:ea typeface="Helvetica" charset="0"/>
                <a:cs typeface="Helvetica" charset="0"/>
              </a:defRPr>
            </a:lvl1pPr>
          </a:lstStyle>
          <a:p>
            <a:r>
              <a:rPr lang="en-US" smtClean="0"/>
              <a:t>
              </a:t>
            </a:r>
            <a:endParaRPr lang="en-US" dirty="0"/>
          </a:p>
        </p:txBody>
      </p:sp>
      <p:sp>
        <p:nvSpPr>
          <p:cNvPr id="6" name="Slide Number Placeholder 5"/>
          <p:cNvSpPr>
            <a:spLocks noGrp="1"/>
          </p:cNvSpPr>
          <p:nvPr>
            <p:ph type="sldNum" sz="quarter" idx="12"/>
          </p:nvPr>
        </p:nvSpPr>
        <p:spPr/>
        <p:txBody>
          <a:bodyPr/>
          <a:lstStyle>
            <a:lvl1pPr>
              <a:defRPr>
                <a:latin typeface="Helvetica" charset="0"/>
                <a:ea typeface="Helvetica" charset="0"/>
                <a:cs typeface="Helvetica" charset="0"/>
              </a:defRPr>
            </a:lvl1pPr>
          </a:lstStyle>
          <a:p>
            <a:fld id="{6D22F896-40B5-4ADD-8801-0D06FADFA09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D23BC6CE-6D1E-47E5-8859-F31AC5380EB2}" type="datetimeFigureOut">
              <a:rPr lang="en-US" smtClean="0"/>
              <a:pPr/>
              <a:t>11/17/17</a:t>
            </a:fld>
            <a:endParaRPr lang="en-US" dirty="0"/>
          </a:p>
        </p:txBody>
      </p:sp>
      <p:sp>
        <p:nvSpPr>
          <p:cNvPr id="6" name="Footer Placeholder 5"/>
          <p:cNvSpPr>
            <a:spLocks noGrp="1"/>
          </p:cNvSpPr>
          <p:nvPr>
            <p:ph type="ftr" sz="quarter" idx="11"/>
          </p:nvPr>
        </p:nvSpPr>
        <p:spPr/>
        <p:txBody>
          <a:bodyPr/>
          <a:lstStyle>
            <a:lvl1pPr>
              <a:defRPr>
                <a:latin typeface="Helvetica" charset="0"/>
                <a:ea typeface="Helvetica" charset="0"/>
                <a:cs typeface="Helvetica" charset="0"/>
              </a:defRPr>
            </a:lvl1pPr>
          </a:lstStyle>
          <a:p>
            <a:r>
              <a:rPr lang="en-US" smtClean="0"/>
              <a:t>
              </a:t>
            </a:r>
            <a:endParaRPr lang="en-US" dirty="0"/>
          </a:p>
        </p:txBody>
      </p:sp>
      <p:sp>
        <p:nvSpPr>
          <p:cNvPr id="7" name="Slide Number Placeholder 6"/>
          <p:cNvSpPr>
            <a:spLocks noGrp="1"/>
          </p:cNvSpPr>
          <p:nvPr>
            <p:ph type="sldNum" sz="quarter" idx="12"/>
          </p:nvPr>
        </p:nvSpPr>
        <p:spPr/>
        <p:txBody>
          <a:bodyPr/>
          <a:lstStyle>
            <a:lvl1pPr>
              <a:defRPr>
                <a:latin typeface="Helvetica" charset="0"/>
                <a:ea typeface="Helvetica" charset="0"/>
                <a:cs typeface="Helvetica" charset="0"/>
              </a:defRPr>
            </a:lvl1pPr>
          </a:lstStyle>
          <a:p>
            <a:fld id="{6D22F896-40B5-4ADD-8801-0D06FADFA09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Helvetica" charset="0"/>
                <a:ea typeface="Helvetica" charset="0"/>
                <a:cs typeface="Helvetica"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latin typeface="Helvetica" charset="0"/>
                <a:ea typeface="Helvetica" charset="0"/>
                <a:cs typeface="Helvetica" charset="0"/>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atin typeface="Helvetica" charset="0"/>
                <a:ea typeface="Helvetica" charset="0"/>
                <a:cs typeface="Helvetica" charset="0"/>
              </a:defRPr>
            </a:lvl1pPr>
          </a:lstStyle>
          <a:p>
            <a:fld id="{B1B4E7C4-4DA4-404D-9965-B13F2DD7D8BF}" type="datetimeFigureOut">
              <a:rPr lang="en-US" smtClean="0"/>
              <a:pPr/>
              <a:t>11/17/17</a:t>
            </a:fld>
            <a:endParaRPr lang="en-US" dirty="0"/>
          </a:p>
        </p:txBody>
      </p:sp>
      <p:sp>
        <p:nvSpPr>
          <p:cNvPr id="8" name="Footer Placeholder 7"/>
          <p:cNvSpPr>
            <a:spLocks noGrp="1"/>
          </p:cNvSpPr>
          <p:nvPr>
            <p:ph type="ftr" sz="quarter" idx="11"/>
          </p:nvPr>
        </p:nvSpPr>
        <p:spPr/>
        <p:txBody>
          <a:bodyPr/>
          <a:lstStyle>
            <a:lvl1pPr>
              <a:defRPr>
                <a:latin typeface="Helvetica" charset="0"/>
                <a:ea typeface="Helvetica" charset="0"/>
                <a:cs typeface="Helvetica" charset="0"/>
              </a:defRPr>
            </a:lvl1pPr>
          </a:lstStyle>
          <a:p>
            <a:r>
              <a:rPr lang="en-US" smtClean="0"/>
              <a:t>
              </a:t>
            </a:r>
            <a:endParaRPr lang="en-US" dirty="0"/>
          </a:p>
        </p:txBody>
      </p:sp>
      <p:sp>
        <p:nvSpPr>
          <p:cNvPr id="9" name="Slide Number Placeholder 8"/>
          <p:cNvSpPr>
            <a:spLocks noGrp="1"/>
          </p:cNvSpPr>
          <p:nvPr>
            <p:ph type="sldNum" sz="quarter" idx="12"/>
          </p:nvPr>
        </p:nvSpPr>
        <p:spPr/>
        <p:txBody>
          <a:bodyPr/>
          <a:lstStyle>
            <a:lvl1pPr>
              <a:defRPr>
                <a:latin typeface="Helvetica" charset="0"/>
                <a:ea typeface="Helvetica" charset="0"/>
                <a:cs typeface="Helvetica" charset="0"/>
              </a:defRPr>
            </a:lvl1pPr>
          </a:lstStyle>
          <a:p>
            <a:fld id="{6D22F896-40B5-4ADD-8801-0D06FADFA09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11/17/17</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11/17/17</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11/17/17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11/17/17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2130" y="186743"/>
            <a:ext cx="8739739" cy="53002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13559" y="818148"/>
            <a:ext cx="8728309" cy="577515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13559" y="6670307"/>
            <a:ext cx="2057400" cy="185917"/>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11/17/17</a:t>
            </a:fld>
            <a:endParaRPr lang="en-US" dirty="0"/>
          </a:p>
        </p:txBody>
      </p:sp>
      <p:sp>
        <p:nvSpPr>
          <p:cNvPr id="5" name="Footer Placeholder 4"/>
          <p:cNvSpPr>
            <a:spLocks noGrp="1"/>
          </p:cNvSpPr>
          <p:nvPr>
            <p:ph type="ftr" sz="quarter" idx="3"/>
          </p:nvPr>
        </p:nvSpPr>
        <p:spPr>
          <a:xfrm>
            <a:off x="3028950" y="6670307"/>
            <a:ext cx="3086100" cy="185917"/>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smtClean="0"/>
              <a:t>
              </a:t>
            </a:r>
            <a:endParaRPr lang="en-US" dirty="0"/>
          </a:p>
        </p:txBody>
      </p:sp>
      <p:sp>
        <p:nvSpPr>
          <p:cNvPr id="6" name="Slide Number Placeholder 5"/>
          <p:cNvSpPr>
            <a:spLocks noGrp="1"/>
          </p:cNvSpPr>
          <p:nvPr>
            <p:ph type="sldNum" sz="quarter" idx="4"/>
          </p:nvPr>
        </p:nvSpPr>
        <p:spPr>
          <a:xfrm>
            <a:off x="6884468" y="6685061"/>
            <a:ext cx="2057400" cy="185917"/>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646825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 Id="rId3"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4089" y="5026232"/>
            <a:ext cx="6858000" cy="1158010"/>
          </a:xfrm>
        </p:spPr>
        <p:txBody>
          <a:bodyPr>
            <a:normAutofit/>
          </a:bodyPr>
          <a:lstStyle/>
          <a:p>
            <a:pPr algn="l"/>
            <a:r>
              <a:rPr lang="en-US" sz="3100" dirty="0" smtClean="0"/>
              <a:t>Associate Professor Daniel Wilson</a:t>
            </a:r>
            <a:endParaRPr lang="en-US" sz="3100" dirty="0"/>
          </a:p>
        </p:txBody>
      </p:sp>
      <p:sp>
        <p:nvSpPr>
          <p:cNvPr id="5" name="Subtitle 4"/>
          <p:cNvSpPr>
            <a:spLocks noGrp="1"/>
          </p:cNvSpPr>
          <p:nvPr>
            <p:ph type="subTitle" idx="1"/>
          </p:nvPr>
        </p:nvSpPr>
        <p:spPr>
          <a:xfrm>
            <a:off x="534089" y="5487208"/>
            <a:ext cx="6858000" cy="894522"/>
          </a:xfrm>
        </p:spPr>
        <p:txBody>
          <a:bodyPr>
            <a:normAutofit fontScale="70000" lnSpcReduction="20000"/>
          </a:bodyPr>
          <a:lstStyle/>
          <a:p>
            <a:pPr algn="l"/>
            <a:r>
              <a:rPr lang="en-US" dirty="0" err="1" smtClean="0"/>
              <a:t>Wellcome</a:t>
            </a:r>
            <a:r>
              <a:rPr lang="en-US" dirty="0" smtClean="0"/>
              <a:t> Trust / Royal Society Sir Henry Dale Fellow</a:t>
            </a:r>
          </a:p>
          <a:p>
            <a:pPr algn="l"/>
            <a:r>
              <a:rPr lang="en-US" dirty="0" smtClean="0"/>
              <a:t>Nuffield Department of Medicine</a:t>
            </a:r>
            <a:endParaRPr lang="en-US" dirty="0"/>
          </a:p>
          <a:p>
            <a:pPr algn="l"/>
            <a:r>
              <a:rPr lang="en-US" dirty="0" smtClean="0"/>
              <a:t> </a:t>
            </a:r>
          </a:p>
        </p:txBody>
      </p:sp>
      <p:sp>
        <p:nvSpPr>
          <p:cNvPr id="6" name="Title 3"/>
          <p:cNvSpPr txBox="1">
            <a:spLocks/>
          </p:cNvSpPr>
          <p:nvPr/>
        </p:nvSpPr>
        <p:spPr>
          <a:xfrm>
            <a:off x="0" y="498056"/>
            <a:ext cx="9144000" cy="1820835"/>
          </a:xfrm>
          <a:prstGeom prst="rect">
            <a:avLst/>
          </a:prstGeom>
        </p:spPr>
        <p:txBody>
          <a:bodyPr vert="horz" wrap="none" lIns="91440" tIns="45720" rIns="91440" bIns="45720" rtlCol="0" anchor="t">
            <a:normAutofit fontScale="92500" lnSpcReduction="10000"/>
          </a:bodyPr>
          <a:lstStyle>
            <a:lvl1pPr algn="r" defTabSz="685800" rtl="0" eaLnBrk="1" latinLnBrk="0" hangingPunct="1">
              <a:lnSpc>
                <a:spcPct val="90000"/>
              </a:lnSpc>
              <a:spcBef>
                <a:spcPct val="0"/>
              </a:spcBef>
              <a:buNone/>
              <a:defRPr sz="3600" b="0" kern="120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Helvetica" charset="0"/>
                <a:ea typeface="Helvetica" charset="0"/>
                <a:cs typeface="Helvetica" charset="0"/>
              </a:defRPr>
            </a:lvl1pPr>
          </a:lstStyle>
          <a:p>
            <a:pPr algn="ctr"/>
            <a:r>
              <a:rPr lang="en-US" sz="4400" i="1" spc="-100" dirty="0" err="1" smtClean="0">
                <a:solidFill>
                  <a:schemeClr val="tx1"/>
                </a:solidFill>
              </a:rPr>
              <a:t>Phylogenetics</a:t>
            </a:r>
            <a:r>
              <a:rPr lang="en-US" sz="4400" i="1" spc="-100" dirty="0" smtClean="0">
                <a:solidFill>
                  <a:schemeClr val="tx1"/>
                </a:solidFill>
              </a:rPr>
              <a:t> in Practice</a:t>
            </a:r>
          </a:p>
          <a:p>
            <a:pPr algn="ctr"/>
            <a:endParaRPr lang="en-US" sz="4400" i="1" spc="-100" dirty="0" smtClean="0">
              <a:solidFill>
                <a:schemeClr val="tx1"/>
              </a:solidFill>
            </a:endParaRPr>
          </a:p>
          <a:p>
            <a:pPr algn="ctr"/>
            <a:r>
              <a:rPr lang="en-US" sz="1900" spc="-100" dirty="0" smtClean="0">
                <a:solidFill>
                  <a:schemeClr val="tx1"/>
                </a:solidFill>
              </a:rPr>
              <a:t>Oxford Doctoral Training </a:t>
            </a:r>
            <a:r>
              <a:rPr lang="en-US" sz="1900" spc="-100" dirty="0" err="1" smtClean="0">
                <a:solidFill>
                  <a:schemeClr val="tx1"/>
                </a:solidFill>
              </a:rPr>
              <a:t>Programme</a:t>
            </a:r>
            <a:endParaRPr lang="en-US" sz="1900" spc="-100" dirty="0" smtClean="0">
              <a:solidFill>
                <a:schemeClr val="tx1"/>
              </a:solidFill>
            </a:endParaRPr>
          </a:p>
          <a:p>
            <a:pPr algn="ctr"/>
            <a:endParaRPr lang="en-US" sz="1900" spc="-100" dirty="0" smtClean="0">
              <a:solidFill>
                <a:schemeClr val="tx1"/>
              </a:solidFill>
            </a:endParaRPr>
          </a:p>
          <a:p>
            <a:pPr algn="ctr"/>
            <a:r>
              <a:rPr lang="en-US" sz="1900" spc="-100" dirty="0" smtClean="0">
                <a:solidFill>
                  <a:schemeClr val="tx1"/>
                </a:solidFill>
              </a:rPr>
              <a:t>Monday 20</a:t>
            </a:r>
            <a:r>
              <a:rPr lang="en-US" sz="1900" spc="-100" baseline="30000" dirty="0" smtClean="0">
                <a:solidFill>
                  <a:schemeClr val="tx1"/>
                </a:solidFill>
              </a:rPr>
              <a:t>th</a:t>
            </a:r>
            <a:r>
              <a:rPr lang="en-US" sz="1900" spc="-100" dirty="0" smtClean="0">
                <a:solidFill>
                  <a:schemeClr val="tx1"/>
                </a:solidFill>
              </a:rPr>
              <a:t> – Tuesday 21</a:t>
            </a:r>
            <a:r>
              <a:rPr lang="en-US" sz="1900" spc="-100" baseline="30000" dirty="0" smtClean="0">
                <a:solidFill>
                  <a:schemeClr val="tx1"/>
                </a:solidFill>
              </a:rPr>
              <a:t>st</a:t>
            </a:r>
            <a:r>
              <a:rPr lang="en-US" sz="1900" spc="-100" dirty="0" smtClean="0">
                <a:solidFill>
                  <a:schemeClr val="tx1"/>
                </a:solidFill>
              </a:rPr>
              <a:t> November 2017</a:t>
            </a:r>
            <a:endParaRPr lang="en-US" sz="1900" spc="-100" dirty="0">
              <a:solidFill>
                <a:schemeClr val="tx1"/>
              </a:solidFill>
            </a:endParaRPr>
          </a:p>
        </p:txBody>
      </p:sp>
      <p:pic>
        <p:nvPicPr>
          <p:cNvPr id="8" name="Picture 4" descr="http://www.danielwilson.me.uk/mugshots/Sarah-Ear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731" y="3052773"/>
            <a:ext cx="1041990" cy="12404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danielwilson.me.uk/mugshots/Clara-Grazi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766" y="3055874"/>
            <a:ext cx="1244009" cy="12440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72537" y="4258071"/>
            <a:ext cx="1284326" cy="400110"/>
          </a:xfrm>
          <a:prstGeom prst="rect">
            <a:avLst/>
          </a:prstGeom>
          <a:noFill/>
        </p:spPr>
        <p:txBody>
          <a:bodyPr wrap="none" rtlCol="0">
            <a:spAutoFit/>
          </a:bodyPr>
          <a:lstStyle/>
          <a:p>
            <a:pPr algn="ctr"/>
            <a:r>
              <a:rPr lang="en-US" sz="1000" dirty="0" smtClean="0">
                <a:latin typeface="Helvetica" charset="0"/>
                <a:ea typeface="Helvetica" charset="0"/>
                <a:cs typeface="Helvetica" charset="0"/>
              </a:rPr>
              <a:t>Sarah Earle</a:t>
            </a:r>
          </a:p>
          <a:p>
            <a:pPr algn="ctr"/>
            <a:r>
              <a:rPr lang="en-US" sz="1000" dirty="0" smtClean="0">
                <a:latin typeface="Helvetica" charset="0"/>
                <a:ea typeface="Helvetica" charset="0"/>
                <a:cs typeface="Helvetica" charset="0"/>
              </a:rPr>
              <a:t>Biological Sciences</a:t>
            </a:r>
            <a:endParaRPr lang="en-US" sz="1000" dirty="0">
              <a:latin typeface="Helvetica" charset="0"/>
              <a:ea typeface="Helvetica" charset="0"/>
              <a:cs typeface="Helvetica" charset="0"/>
            </a:endParaRPr>
          </a:p>
        </p:txBody>
      </p:sp>
      <p:sp>
        <p:nvSpPr>
          <p:cNvPr id="32" name="TextBox 31"/>
          <p:cNvSpPr txBox="1"/>
          <p:nvPr/>
        </p:nvSpPr>
        <p:spPr>
          <a:xfrm>
            <a:off x="4198428" y="4258071"/>
            <a:ext cx="987771" cy="400110"/>
          </a:xfrm>
          <a:prstGeom prst="rect">
            <a:avLst/>
          </a:prstGeom>
          <a:noFill/>
        </p:spPr>
        <p:txBody>
          <a:bodyPr wrap="none" rtlCol="0">
            <a:spAutoFit/>
          </a:bodyPr>
          <a:lstStyle/>
          <a:p>
            <a:pPr algn="ctr"/>
            <a:r>
              <a:rPr lang="en-US" sz="1000" dirty="0" smtClean="0">
                <a:latin typeface="Helvetica" charset="0"/>
                <a:ea typeface="Helvetica" charset="0"/>
                <a:cs typeface="Helvetica" charset="0"/>
              </a:rPr>
              <a:t>Steven Lin</a:t>
            </a:r>
            <a:br>
              <a:rPr lang="en-US" sz="1000" dirty="0" smtClean="0">
                <a:latin typeface="Helvetica" charset="0"/>
                <a:ea typeface="Helvetica" charset="0"/>
                <a:cs typeface="Helvetica" charset="0"/>
              </a:rPr>
            </a:br>
            <a:r>
              <a:rPr lang="en-US" sz="1000" dirty="0" smtClean="0">
                <a:latin typeface="Helvetica" charset="0"/>
                <a:ea typeface="Helvetica" charset="0"/>
                <a:cs typeface="Helvetica" charset="0"/>
              </a:rPr>
              <a:t>Bioinformatics</a:t>
            </a:r>
            <a:endParaRPr lang="en-US" sz="1000" dirty="0">
              <a:latin typeface="Helvetica" charset="0"/>
              <a:ea typeface="Helvetica" charset="0"/>
              <a:cs typeface="Helvetica" charset="0"/>
            </a:endParaRPr>
          </a:p>
        </p:txBody>
      </p:sp>
      <p:sp>
        <p:nvSpPr>
          <p:cNvPr id="34" name="TextBox 33"/>
          <p:cNvSpPr txBox="1"/>
          <p:nvPr/>
        </p:nvSpPr>
        <p:spPr>
          <a:xfrm>
            <a:off x="6593891" y="4258071"/>
            <a:ext cx="973343" cy="400110"/>
          </a:xfrm>
          <a:prstGeom prst="rect">
            <a:avLst/>
          </a:prstGeom>
          <a:noFill/>
        </p:spPr>
        <p:txBody>
          <a:bodyPr wrap="none" rtlCol="0">
            <a:spAutoFit/>
          </a:bodyPr>
          <a:lstStyle/>
          <a:p>
            <a:pPr algn="ctr"/>
            <a:r>
              <a:rPr lang="en-US" sz="1000" dirty="0" smtClean="0">
                <a:latin typeface="Helvetica" charset="0"/>
                <a:ea typeface="Helvetica" charset="0"/>
                <a:cs typeface="Helvetica" charset="0"/>
              </a:rPr>
              <a:t>Clara </a:t>
            </a:r>
            <a:r>
              <a:rPr lang="en-US" sz="1000" dirty="0" err="1" smtClean="0">
                <a:latin typeface="Helvetica" charset="0"/>
                <a:ea typeface="Helvetica" charset="0"/>
                <a:cs typeface="Helvetica" charset="0"/>
              </a:rPr>
              <a:t>Grazian</a:t>
            </a:r>
            <a:endParaRPr lang="en-US" sz="1000" dirty="0" smtClean="0">
              <a:latin typeface="Helvetica" charset="0"/>
              <a:ea typeface="Helvetica" charset="0"/>
              <a:cs typeface="Helvetica" charset="0"/>
            </a:endParaRPr>
          </a:p>
          <a:p>
            <a:pPr algn="ctr"/>
            <a:r>
              <a:rPr lang="en-US" sz="1000" dirty="0" smtClean="0">
                <a:latin typeface="Helvetica" charset="0"/>
                <a:ea typeface="Helvetica" charset="0"/>
                <a:cs typeface="Helvetica" charset="0"/>
              </a:rPr>
              <a:t>Statistics</a:t>
            </a:r>
            <a:endParaRPr lang="en-US" sz="1000" dirty="0">
              <a:latin typeface="Helvetica" charset="0"/>
              <a:ea typeface="Helvetica" charset="0"/>
              <a:cs typeface="Helvetica" charset="0"/>
            </a:endParaRPr>
          </a:p>
        </p:txBody>
      </p:sp>
      <p:pic>
        <p:nvPicPr>
          <p:cNvPr id="1026" name="Picture 2" descr="mage result for shang-kuan lin imp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815" y="3045240"/>
            <a:ext cx="986217" cy="125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67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281959"/>
              </p:ext>
            </p:extLst>
          </p:nvPr>
        </p:nvGraphicFramePr>
        <p:xfrm>
          <a:off x="1638300" y="685800"/>
          <a:ext cx="6096000" cy="1854200"/>
        </p:xfrm>
        <a:graphic>
          <a:graphicData uri="http://schemas.openxmlformats.org/drawingml/2006/table">
            <a:tbl>
              <a:tblPr firstRow="1" bandRow="1">
                <a:tableStyleId>{5C22544A-7EE6-4342-B048-85BDC9FD1C3A}</a:tableStyleId>
              </a:tblPr>
              <a:tblGrid>
                <a:gridCol w="762000"/>
                <a:gridCol w="762000"/>
                <a:gridCol w="762000"/>
                <a:gridCol w="762000"/>
                <a:gridCol w="762000"/>
                <a:gridCol w="762000"/>
                <a:gridCol w="762000"/>
                <a:gridCol w="762000"/>
              </a:tblGrid>
              <a:tr h="370840">
                <a:tc>
                  <a:txBody>
                    <a:bodyPr/>
                    <a:lstStyle/>
                    <a:p>
                      <a:pPr algn="ct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1</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2</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3</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4</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5</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6</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7</a:t>
                      </a:r>
                      <a:endParaRPr lang="en-US" dirty="0">
                        <a:latin typeface="Helvetica" charset="0"/>
                        <a:ea typeface="Helvetica" charset="0"/>
                        <a:cs typeface="Helvetica" charset="0"/>
                      </a:endParaRPr>
                    </a:p>
                  </a:txBody>
                  <a:tcPr/>
                </a:tc>
              </a:tr>
              <a:tr h="370840">
                <a:tc>
                  <a:txBody>
                    <a:bodyPr/>
                    <a:lstStyle/>
                    <a:p>
                      <a:pPr algn="ctr"/>
                      <a:r>
                        <a:rPr lang="en-US" dirty="0" smtClean="0">
                          <a:latin typeface="Helvetica" charset="0"/>
                          <a:ea typeface="Helvetica" charset="0"/>
                          <a:cs typeface="Helvetica" charset="0"/>
                        </a:rPr>
                        <a:t>A</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r>
              <a:tr h="370840">
                <a:tc>
                  <a:txBody>
                    <a:bodyPr/>
                    <a:lstStyle/>
                    <a:p>
                      <a:pPr algn="ctr"/>
                      <a:r>
                        <a:rPr lang="en-US" dirty="0" smtClean="0">
                          <a:latin typeface="Helvetica" charset="0"/>
                          <a:ea typeface="Helvetica" charset="0"/>
                          <a:cs typeface="Helvetica" charset="0"/>
                        </a:rPr>
                        <a:t>B</a:t>
                      </a:r>
                      <a:endParaRPr lang="en-US" dirty="0">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r>
              <a:tr h="370840">
                <a:tc>
                  <a:txBody>
                    <a:bodyPr/>
                    <a:lstStyle/>
                    <a:p>
                      <a:pPr algn="ctr"/>
                      <a:r>
                        <a:rPr lang="en-US" dirty="0" smtClean="0">
                          <a:latin typeface="Helvetica" charset="0"/>
                          <a:ea typeface="Helvetica" charset="0"/>
                          <a:cs typeface="Helvetica" charset="0"/>
                        </a:rPr>
                        <a:t>C</a:t>
                      </a:r>
                      <a:endParaRPr lang="en-US" dirty="0">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endParaRPr lang="en-US" dirty="0">
                        <a:latin typeface="Helvetica" charset="0"/>
                        <a:ea typeface="Helvetica" charset="0"/>
                        <a:cs typeface="Helvetica" charset="0"/>
                      </a:endParaRPr>
                    </a:p>
                  </a:txBody>
                  <a:tcPr/>
                </a:tc>
              </a:tr>
              <a:tr h="370840">
                <a:tc>
                  <a:txBody>
                    <a:bodyPr/>
                    <a:lstStyle/>
                    <a:p>
                      <a:pPr algn="ctr"/>
                      <a:r>
                        <a:rPr lang="en-US" dirty="0" smtClean="0">
                          <a:latin typeface="Helvetica" charset="0"/>
                          <a:ea typeface="Helvetica" charset="0"/>
                          <a:cs typeface="Helvetica" charset="0"/>
                        </a:rPr>
                        <a:t>D</a:t>
                      </a:r>
                      <a:endParaRPr lang="en-US" dirty="0">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endParaRPr lang="en-US">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r>
            </a:tbl>
          </a:graphicData>
        </a:graphic>
      </p:graphicFrame>
      <p:sp>
        <p:nvSpPr>
          <p:cNvPr id="3" name="TextBox 2"/>
          <p:cNvSpPr txBox="1"/>
          <p:nvPr/>
        </p:nvSpPr>
        <p:spPr>
          <a:xfrm>
            <a:off x="1638300" y="316468"/>
            <a:ext cx="6096000" cy="369332"/>
          </a:xfrm>
          <a:prstGeom prst="rect">
            <a:avLst/>
          </a:prstGeom>
          <a:noFill/>
        </p:spPr>
        <p:txBody>
          <a:bodyPr wrap="square" rtlCol="0">
            <a:spAutoFit/>
          </a:bodyPr>
          <a:lstStyle/>
          <a:p>
            <a:pPr algn="ctr"/>
            <a:r>
              <a:rPr lang="en-US" smtClean="0"/>
              <a:t>Trait</a:t>
            </a:r>
            <a:endParaRPr lang="en-US"/>
          </a:p>
        </p:txBody>
      </p:sp>
      <p:sp>
        <p:nvSpPr>
          <p:cNvPr id="4" name="TextBox 3"/>
          <p:cNvSpPr txBox="1"/>
          <p:nvPr/>
        </p:nvSpPr>
        <p:spPr>
          <a:xfrm>
            <a:off x="114300" y="1612900"/>
            <a:ext cx="1524000" cy="369332"/>
          </a:xfrm>
          <a:prstGeom prst="rect">
            <a:avLst/>
          </a:prstGeom>
          <a:noFill/>
        </p:spPr>
        <p:txBody>
          <a:bodyPr wrap="square" rtlCol="0">
            <a:spAutoFit/>
          </a:bodyPr>
          <a:lstStyle/>
          <a:p>
            <a:pPr algn="r"/>
            <a:r>
              <a:rPr lang="en-US" dirty="0" smtClean="0"/>
              <a:t>Taxon</a:t>
            </a:r>
            <a:endParaRPr lang="en-US" dirty="0"/>
          </a:p>
        </p:txBody>
      </p:sp>
      <p:grpSp>
        <p:nvGrpSpPr>
          <p:cNvPr id="18" name="Group 17"/>
          <p:cNvGrpSpPr/>
          <p:nvPr/>
        </p:nvGrpSpPr>
        <p:grpSpPr>
          <a:xfrm rot="5400000">
            <a:off x="3078392" y="3647606"/>
            <a:ext cx="3367140" cy="1551008"/>
            <a:chOff x="499359" y="4268063"/>
            <a:chExt cx="3367140" cy="1551008"/>
          </a:xfrm>
        </p:grpSpPr>
        <p:cxnSp>
          <p:nvCxnSpPr>
            <p:cNvPr id="6" name="Straight Connector 5"/>
            <p:cNvCxnSpPr/>
            <p:nvPr/>
          </p:nvCxnSpPr>
          <p:spPr>
            <a:xfrm>
              <a:off x="902825" y="4525701"/>
              <a:ext cx="960699" cy="682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09418" y="520860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59666" y="5208608"/>
              <a:ext cx="1149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09418" y="4849792"/>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9316" y="520860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515549" y="4251873"/>
              <a:ext cx="336952" cy="369332"/>
            </a:xfrm>
            <a:prstGeom prst="rect">
              <a:avLst/>
            </a:prstGeom>
            <a:noFill/>
          </p:spPr>
          <p:txBody>
            <a:bodyPr wrap="none" rtlCol="0">
              <a:spAutoFit/>
            </a:bodyPr>
            <a:lstStyle/>
            <a:p>
              <a:pPr algn="ctr"/>
              <a:r>
                <a:rPr lang="en-US" b="1" dirty="0" smtClean="0"/>
                <a:t>A</a:t>
              </a:r>
              <a:endParaRPr lang="en-US" b="1" dirty="0"/>
            </a:p>
          </p:txBody>
        </p:sp>
        <p:sp>
          <p:nvSpPr>
            <p:cNvPr id="15" name="TextBox 14"/>
            <p:cNvSpPr txBox="1"/>
            <p:nvPr/>
          </p:nvSpPr>
          <p:spPr>
            <a:xfrm rot="16200000">
              <a:off x="1042364" y="5462723"/>
              <a:ext cx="336952" cy="369332"/>
            </a:xfrm>
            <a:prstGeom prst="rect">
              <a:avLst/>
            </a:prstGeom>
            <a:noFill/>
          </p:spPr>
          <p:txBody>
            <a:bodyPr wrap="none" rtlCol="0">
              <a:spAutoFit/>
            </a:bodyPr>
            <a:lstStyle/>
            <a:p>
              <a:pPr algn="ctr"/>
              <a:r>
                <a:rPr lang="en-US" b="1" dirty="0" smtClean="0"/>
                <a:t>B</a:t>
              </a:r>
              <a:endParaRPr lang="en-US" b="1" dirty="0"/>
            </a:p>
          </p:txBody>
        </p:sp>
        <p:sp>
          <p:nvSpPr>
            <p:cNvPr id="16" name="TextBox 15"/>
            <p:cNvSpPr txBox="1"/>
            <p:nvPr/>
          </p:nvSpPr>
          <p:spPr>
            <a:xfrm rot="16200000">
              <a:off x="3500663" y="4525701"/>
              <a:ext cx="319318" cy="369332"/>
            </a:xfrm>
            <a:prstGeom prst="rect">
              <a:avLst/>
            </a:prstGeom>
            <a:noFill/>
          </p:spPr>
          <p:txBody>
            <a:bodyPr wrap="none" rtlCol="0">
              <a:spAutoFit/>
            </a:bodyPr>
            <a:lstStyle/>
            <a:p>
              <a:pPr algn="ctr"/>
              <a:r>
                <a:rPr lang="en-US" b="1" dirty="0" smtClean="0"/>
                <a:t>C</a:t>
              </a:r>
              <a:endParaRPr lang="en-US" b="1" dirty="0"/>
            </a:p>
          </p:txBody>
        </p:sp>
        <p:sp>
          <p:nvSpPr>
            <p:cNvPr id="17" name="TextBox 16"/>
            <p:cNvSpPr txBox="1"/>
            <p:nvPr/>
          </p:nvSpPr>
          <p:spPr>
            <a:xfrm rot="16200000">
              <a:off x="3510151" y="5462723"/>
              <a:ext cx="343364" cy="369332"/>
            </a:xfrm>
            <a:prstGeom prst="rect">
              <a:avLst/>
            </a:prstGeom>
            <a:noFill/>
          </p:spPr>
          <p:txBody>
            <a:bodyPr wrap="none" rtlCol="0">
              <a:spAutoFit/>
            </a:bodyPr>
            <a:lstStyle/>
            <a:p>
              <a:pPr algn="ctr"/>
              <a:r>
                <a:rPr lang="en-US" b="1" dirty="0" smtClean="0"/>
                <a:t>D</a:t>
              </a:r>
              <a:endParaRPr lang="en-US" b="1" dirty="0"/>
            </a:p>
          </p:txBody>
        </p:sp>
      </p:grpSp>
      <p:grpSp>
        <p:nvGrpSpPr>
          <p:cNvPr id="30" name="Group 29"/>
          <p:cNvGrpSpPr/>
          <p:nvPr/>
        </p:nvGrpSpPr>
        <p:grpSpPr>
          <a:xfrm>
            <a:off x="5972557" y="3938196"/>
            <a:ext cx="2825610" cy="1306354"/>
            <a:chOff x="5858257" y="4649396"/>
            <a:chExt cx="2825610" cy="1306354"/>
          </a:xfrm>
        </p:grpSpPr>
        <p:cxnSp>
          <p:nvCxnSpPr>
            <p:cNvPr id="21" name="Straight Connector 20"/>
            <p:cNvCxnSpPr/>
            <p:nvPr/>
          </p:nvCxnSpPr>
          <p:spPr>
            <a:xfrm>
              <a:off x="7839770" y="5332303"/>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690018" y="5332303"/>
              <a:ext cx="1149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839770" y="4973487"/>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09668" y="5332303"/>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58257" y="4682453"/>
              <a:ext cx="336952" cy="369332"/>
            </a:xfrm>
            <a:prstGeom prst="rect">
              <a:avLst/>
            </a:prstGeom>
            <a:noFill/>
          </p:spPr>
          <p:txBody>
            <a:bodyPr wrap="none" rtlCol="0">
              <a:spAutoFit/>
            </a:bodyPr>
            <a:lstStyle/>
            <a:p>
              <a:pPr algn="ctr"/>
              <a:r>
                <a:rPr lang="en-US" b="1" smtClean="0"/>
                <a:t>A</a:t>
              </a:r>
              <a:endParaRPr lang="en-US" b="1" dirty="0"/>
            </a:p>
          </p:txBody>
        </p:sp>
        <p:sp>
          <p:nvSpPr>
            <p:cNvPr id="26" name="TextBox 25"/>
            <p:cNvSpPr txBox="1"/>
            <p:nvPr/>
          </p:nvSpPr>
          <p:spPr>
            <a:xfrm>
              <a:off x="5872716" y="5586418"/>
              <a:ext cx="336952" cy="369332"/>
            </a:xfrm>
            <a:prstGeom prst="rect">
              <a:avLst/>
            </a:prstGeom>
            <a:noFill/>
          </p:spPr>
          <p:txBody>
            <a:bodyPr wrap="none" rtlCol="0">
              <a:spAutoFit/>
            </a:bodyPr>
            <a:lstStyle/>
            <a:p>
              <a:pPr algn="ctr"/>
              <a:r>
                <a:rPr lang="en-US" b="1" dirty="0" smtClean="0"/>
                <a:t>B</a:t>
              </a:r>
              <a:endParaRPr lang="en-US" b="1" dirty="0"/>
            </a:p>
          </p:txBody>
        </p:sp>
        <p:sp>
          <p:nvSpPr>
            <p:cNvPr id="27" name="TextBox 26"/>
            <p:cNvSpPr txBox="1"/>
            <p:nvPr/>
          </p:nvSpPr>
          <p:spPr>
            <a:xfrm>
              <a:off x="8331015" y="4649396"/>
              <a:ext cx="319318" cy="369332"/>
            </a:xfrm>
            <a:prstGeom prst="rect">
              <a:avLst/>
            </a:prstGeom>
            <a:noFill/>
          </p:spPr>
          <p:txBody>
            <a:bodyPr wrap="none" rtlCol="0">
              <a:spAutoFit/>
            </a:bodyPr>
            <a:lstStyle/>
            <a:p>
              <a:pPr algn="ctr"/>
              <a:r>
                <a:rPr lang="en-US" b="1" dirty="0" smtClean="0"/>
                <a:t>C</a:t>
              </a:r>
              <a:endParaRPr lang="en-US" b="1" dirty="0"/>
            </a:p>
          </p:txBody>
        </p:sp>
        <p:sp>
          <p:nvSpPr>
            <p:cNvPr id="28" name="TextBox 27"/>
            <p:cNvSpPr txBox="1"/>
            <p:nvPr/>
          </p:nvSpPr>
          <p:spPr>
            <a:xfrm>
              <a:off x="8340503" y="5586418"/>
              <a:ext cx="343364" cy="369332"/>
            </a:xfrm>
            <a:prstGeom prst="rect">
              <a:avLst/>
            </a:prstGeom>
            <a:noFill/>
          </p:spPr>
          <p:txBody>
            <a:bodyPr wrap="none" rtlCol="0">
              <a:spAutoFit/>
            </a:bodyPr>
            <a:lstStyle/>
            <a:p>
              <a:pPr algn="ctr"/>
              <a:r>
                <a:rPr lang="en-US" b="1" dirty="0" smtClean="0"/>
                <a:t>D</a:t>
              </a:r>
              <a:endParaRPr lang="en-US" b="1" dirty="0"/>
            </a:p>
          </p:txBody>
        </p:sp>
        <p:cxnSp>
          <p:nvCxnSpPr>
            <p:cNvPr id="29" name="Straight Connector 28"/>
            <p:cNvCxnSpPr/>
            <p:nvPr/>
          </p:nvCxnSpPr>
          <p:spPr>
            <a:xfrm>
              <a:off x="6216589" y="499332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61012" y="3697665"/>
            <a:ext cx="3230837" cy="1579942"/>
            <a:chOff x="5453030" y="4375808"/>
            <a:chExt cx="3230837" cy="1579942"/>
          </a:xfrm>
        </p:grpSpPr>
        <p:cxnSp>
          <p:nvCxnSpPr>
            <p:cNvPr id="32" name="Straight Connector 31"/>
            <p:cNvCxnSpPr/>
            <p:nvPr/>
          </p:nvCxnSpPr>
          <p:spPr>
            <a:xfrm>
              <a:off x="7839770" y="5332303"/>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90018" y="5332303"/>
              <a:ext cx="1149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839770" y="4973487"/>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209668" y="5332303"/>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453030" y="4375808"/>
              <a:ext cx="336952" cy="369332"/>
            </a:xfrm>
            <a:prstGeom prst="rect">
              <a:avLst/>
            </a:prstGeom>
            <a:noFill/>
          </p:spPr>
          <p:txBody>
            <a:bodyPr wrap="none" rtlCol="0">
              <a:spAutoFit/>
            </a:bodyPr>
            <a:lstStyle/>
            <a:p>
              <a:pPr algn="ctr"/>
              <a:r>
                <a:rPr lang="en-US" b="1" smtClean="0"/>
                <a:t>A</a:t>
              </a:r>
              <a:endParaRPr lang="en-US" b="1" dirty="0"/>
            </a:p>
          </p:txBody>
        </p:sp>
        <p:sp>
          <p:nvSpPr>
            <p:cNvPr id="37" name="TextBox 36"/>
            <p:cNvSpPr txBox="1"/>
            <p:nvPr/>
          </p:nvSpPr>
          <p:spPr>
            <a:xfrm>
              <a:off x="5881533" y="5586418"/>
              <a:ext cx="319318" cy="369332"/>
            </a:xfrm>
            <a:prstGeom prst="rect">
              <a:avLst/>
            </a:prstGeom>
            <a:noFill/>
          </p:spPr>
          <p:txBody>
            <a:bodyPr wrap="none" rtlCol="0">
              <a:spAutoFit/>
            </a:bodyPr>
            <a:lstStyle/>
            <a:p>
              <a:pPr algn="ctr"/>
              <a:r>
                <a:rPr lang="en-US" b="1" dirty="0" smtClean="0"/>
                <a:t>C</a:t>
              </a:r>
              <a:endParaRPr lang="en-US" b="1" dirty="0"/>
            </a:p>
          </p:txBody>
        </p:sp>
        <p:sp>
          <p:nvSpPr>
            <p:cNvPr id="38" name="TextBox 37"/>
            <p:cNvSpPr txBox="1"/>
            <p:nvPr/>
          </p:nvSpPr>
          <p:spPr>
            <a:xfrm>
              <a:off x="8326206" y="4649396"/>
              <a:ext cx="328936" cy="369332"/>
            </a:xfrm>
            <a:prstGeom prst="rect">
              <a:avLst/>
            </a:prstGeom>
            <a:noFill/>
          </p:spPr>
          <p:txBody>
            <a:bodyPr wrap="none" rtlCol="0">
              <a:spAutoFit/>
            </a:bodyPr>
            <a:lstStyle/>
            <a:p>
              <a:pPr algn="ctr"/>
              <a:r>
                <a:rPr lang="en-US" b="1" dirty="0" smtClean="0"/>
                <a:t>B</a:t>
              </a:r>
              <a:endParaRPr lang="en-US" b="1" dirty="0"/>
            </a:p>
          </p:txBody>
        </p:sp>
        <p:sp>
          <p:nvSpPr>
            <p:cNvPr id="39" name="TextBox 38"/>
            <p:cNvSpPr txBox="1"/>
            <p:nvPr/>
          </p:nvSpPr>
          <p:spPr>
            <a:xfrm>
              <a:off x="8340503" y="5586418"/>
              <a:ext cx="343364" cy="369332"/>
            </a:xfrm>
            <a:prstGeom prst="rect">
              <a:avLst/>
            </a:prstGeom>
            <a:noFill/>
          </p:spPr>
          <p:txBody>
            <a:bodyPr wrap="none" rtlCol="0">
              <a:spAutoFit/>
            </a:bodyPr>
            <a:lstStyle/>
            <a:p>
              <a:pPr algn="ctr"/>
              <a:r>
                <a:rPr lang="en-US" b="1" dirty="0" smtClean="0"/>
                <a:t>D</a:t>
              </a:r>
              <a:endParaRPr lang="en-US" b="1" dirty="0"/>
            </a:p>
          </p:txBody>
        </p:sp>
        <p:cxnSp>
          <p:nvCxnSpPr>
            <p:cNvPr id="40" name="Straight Connector 39"/>
            <p:cNvCxnSpPr/>
            <p:nvPr/>
          </p:nvCxnSpPr>
          <p:spPr>
            <a:xfrm>
              <a:off x="5800749" y="4697731"/>
              <a:ext cx="896190" cy="637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5447154" y="6642556"/>
            <a:ext cx="3696846" cy="215444"/>
          </a:xfrm>
          <a:prstGeom prst="rect">
            <a:avLst/>
          </a:prstGeom>
          <a:noFill/>
        </p:spPr>
        <p:txBody>
          <a:bodyPr wrap="none" rtlCol="0">
            <a:spAutoFit/>
          </a:bodyPr>
          <a:lstStyle/>
          <a:p>
            <a:pPr algn="r"/>
            <a:r>
              <a:rPr lang="en-US" sz="800" dirty="0" smtClean="0">
                <a:latin typeface="Helvetica" charset="0"/>
                <a:ea typeface="Helvetica" charset="0"/>
                <a:cs typeface="Helvetica" charset="0"/>
              </a:rPr>
              <a:t>Page and Holmes (1998)</a:t>
            </a:r>
            <a:r>
              <a:rPr lang="en-US" sz="800" i="1" dirty="0" smtClean="0">
                <a:latin typeface="Helvetica" charset="0"/>
                <a:ea typeface="Helvetica" charset="0"/>
                <a:cs typeface="Helvetica" charset="0"/>
              </a:rPr>
              <a:t> Molecular Evolution A Phylogenetic Approach</a:t>
            </a:r>
            <a:r>
              <a:rPr lang="en-US" sz="800" dirty="0" smtClean="0">
                <a:latin typeface="Helvetica" charset="0"/>
                <a:ea typeface="Helvetica" charset="0"/>
                <a:cs typeface="Helvetica" charset="0"/>
              </a:rPr>
              <a:t> </a:t>
            </a:r>
            <a:r>
              <a:rPr lang="en-US" sz="800" dirty="0" err="1" smtClean="0">
                <a:latin typeface="Helvetica" charset="0"/>
                <a:ea typeface="Helvetica" charset="0"/>
                <a:cs typeface="Helvetica" charset="0"/>
              </a:rPr>
              <a:t>Ch</a:t>
            </a:r>
            <a:r>
              <a:rPr lang="en-US" sz="800" dirty="0" smtClean="0">
                <a:latin typeface="Helvetica" charset="0"/>
                <a:ea typeface="Helvetica" charset="0"/>
                <a:cs typeface="Helvetica" charset="0"/>
              </a:rPr>
              <a:t> 6</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12193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Multiple sequence alignment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7316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2489196" y="-1112758"/>
            <a:ext cx="4165602" cy="9083520"/>
          </a:xfrm>
          <a:prstGeom prst="rect">
            <a:avLst/>
          </a:prstGeom>
        </p:spPr>
      </p:pic>
      <p:sp>
        <p:nvSpPr>
          <p:cNvPr id="3" name="TextBox 2"/>
          <p:cNvSpPr txBox="1"/>
          <p:nvPr/>
        </p:nvSpPr>
        <p:spPr>
          <a:xfrm>
            <a:off x="6811309" y="6642556"/>
            <a:ext cx="2332691" cy="215444"/>
          </a:xfrm>
          <a:prstGeom prst="rect">
            <a:avLst/>
          </a:prstGeom>
          <a:noFill/>
        </p:spPr>
        <p:txBody>
          <a:bodyPr wrap="none" rtlCol="0">
            <a:spAutoFit/>
          </a:bodyPr>
          <a:lstStyle/>
          <a:p>
            <a:pPr algn="r"/>
            <a:r>
              <a:rPr lang="en-US" sz="800" dirty="0" err="1" smtClean="0">
                <a:latin typeface="Helvetica" charset="0"/>
                <a:ea typeface="Helvetica" charset="0"/>
                <a:cs typeface="Helvetica" charset="0"/>
              </a:rPr>
              <a:t>Woese</a:t>
            </a:r>
            <a:r>
              <a:rPr lang="en-US" sz="800" dirty="0" smtClean="0">
                <a:latin typeface="Helvetica" charset="0"/>
                <a:ea typeface="Helvetica" charset="0"/>
                <a:cs typeface="Helvetica" charset="0"/>
              </a:rPr>
              <a:t> (1987) </a:t>
            </a:r>
            <a:r>
              <a:rPr lang="en-US" sz="800" i="1" dirty="0" smtClean="0">
                <a:latin typeface="Helvetica" charset="0"/>
                <a:ea typeface="Helvetica" charset="0"/>
                <a:cs typeface="Helvetica" charset="0"/>
              </a:rPr>
              <a:t>Microbiological Reviews</a:t>
            </a:r>
            <a:r>
              <a:rPr lang="en-US" sz="800" dirty="0" smtClean="0">
                <a:latin typeface="Helvetica" charset="0"/>
                <a:ea typeface="Helvetica" charset="0"/>
                <a:cs typeface="Helvetica" charset="0"/>
              </a:rPr>
              <a:t> 51: 221</a:t>
            </a:r>
            <a:endParaRPr lang="en-US" sz="800" dirty="0">
              <a:latin typeface="Helvetica" charset="0"/>
              <a:ea typeface="Helvetica" charset="0"/>
              <a:cs typeface="Helvetica" charset="0"/>
            </a:endParaRPr>
          </a:p>
        </p:txBody>
      </p:sp>
      <p:sp>
        <p:nvSpPr>
          <p:cNvPr id="4" name="TextBox 3"/>
          <p:cNvSpPr txBox="1"/>
          <p:nvPr/>
        </p:nvSpPr>
        <p:spPr>
          <a:xfrm>
            <a:off x="2198884" y="4148177"/>
            <a:ext cx="562975" cy="215444"/>
          </a:xfrm>
          <a:prstGeom prst="rect">
            <a:avLst/>
          </a:prstGeom>
          <a:noFill/>
        </p:spPr>
        <p:txBody>
          <a:bodyPr wrap="none" rtlCol="0">
            <a:spAutoFit/>
          </a:bodyPr>
          <a:lstStyle/>
          <a:p>
            <a:pPr algn="ctr"/>
            <a:r>
              <a:rPr lang="en-US" sz="800" dirty="0" smtClean="0">
                <a:solidFill>
                  <a:schemeClr val="bg1"/>
                </a:solidFill>
                <a:latin typeface="Helvetica" charset="0"/>
                <a:ea typeface="Helvetica" charset="0"/>
                <a:cs typeface="Helvetica" charset="0"/>
              </a:rPr>
              <a:t>Bacteria</a:t>
            </a:r>
            <a:endParaRPr lang="en-US" sz="800" dirty="0">
              <a:solidFill>
                <a:schemeClr val="bg1"/>
              </a:solidFill>
              <a:latin typeface="Helvetica" charset="0"/>
              <a:ea typeface="Helvetica" charset="0"/>
              <a:cs typeface="Helvetica" charset="0"/>
            </a:endParaRPr>
          </a:p>
        </p:txBody>
      </p:sp>
      <p:sp>
        <p:nvSpPr>
          <p:cNvPr id="5" name="TextBox 4"/>
          <p:cNvSpPr txBox="1"/>
          <p:nvPr/>
        </p:nvSpPr>
        <p:spPr>
          <a:xfrm>
            <a:off x="5163071" y="4151395"/>
            <a:ext cx="569387" cy="215444"/>
          </a:xfrm>
          <a:prstGeom prst="rect">
            <a:avLst/>
          </a:prstGeom>
          <a:noFill/>
        </p:spPr>
        <p:txBody>
          <a:bodyPr wrap="none" rtlCol="0">
            <a:spAutoFit/>
          </a:bodyPr>
          <a:lstStyle/>
          <a:p>
            <a:pPr algn="ctr"/>
            <a:r>
              <a:rPr lang="en-US" sz="800" smtClean="0">
                <a:solidFill>
                  <a:schemeClr val="bg1"/>
                </a:solidFill>
                <a:latin typeface="Helvetica" charset="0"/>
                <a:ea typeface="Helvetica" charset="0"/>
                <a:cs typeface="Helvetica" charset="0"/>
              </a:rPr>
              <a:t>Archaea</a:t>
            </a:r>
            <a:endParaRPr lang="en-US" sz="800" dirty="0">
              <a:solidFill>
                <a:schemeClr val="bg1"/>
              </a:solidFill>
              <a:latin typeface="Helvetica" charset="0"/>
              <a:ea typeface="Helvetica" charset="0"/>
              <a:cs typeface="Helvetica" charset="0"/>
            </a:endParaRPr>
          </a:p>
        </p:txBody>
      </p:sp>
      <p:sp>
        <p:nvSpPr>
          <p:cNvPr id="6" name="TextBox 5"/>
          <p:cNvSpPr txBox="1"/>
          <p:nvPr/>
        </p:nvSpPr>
        <p:spPr>
          <a:xfrm>
            <a:off x="8050542" y="4359282"/>
            <a:ext cx="562975" cy="215444"/>
          </a:xfrm>
          <a:prstGeom prst="rect">
            <a:avLst/>
          </a:prstGeom>
          <a:noFill/>
        </p:spPr>
        <p:txBody>
          <a:bodyPr wrap="none" rtlCol="0">
            <a:spAutoFit/>
          </a:bodyPr>
          <a:lstStyle/>
          <a:p>
            <a:pPr algn="ctr"/>
            <a:r>
              <a:rPr lang="en-US" sz="800" smtClean="0">
                <a:solidFill>
                  <a:schemeClr val="bg1"/>
                </a:solidFill>
                <a:latin typeface="Helvetica" charset="0"/>
                <a:ea typeface="Helvetica" charset="0"/>
                <a:cs typeface="Helvetica" charset="0"/>
              </a:rPr>
              <a:t>Eucarya</a:t>
            </a:r>
            <a:endParaRPr lang="en-US" sz="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81795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2224007" y="0"/>
            <a:ext cx="4695986" cy="6858000"/>
          </a:xfrm>
          <a:prstGeom prst="rect">
            <a:avLst/>
          </a:prstGeom>
        </p:spPr>
      </p:pic>
      <p:sp>
        <p:nvSpPr>
          <p:cNvPr id="3" name="TextBox 2"/>
          <p:cNvSpPr txBox="1"/>
          <p:nvPr/>
        </p:nvSpPr>
        <p:spPr>
          <a:xfrm>
            <a:off x="5819051" y="6642556"/>
            <a:ext cx="3324949" cy="215444"/>
          </a:xfrm>
          <a:prstGeom prst="rect">
            <a:avLst/>
          </a:prstGeom>
          <a:noFill/>
        </p:spPr>
        <p:txBody>
          <a:bodyPr wrap="none" rtlCol="0">
            <a:spAutoFit/>
          </a:bodyPr>
          <a:lstStyle/>
          <a:p>
            <a:pPr algn="r"/>
            <a:r>
              <a:rPr lang="en-US" sz="800" dirty="0" err="1" smtClean="0">
                <a:latin typeface="Helvetica" charset="0"/>
                <a:ea typeface="Helvetica" charset="0"/>
                <a:cs typeface="Helvetica" charset="0"/>
              </a:rPr>
              <a:t>Woese</a:t>
            </a:r>
            <a:r>
              <a:rPr lang="en-US" sz="800" dirty="0" smtClean="0">
                <a:latin typeface="Helvetica" charset="0"/>
                <a:ea typeface="Helvetica" charset="0"/>
                <a:cs typeface="Helvetica" charset="0"/>
              </a:rPr>
              <a:t>, </a:t>
            </a:r>
            <a:r>
              <a:rPr lang="en-US" sz="800" dirty="0" err="1" smtClean="0">
                <a:latin typeface="Helvetica" charset="0"/>
                <a:ea typeface="Helvetica" charset="0"/>
                <a:cs typeface="Helvetica" charset="0"/>
              </a:rPr>
              <a:t>Gutell</a:t>
            </a:r>
            <a:r>
              <a:rPr lang="en-US" sz="800" dirty="0" smtClean="0">
                <a:latin typeface="Helvetica" charset="0"/>
                <a:ea typeface="Helvetica" charset="0"/>
                <a:cs typeface="Helvetica" charset="0"/>
              </a:rPr>
              <a:t>, Gupta, </a:t>
            </a:r>
            <a:r>
              <a:rPr lang="en-US" sz="800" dirty="0" err="1" smtClean="0">
                <a:latin typeface="Helvetica" charset="0"/>
                <a:ea typeface="Helvetica" charset="0"/>
                <a:cs typeface="Helvetica" charset="0"/>
              </a:rPr>
              <a:t>Noller</a:t>
            </a:r>
            <a:r>
              <a:rPr lang="en-US" sz="800" dirty="0" smtClean="0">
                <a:latin typeface="Helvetica" charset="0"/>
                <a:ea typeface="Helvetica" charset="0"/>
                <a:cs typeface="Helvetica" charset="0"/>
              </a:rPr>
              <a:t> (1983) </a:t>
            </a:r>
            <a:r>
              <a:rPr lang="en-US" sz="800" i="1" dirty="0" smtClean="0">
                <a:latin typeface="Helvetica" charset="0"/>
                <a:ea typeface="Helvetica" charset="0"/>
                <a:cs typeface="Helvetica" charset="0"/>
              </a:rPr>
              <a:t>Microbiological Reviews</a:t>
            </a:r>
            <a:r>
              <a:rPr lang="en-US" sz="800" dirty="0" smtClean="0">
                <a:latin typeface="Helvetica" charset="0"/>
                <a:ea typeface="Helvetica" charset="0"/>
                <a:cs typeface="Helvetica" charset="0"/>
              </a:rPr>
              <a:t> 47: 621</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2093805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tp://media.springernature.com/full/springer-static/image/art%3A10.1186%2F1471-2105-13-238/Media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770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3226" y="6642556"/>
            <a:ext cx="2590774" cy="215444"/>
          </a:xfrm>
          <a:prstGeom prst="rect">
            <a:avLst/>
          </a:prstGeom>
          <a:noFill/>
        </p:spPr>
        <p:txBody>
          <a:bodyPr wrap="none" rtlCol="0">
            <a:spAutoFit/>
          </a:bodyPr>
          <a:lstStyle/>
          <a:p>
            <a:pPr algn="r"/>
            <a:r>
              <a:rPr lang="en-US" sz="800" dirty="0" err="1" smtClean="0">
                <a:latin typeface="Helvetica" charset="0"/>
                <a:ea typeface="Helvetica" charset="0"/>
                <a:cs typeface="Helvetica" charset="0"/>
              </a:rPr>
              <a:t>Chaisson</a:t>
            </a:r>
            <a:r>
              <a:rPr lang="en-US" sz="800" dirty="0" smtClean="0">
                <a:latin typeface="Helvetica" charset="0"/>
                <a:ea typeface="Helvetica" charset="0"/>
                <a:cs typeface="Helvetica" charset="0"/>
              </a:rPr>
              <a:t>, </a:t>
            </a:r>
            <a:r>
              <a:rPr lang="en-US" sz="800" dirty="0" err="1" smtClean="0">
                <a:latin typeface="Helvetica" charset="0"/>
                <a:ea typeface="Helvetica" charset="0"/>
                <a:cs typeface="Helvetica" charset="0"/>
              </a:rPr>
              <a:t>Tesler</a:t>
            </a:r>
            <a:r>
              <a:rPr lang="en-US" sz="800" dirty="0" smtClean="0">
                <a:latin typeface="Helvetica" charset="0"/>
                <a:ea typeface="Helvetica" charset="0"/>
                <a:cs typeface="Helvetica" charset="0"/>
              </a:rPr>
              <a:t> (2012) </a:t>
            </a:r>
            <a:r>
              <a:rPr lang="en-US" sz="800" i="1" dirty="0" smtClean="0">
                <a:latin typeface="Helvetica" charset="0"/>
                <a:ea typeface="Helvetica" charset="0"/>
                <a:cs typeface="Helvetica" charset="0"/>
              </a:rPr>
              <a:t>BMC Bioinformatics</a:t>
            </a:r>
            <a:r>
              <a:rPr lang="en-US" sz="800" dirty="0" smtClean="0">
                <a:latin typeface="Helvetica" charset="0"/>
                <a:ea typeface="Helvetica" charset="0"/>
                <a:cs typeface="Helvetica" charset="0"/>
              </a:rPr>
              <a:t> 13: 238</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1599363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tp://www.blopig.com/blog/wp-content/uploads/2014/08/HMM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960" y="1219200"/>
            <a:ext cx="521609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9/92/Smith-Waterman-Algorithm-Example-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 y="1219200"/>
            <a:ext cx="28575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2299" y="548640"/>
            <a:ext cx="1848583" cy="369332"/>
          </a:xfrm>
          <a:prstGeom prst="rect">
            <a:avLst/>
          </a:prstGeom>
          <a:noFill/>
        </p:spPr>
        <p:txBody>
          <a:bodyPr wrap="none" rtlCol="0">
            <a:spAutoFit/>
          </a:bodyPr>
          <a:lstStyle/>
          <a:p>
            <a:pPr algn="ctr"/>
            <a:r>
              <a:rPr lang="en-US" dirty="0" smtClean="0"/>
              <a:t>Smith-Waterman</a:t>
            </a:r>
            <a:endParaRPr lang="en-US" dirty="0"/>
          </a:p>
        </p:txBody>
      </p:sp>
      <p:sp>
        <p:nvSpPr>
          <p:cNvPr id="4" name="TextBox 3"/>
          <p:cNvSpPr txBox="1"/>
          <p:nvPr/>
        </p:nvSpPr>
        <p:spPr>
          <a:xfrm>
            <a:off x="4655282" y="548640"/>
            <a:ext cx="3139449" cy="369332"/>
          </a:xfrm>
          <a:prstGeom prst="rect">
            <a:avLst/>
          </a:prstGeom>
          <a:noFill/>
        </p:spPr>
        <p:txBody>
          <a:bodyPr wrap="none" rtlCol="0">
            <a:spAutoFit/>
          </a:bodyPr>
          <a:lstStyle/>
          <a:p>
            <a:pPr algn="ctr"/>
            <a:r>
              <a:rPr lang="en-US" dirty="0" smtClean="0"/>
              <a:t>Pairwise Hidden Markov Model</a:t>
            </a:r>
            <a:endParaRPr lang="en-US" dirty="0"/>
          </a:p>
        </p:txBody>
      </p:sp>
      <p:sp>
        <p:nvSpPr>
          <p:cNvPr id="7" name="TextBox 6"/>
          <p:cNvSpPr txBox="1"/>
          <p:nvPr/>
        </p:nvSpPr>
        <p:spPr>
          <a:xfrm>
            <a:off x="7099851" y="6642556"/>
            <a:ext cx="2044149" cy="215444"/>
          </a:xfrm>
          <a:prstGeom prst="rect">
            <a:avLst/>
          </a:prstGeom>
          <a:noFill/>
        </p:spPr>
        <p:txBody>
          <a:bodyPr wrap="none" rtlCol="0">
            <a:spAutoFit/>
          </a:bodyPr>
          <a:lstStyle/>
          <a:p>
            <a:pPr algn="r"/>
            <a:r>
              <a:rPr lang="en-US" sz="800" dirty="0" err="1" smtClean="0">
                <a:latin typeface="Helvetica" charset="0"/>
                <a:ea typeface="Helvetica" charset="0"/>
                <a:cs typeface="Helvetica" charset="0"/>
              </a:rPr>
              <a:t>www.blopig.com</a:t>
            </a:r>
            <a:r>
              <a:rPr lang="en-US" sz="800" dirty="0" smtClean="0">
                <a:latin typeface="Helvetica" charset="0"/>
                <a:ea typeface="Helvetica" charset="0"/>
                <a:cs typeface="Helvetica" charset="0"/>
              </a:rPr>
              <a:t>/blog/2014/08/</a:t>
            </a:r>
            <a:r>
              <a:rPr lang="en-US" sz="800" dirty="0" err="1" smtClean="0">
                <a:latin typeface="Helvetica" charset="0"/>
                <a:ea typeface="Helvetica" charset="0"/>
                <a:cs typeface="Helvetica" charset="0"/>
              </a:rPr>
              <a:t>hhsearch</a:t>
            </a:r>
            <a:r>
              <a:rPr lang="en-US" sz="800" dirty="0">
                <a:latin typeface="Helvetica" charset="0"/>
                <a:ea typeface="Helvetica" charset="0"/>
                <a:cs typeface="Helvetica" charset="0"/>
              </a:rPr>
              <a:t>/</a:t>
            </a:r>
          </a:p>
        </p:txBody>
      </p:sp>
      <p:sp>
        <p:nvSpPr>
          <p:cNvPr id="8" name="TextBox 7"/>
          <p:cNvSpPr txBox="1"/>
          <p:nvPr/>
        </p:nvSpPr>
        <p:spPr>
          <a:xfrm>
            <a:off x="0" y="6519446"/>
            <a:ext cx="3680816" cy="338554"/>
          </a:xfrm>
          <a:prstGeom prst="rect">
            <a:avLst/>
          </a:prstGeom>
          <a:noFill/>
        </p:spPr>
        <p:txBody>
          <a:bodyPr wrap="square" rtlCol="0">
            <a:spAutoFit/>
          </a:bodyPr>
          <a:lstStyle/>
          <a:p>
            <a:r>
              <a:rPr lang="en-US" sz="800" dirty="0" smtClean="0">
                <a:latin typeface="Helvetica" charset="0"/>
                <a:ea typeface="Helvetica" charset="0"/>
                <a:cs typeface="Helvetica" charset="0"/>
              </a:rPr>
              <a:t>Smith, Waterman (1981) </a:t>
            </a:r>
            <a:r>
              <a:rPr lang="en-US" sz="800" i="1" dirty="0" smtClean="0">
                <a:latin typeface="Helvetica" charset="0"/>
                <a:ea typeface="Helvetica" charset="0"/>
                <a:cs typeface="Helvetica" charset="0"/>
              </a:rPr>
              <a:t>Journal of Molecular Biology</a:t>
            </a:r>
            <a:r>
              <a:rPr lang="en-US" sz="800" dirty="0" smtClean="0">
                <a:latin typeface="Helvetica" charset="0"/>
                <a:ea typeface="Helvetica" charset="0"/>
                <a:cs typeface="Helvetica" charset="0"/>
              </a:rPr>
              <a:t> 147:195</a:t>
            </a:r>
          </a:p>
          <a:p>
            <a:r>
              <a:rPr lang="en-US" sz="800" dirty="0" err="1" smtClean="0">
                <a:latin typeface="Helvetica" charset="0"/>
                <a:ea typeface="Helvetica" charset="0"/>
                <a:cs typeface="Helvetica" charset="0"/>
              </a:rPr>
              <a:t>commons.wikimedia.org</a:t>
            </a:r>
            <a:r>
              <a:rPr lang="en-US" sz="800" dirty="0" smtClean="0">
                <a:latin typeface="Helvetica" charset="0"/>
                <a:ea typeface="Helvetica" charset="0"/>
                <a:cs typeface="Helvetica" charset="0"/>
              </a:rPr>
              <a:t>/wiki/</a:t>
            </a:r>
            <a:r>
              <a:rPr lang="en-US" sz="800" dirty="0" err="1" smtClean="0">
                <a:latin typeface="Helvetica" charset="0"/>
                <a:ea typeface="Helvetica" charset="0"/>
                <a:cs typeface="Helvetica" charset="0"/>
              </a:rPr>
              <a:t>File:Smith-Waterman-Algorithm-Example-En.gif</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1758069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45000" cy="2095500"/>
          </a:xfrm>
          <a:prstGeom prst="rect">
            <a:avLst/>
          </a:prstGeom>
          <a:solidFill>
            <a:schemeClr val="tx1"/>
          </a:solidFill>
        </p:spPr>
      </p:pic>
      <p:pic>
        <p:nvPicPr>
          <p:cNvPr id="3" name="Picture 2"/>
          <p:cNvPicPr>
            <a:picLocks noChangeAspect="1"/>
          </p:cNvPicPr>
          <p:nvPr/>
        </p:nvPicPr>
        <p:blipFill>
          <a:blip r:embed="rId3"/>
          <a:stretch>
            <a:fillRect/>
          </a:stretch>
        </p:blipFill>
        <p:spPr>
          <a:xfrm>
            <a:off x="1454785" y="856944"/>
            <a:ext cx="6234430" cy="6001056"/>
          </a:xfrm>
          <a:prstGeom prst="rect">
            <a:avLst/>
          </a:prstGeom>
          <a:solidFill>
            <a:schemeClr val="tx1"/>
          </a:solidFill>
        </p:spPr>
      </p:pic>
    </p:spTree>
    <p:extLst>
      <p:ext uri="{BB962C8B-B14F-4D97-AF65-F5344CB8AC3E}">
        <p14:creationId xmlns:p14="http://schemas.microsoft.com/office/powerpoint/2010/main" val="1673974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Distance-based tree builders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73300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21972976"/>
              </p:ext>
            </p:extLst>
          </p:nvPr>
        </p:nvGraphicFramePr>
        <p:xfrm>
          <a:off x="689515" y="685800"/>
          <a:ext cx="4969608" cy="1511590"/>
        </p:xfrm>
        <a:graphic>
          <a:graphicData uri="http://schemas.openxmlformats.org/drawingml/2006/table">
            <a:tbl>
              <a:tblPr firstRow="1" bandRow="1">
                <a:tableStyleId>{5C22544A-7EE6-4342-B048-85BDC9FD1C3A}</a:tableStyleId>
              </a:tblPr>
              <a:tblGrid>
                <a:gridCol w="621201"/>
                <a:gridCol w="621201"/>
                <a:gridCol w="621201"/>
                <a:gridCol w="621201"/>
                <a:gridCol w="621201"/>
                <a:gridCol w="621201"/>
                <a:gridCol w="621201"/>
                <a:gridCol w="621201"/>
              </a:tblGrid>
              <a:tr h="302318">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1</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2</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3</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4</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5</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6</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7</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A</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B</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C</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D</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r>
            </a:tbl>
          </a:graphicData>
        </a:graphic>
      </p:graphicFrame>
      <p:sp>
        <p:nvSpPr>
          <p:cNvPr id="3" name="TextBox 2"/>
          <p:cNvSpPr txBox="1"/>
          <p:nvPr/>
        </p:nvSpPr>
        <p:spPr>
          <a:xfrm>
            <a:off x="689515" y="316467"/>
            <a:ext cx="4969608" cy="369332"/>
          </a:xfrm>
          <a:prstGeom prst="rect">
            <a:avLst/>
          </a:prstGeom>
          <a:noFill/>
        </p:spPr>
        <p:txBody>
          <a:bodyPr wrap="square" rtlCol="0">
            <a:spAutoFit/>
          </a:bodyPr>
          <a:lstStyle/>
          <a:p>
            <a:pPr algn="ctr"/>
            <a:r>
              <a:rPr lang="en-US" smtClean="0"/>
              <a:t>Trait</a:t>
            </a:r>
            <a:endParaRPr lang="en-US"/>
          </a:p>
        </p:txBody>
      </p:sp>
      <p:sp>
        <p:nvSpPr>
          <p:cNvPr id="4" name="TextBox 3"/>
          <p:cNvSpPr txBox="1"/>
          <p:nvPr/>
        </p:nvSpPr>
        <p:spPr>
          <a:xfrm>
            <a:off x="-834485" y="1388064"/>
            <a:ext cx="1524000" cy="369332"/>
          </a:xfrm>
          <a:prstGeom prst="rect">
            <a:avLst/>
          </a:prstGeom>
          <a:noFill/>
        </p:spPr>
        <p:txBody>
          <a:bodyPr wrap="square" rtlCol="0">
            <a:spAutoFit/>
          </a:bodyPr>
          <a:lstStyle/>
          <a:p>
            <a:pPr algn="r"/>
            <a:r>
              <a:rPr lang="en-US" dirty="0" smtClean="0"/>
              <a:t>Taxon</a:t>
            </a:r>
            <a:endParaRPr lang="en-US" dirty="0"/>
          </a:p>
        </p:txBody>
      </p:sp>
      <p:grpSp>
        <p:nvGrpSpPr>
          <p:cNvPr id="18" name="Group 17"/>
          <p:cNvGrpSpPr/>
          <p:nvPr/>
        </p:nvGrpSpPr>
        <p:grpSpPr>
          <a:xfrm rot="5400000">
            <a:off x="-518248" y="3474886"/>
            <a:ext cx="3367140" cy="1551008"/>
            <a:chOff x="499359" y="4268063"/>
            <a:chExt cx="3367140" cy="1551008"/>
          </a:xfrm>
        </p:grpSpPr>
        <p:cxnSp>
          <p:nvCxnSpPr>
            <p:cNvPr id="6" name="Straight Connector 5"/>
            <p:cNvCxnSpPr/>
            <p:nvPr/>
          </p:nvCxnSpPr>
          <p:spPr>
            <a:xfrm>
              <a:off x="902825" y="4525701"/>
              <a:ext cx="960699" cy="682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09418" y="520860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59666" y="5208608"/>
              <a:ext cx="1149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09418" y="4849792"/>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9316" y="520860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515549" y="4251873"/>
              <a:ext cx="336952" cy="369332"/>
            </a:xfrm>
            <a:prstGeom prst="rect">
              <a:avLst/>
            </a:prstGeom>
            <a:noFill/>
          </p:spPr>
          <p:txBody>
            <a:bodyPr wrap="none" rtlCol="0">
              <a:spAutoFit/>
            </a:bodyPr>
            <a:lstStyle/>
            <a:p>
              <a:pPr algn="ctr"/>
              <a:r>
                <a:rPr lang="en-US" b="1" dirty="0" smtClean="0"/>
                <a:t>A</a:t>
              </a:r>
              <a:endParaRPr lang="en-US" b="1" dirty="0"/>
            </a:p>
          </p:txBody>
        </p:sp>
        <p:sp>
          <p:nvSpPr>
            <p:cNvPr id="15" name="TextBox 14"/>
            <p:cNvSpPr txBox="1"/>
            <p:nvPr/>
          </p:nvSpPr>
          <p:spPr>
            <a:xfrm rot="16200000">
              <a:off x="1042364" y="5462723"/>
              <a:ext cx="336952" cy="369332"/>
            </a:xfrm>
            <a:prstGeom prst="rect">
              <a:avLst/>
            </a:prstGeom>
            <a:noFill/>
          </p:spPr>
          <p:txBody>
            <a:bodyPr wrap="none" rtlCol="0">
              <a:spAutoFit/>
            </a:bodyPr>
            <a:lstStyle/>
            <a:p>
              <a:pPr algn="ctr"/>
              <a:r>
                <a:rPr lang="en-US" b="1" dirty="0" smtClean="0"/>
                <a:t>B</a:t>
              </a:r>
              <a:endParaRPr lang="en-US" b="1" dirty="0"/>
            </a:p>
          </p:txBody>
        </p:sp>
        <p:sp>
          <p:nvSpPr>
            <p:cNvPr id="16" name="TextBox 15"/>
            <p:cNvSpPr txBox="1"/>
            <p:nvPr/>
          </p:nvSpPr>
          <p:spPr>
            <a:xfrm rot="16200000">
              <a:off x="3500663" y="4525701"/>
              <a:ext cx="319318" cy="369332"/>
            </a:xfrm>
            <a:prstGeom prst="rect">
              <a:avLst/>
            </a:prstGeom>
            <a:noFill/>
          </p:spPr>
          <p:txBody>
            <a:bodyPr wrap="none" rtlCol="0">
              <a:spAutoFit/>
            </a:bodyPr>
            <a:lstStyle/>
            <a:p>
              <a:pPr algn="ctr"/>
              <a:r>
                <a:rPr lang="en-US" b="1" dirty="0" smtClean="0"/>
                <a:t>C</a:t>
              </a:r>
              <a:endParaRPr lang="en-US" b="1" dirty="0"/>
            </a:p>
          </p:txBody>
        </p:sp>
        <p:sp>
          <p:nvSpPr>
            <p:cNvPr id="17" name="TextBox 16"/>
            <p:cNvSpPr txBox="1"/>
            <p:nvPr/>
          </p:nvSpPr>
          <p:spPr>
            <a:xfrm rot="16200000">
              <a:off x="3510151" y="5462723"/>
              <a:ext cx="343364" cy="369332"/>
            </a:xfrm>
            <a:prstGeom prst="rect">
              <a:avLst/>
            </a:prstGeom>
            <a:noFill/>
          </p:spPr>
          <p:txBody>
            <a:bodyPr wrap="none" rtlCol="0">
              <a:spAutoFit/>
            </a:bodyPr>
            <a:lstStyle/>
            <a:p>
              <a:pPr algn="ctr"/>
              <a:r>
                <a:rPr lang="en-US" b="1" dirty="0" smtClean="0"/>
                <a:t>D</a:t>
              </a:r>
              <a:endParaRPr lang="en-US" b="1" dirty="0"/>
            </a:p>
          </p:txBody>
        </p:sp>
      </p:grpSp>
      <p:sp>
        <p:nvSpPr>
          <p:cNvPr id="44" name="TextBox 43"/>
          <p:cNvSpPr txBox="1"/>
          <p:nvPr/>
        </p:nvSpPr>
        <p:spPr>
          <a:xfrm>
            <a:off x="5349371" y="6642556"/>
            <a:ext cx="3794629" cy="215444"/>
          </a:xfrm>
          <a:prstGeom prst="rect">
            <a:avLst/>
          </a:prstGeom>
          <a:noFill/>
        </p:spPr>
        <p:txBody>
          <a:bodyPr wrap="none" rtlCol="0">
            <a:spAutoFit/>
          </a:bodyPr>
          <a:lstStyle/>
          <a:p>
            <a:pPr algn="r"/>
            <a:r>
              <a:rPr lang="en-US" sz="800" dirty="0" smtClean="0">
                <a:latin typeface="Helvetica" charset="0"/>
                <a:ea typeface="Helvetica" charset="0"/>
                <a:cs typeface="Helvetica" charset="0"/>
              </a:rPr>
              <a:t>Page and Holmes (1998)</a:t>
            </a:r>
            <a:r>
              <a:rPr lang="en-US" sz="800" i="1" dirty="0" smtClean="0">
                <a:latin typeface="Helvetica" charset="0"/>
                <a:ea typeface="Helvetica" charset="0"/>
                <a:cs typeface="Helvetica" charset="0"/>
              </a:rPr>
              <a:t> Molecular Evolution A Phylogenetic Approach</a:t>
            </a:r>
            <a:r>
              <a:rPr lang="en-US" sz="800" dirty="0" smtClean="0">
                <a:latin typeface="Helvetica" charset="0"/>
                <a:ea typeface="Helvetica" charset="0"/>
                <a:cs typeface="Helvetica" charset="0"/>
              </a:rPr>
              <a:t> Fig 6.2</a:t>
            </a:r>
            <a:endParaRPr lang="en-US" sz="800" dirty="0">
              <a:latin typeface="Helvetica" charset="0"/>
              <a:ea typeface="Helvetica" charset="0"/>
              <a:cs typeface="Helvetica" charset="0"/>
            </a:endParaRPr>
          </a:p>
        </p:txBody>
      </p:sp>
      <p:graphicFrame>
        <p:nvGraphicFramePr>
          <p:cNvPr id="41" name="Table 40"/>
          <p:cNvGraphicFramePr>
            <a:graphicFrameLocks noGrp="1"/>
          </p:cNvGraphicFramePr>
          <p:nvPr>
            <p:extLst>
              <p:ext uri="{D42A27DB-BD31-4B8C-83A1-F6EECF244321}">
                <p14:modId xmlns:p14="http://schemas.microsoft.com/office/powerpoint/2010/main" val="158616756"/>
              </p:ext>
            </p:extLst>
          </p:nvPr>
        </p:nvGraphicFramePr>
        <p:xfrm>
          <a:off x="6141033" y="685799"/>
          <a:ext cx="2824780" cy="1511590"/>
        </p:xfrm>
        <a:graphic>
          <a:graphicData uri="http://schemas.openxmlformats.org/drawingml/2006/table">
            <a:tbl>
              <a:tblPr firstRow="1" bandRow="1">
                <a:tableStyleId>{5C22544A-7EE6-4342-B048-85BDC9FD1C3A}</a:tableStyleId>
              </a:tblPr>
              <a:tblGrid>
                <a:gridCol w="564956"/>
                <a:gridCol w="564956"/>
                <a:gridCol w="564956"/>
                <a:gridCol w="564956"/>
                <a:gridCol w="564956"/>
              </a:tblGrid>
              <a:tr h="302318">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B</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C</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D</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A</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3</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5</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5</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B</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4</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4</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C</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2</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D</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r>
            </a:tbl>
          </a:graphicData>
        </a:graphic>
      </p:graphicFrame>
      <p:sp>
        <p:nvSpPr>
          <p:cNvPr id="42" name="TextBox 41"/>
          <p:cNvSpPr txBox="1"/>
          <p:nvPr/>
        </p:nvSpPr>
        <p:spPr>
          <a:xfrm>
            <a:off x="6141033" y="316467"/>
            <a:ext cx="2824779" cy="369332"/>
          </a:xfrm>
          <a:prstGeom prst="rect">
            <a:avLst/>
          </a:prstGeom>
          <a:noFill/>
        </p:spPr>
        <p:txBody>
          <a:bodyPr wrap="square" rtlCol="0">
            <a:spAutoFit/>
          </a:bodyPr>
          <a:lstStyle/>
          <a:p>
            <a:pPr algn="ctr"/>
            <a:r>
              <a:rPr lang="en-US" dirty="0" smtClean="0"/>
              <a:t>Distance Matrix</a:t>
            </a:r>
            <a:endParaRPr lang="en-US" dirty="0"/>
          </a:p>
        </p:txBody>
      </p:sp>
      <p:pic>
        <p:nvPicPr>
          <p:cNvPr id="5" name="Picture 4"/>
          <p:cNvPicPr>
            <a:picLocks noChangeAspect="1"/>
          </p:cNvPicPr>
          <p:nvPr/>
        </p:nvPicPr>
        <p:blipFill>
          <a:blip r:embed="rId3"/>
          <a:stretch>
            <a:fillRect/>
          </a:stretch>
        </p:blipFill>
        <p:spPr>
          <a:xfrm>
            <a:off x="2611120" y="2671305"/>
            <a:ext cx="4321914" cy="3661395"/>
          </a:xfrm>
          <a:prstGeom prst="rect">
            <a:avLst/>
          </a:prstGeom>
        </p:spPr>
      </p:pic>
    </p:spTree>
    <p:extLst>
      <p:ext uri="{BB962C8B-B14F-4D97-AF65-F5344CB8AC3E}">
        <p14:creationId xmlns:p14="http://schemas.microsoft.com/office/powerpoint/2010/main" val="191334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21972976"/>
              </p:ext>
            </p:extLst>
          </p:nvPr>
        </p:nvGraphicFramePr>
        <p:xfrm>
          <a:off x="689515" y="685800"/>
          <a:ext cx="4969608" cy="1511590"/>
        </p:xfrm>
        <a:graphic>
          <a:graphicData uri="http://schemas.openxmlformats.org/drawingml/2006/table">
            <a:tbl>
              <a:tblPr firstRow="1" bandRow="1">
                <a:tableStyleId>{5C22544A-7EE6-4342-B048-85BDC9FD1C3A}</a:tableStyleId>
              </a:tblPr>
              <a:tblGrid>
                <a:gridCol w="621201"/>
                <a:gridCol w="621201"/>
                <a:gridCol w="621201"/>
                <a:gridCol w="621201"/>
                <a:gridCol w="621201"/>
                <a:gridCol w="621201"/>
                <a:gridCol w="621201"/>
                <a:gridCol w="621201"/>
              </a:tblGrid>
              <a:tr h="302318">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1</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2</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3</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4</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5</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6</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7</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A</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B</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C</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D</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r>
            </a:tbl>
          </a:graphicData>
        </a:graphic>
      </p:graphicFrame>
      <p:sp>
        <p:nvSpPr>
          <p:cNvPr id="3" name="TextBox 2"/>
          <p:cNvSpPr txBox="1"/>
          <p:nvPr/>
        </p:nvSpPr>
        <p:spPr>
          <a:xfrm>
            <a:off x="689515" y="316467"/>
            <a:ext cx="4969608" cy="369332"/>
          </a:xfrm>
          <a:prstGeom prst="rect">
            <a:avLst/>
          </a:prstGeom>
          <a:noFill/>
        </p:spPr>
        <p:txBody>
          <a:bodyPr wrap="square" rtlCol="0">
            <a:spAutoFit/>
          </a:bodyPr>
          <a:lstStyle/>
          <a:p>
            <a:pPr algn="ctr"/>
            <a:r>
              <a:rPr lang="en-US" smtClean="0"/>
              <a:t>Trait</a:t>
            </a:r>
            <a:endParaRPr lang="en-US"/>
          </a:p>
        </p:txBody>
      </p:sp>
      <p:sp>
        <p:nvSpPr>
          <p:cNvPr id="4" name="TextBox 3"/>
          <p:cNvSpPr txBox="1"/>
          <p:nvPr/>
        </p:nvSpPr>
        <p:spPr>
          <a:xfrm>
            <a:off x="-834485" y="1388064"/>
            <a:ext cx="1524000" cy="369332"/>
          </a:xfrm>
          <a:prstGeom prst="rect">
            <a:avLst/>
          </a:prstGeom>
          <a:noFill/>
        </p:spPr>
        <p:txBody>
          <a:bodyPr wrap="square" rtlCol="0">
            <a:spAutoFit/>
          </a:bodyPr>
          <a:lstStyle/>
          <a:p>
            <a:pPr algn="r"/>
            <a:r>
              <a:rPr lang="en-US" dirty="0" smtClean="0"/>
              <a:t>Taxon</a:t>
            </a:r>
            <a:endParaRPr lang="en-US" dirty="0"/>
          </a:p>
        </p:txBody>
      </p:sp>
      <p:grpSp>
        <p:nvGrpSpPr>
          <p:cNvPr id="18" name="Group 17"/>
          <p:cNvGrpSpPr/>
          <p:nvPr/>
        </p:nvGrpSpPr>
        <p:grpSpPr>
          <a:xfrm rot="5400000">
            <a:off x="-518248" y="3474886"/>
            <a:ext cx="3367140" cy="1551008"/>
            <a:chOff x="499359" y="4268063"/>
            <a:chExt cx="3367140" cy="1551008"/>
          </a:xfrm>
        </p:grpSpPr>
        <p:cxnSp>
          <p:nvCxnSpPr>
            <p:cNvPr id="6" name="Straight Connector 5"/>
            <p:cNvCxnSpPr/>
            <p:nvPr/>
          </p:nvCxnSpPr>
          <p:spPr>
            <a:xfrm>
              <a:off x="902825" y="4525701"/>
              <a:ext cx="960699" cy="682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09418" y="520860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59666" y="5208608"/>
              <a:ext cx="1149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09418" y="4849792"/>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9316" y="5208608"/>
              <a:ext cx="480350" cy="341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515549" y="4251873"/>
              <a:ext cx="336952" cy="369332"/>
            </a:xfrm>
            <a:prstGeom prst="rect">
              <a:avLst/>
            </a:prstGeom>
            <a:noFill/>
          </p:spPr>
          <p:txBody>
            <a:bodyPr wrap="none" rtlCol="0">
              <a:spAutoFit/>
            </a:bodyPr>
            <a:lstStyle/>
            <a:p>
              <a:pPr algn="ctr"/>
              <a:r>
                <a:rPr lang="en-US" b="1" dirty="0" smtClean="0"/>
                <a:t>A</a:t>
              </a:r>
              <a:endParaRPr lang="en-US" b="1" dirty="0"/>
            </a:p>
          </p:txBody>
        </p:sp>
        <p:sp>
          <p:nvSpPr>
            <p:cNvPr id="15" name="TextBox 14"/>
            <p:cNvSpPr txBox="1"/>
            <p:nvPr/>
          </p:nvSpPr>
          <p:spPr>
            <a:xfrm rot="16200000">
              <a:off x="1042364" y="5462723"/>
              <a:ext cx="336952" cy="369332"/>
            </a:xfrm>
            <a:prstGeom prst="rect">
              <a:avLst/>
            </a:prstGeom>
            <a:noFill/>
          </p:spPr>
          <p:txBody>
            <a:bodyPr wrap="none" rtlCol="0">
              <a:spAutoFit/>
            </a:bodyPr>
            <a:lstStyle/>
            <a:p>
              <a:pPr algn="ctr"/>
              <a:r>
                <a:rPr lang="en-US" b="1" dirty="0" smtClean="0"/>
                <a:t>B</a:t>
              </a:r>
              <a:endParaRPr lang="en-US" b="1" dirty="0"/>
            </a:p>
          </p:txBody>
        </p:sp>
        <p:sp>
          <p:nvSpPr>
            <p:cNvPr id="16" name="TextBox 15"/>
            <p:cNvSpPr txBox="1"/>
            <p:nvPr/>
          </p:nvSpPr>
          <p:spPr>
            <a:xfrm rot="16200000">
              <a:off x="3500663" y="4525701"/>
              <a:ext cx="319318" cy="369332"/>
            </a:xfrm>
            <a:prstGeom prst="rect">
              <a:avLst/>
            </a:prstGeom>
            <a:noFill/>
          </p:spPr>
          <p:txBody>
            <a:bodyPr wrap="none" rtlCol="0">
              <a:spAutoFit/>
            </a:bodyPr>
            <a:lstStyle/>
            <a:p>
              <a:pPr algn="ctr"/>
              <a:r>
                <a:rPr lang="en-US" b="1" dirty="0" smtClean="0"/>
                <a:t>C</a:t>
              </a:r>
              <a:endParaRPr lang="en-US" b="1" dirty="0"/>
            </a:p>
          </p:txBody>
        </p:sp>
        <p:sp>
          <p:nvSpPr>
            <p:cNvPr id="17" name="TextBox 16"/>
            <p:cNvSpPr txBox="1"/>
            <p:nvPr/>
          </p:nvSpPr>
          <p:spPr>
            <a:xfrm rot="16200000">
              <a:off x="3510151" y="5462723"/>
              <a:ext cx="343364" cy="369332"/>
            </a:xfrm>
            <a:prstGeom prst="rect">
              <a:avLst/>
            </a:prstGeom>
            <a:noFill/>
          </p:spPr>
          <p:txBody>
            <a:bodyPr wrap="none" rtlCol="0">
              <a:spAutoFit/>
            </a:bodyPr>
            <a:lstStyle/>
            <a:p>
              <a:pPr algn="ctr"/>
              <a:r>
                <a:rPr lang="en-US" b="1" dirty="0" smtClean="0"/>
                <a:t>D</a:t>
              </a:r>
              <a:endParaRPr lang="en-US" b="1" dirty="0"/>
            </a:p>
          </p:txBody>
        </p:sp>
      </p:grpSp>
      <p:sp>
        <p:nvSpPr>
          <p:cNvPr id="44" name="TextBox 43"/>
          <p:cNvSpPr txBox="1"/>
          <p:nvPr/>
        </p:nvSpPr>
        <p:spPr>
          <a:xfrm>
            <a:off x="5349371" y="6642556"/>
            <a:ext cx="3794629" cy="215444"/>
          </a:xfrm>
          <a:prstGeom prst="rect">
            <a:avLst/>
          </a:prstGeom>
          <a:noFill/>
        </p:spPr>
        <p:txBody>
          <a:bodyPr wrap="none" rtlCol="0">
            <a:spAutoFit/>
          </a:bodyPr>
          <a:lstStyle/>
          <a:p>
            <a:pPr algn="r"/>
            <a:r>
              <a:rPr lang="en-US" sz="800" dirty="0" smtClean="0">
                <a:latin typeface="Helvetica" charset="0"/>
                <a:ea typeface="Helvetica" charset="0"/>
                <a:cs typeface="Helvetica" charset="0"/>
              </a:rPr>
              <a:t>Page and Holmes (1998)</a:t>
            </a:r>
            <a:r>
              <a:rPr lang="en-US" sz="800" i="1" dirty="0" smtClean="0">
                <a:latin typeface="Helvetica" charset="0"/>
                <a:ea typeface="Helvetica" charset="0"/>
                <a:cs typeface="Helvetica" charset="0"/>
              </a:rPr>
              <a:t> Molecular Evolution A Phylogenetic Approach</a:t>
            </a:r>
            <a:r>
              <a:rPr lang="en-US" sz="800" dirty="0" smtClean="0">
                <a:latin typeface="Helvetica" charset="0"/>
                <a:ea typeface="Helvetica" charset="0"/>
                <a:cs typeface="Helvetica" charset="0"/>
              </a:rPr>
              <a:t> Fig 6.2</a:t>
            </a:r>
            <a:endParaRPr lang="en-US" sz="800" dirty="0">
              <a:latin typeface="Helvetica" charset="0"/>
              <a:ea typeface="Helvetica" charset="0"/>
              <a:cs typeface="Helvetica" charset="0"/>
            </a:endParaRPr>
          </a:p>
        </p:txBody>
      </p:sp>
      <p:graphicFrame>
        <p:nvGraphicFramePr>
          <p:cNvPr id="41" name="Table 40"/>
          <p:cNvGraphicFramePr>
            <a:graphicFrameLocks noGrp="1"/>
          </p:cNvGraphicFramePr>
          <p:nvPr>
            <p:extLst>
              <p:ext uri="{D42A27DB-BD31-4B8C-83A1-F6EECF244321}">
                <p14:modId xmlns:p14="http://schemas.microsoft.com/office/powerpoint/2010/main" val="158616756"/>
              </p:ext>
            </p:extLst>
          </p:nvPr>
        </p:nvGraphicFramePr>
        <p:xfrm>
          <a:off x="6141033" y="685799"/>
          <a:ext cx="2824780" cy="1511590"/>
        </p:xfrm>
        <a:graphic>
          <a:graphicData uri="http://schemas.openxmlformats.org/drawingml/2006/table">
            <a:tbl>
              <a:tblPr firstRow="1" bandRow="1">
                <a:tableStyleId>{5C22544A-7EE6-4342-B048-85BDC9FD1C3A}</a:tableStyleId>
              </a:tblPr>
              <a:tblGrid>
                <a:gridCol w="564956"/>
                <a:gridCol w="564956"/>
                <a:gridCol w="564956"/>
                <a:gridCol w="564956"/>
                <a:gridCol w="564956"/>
              </a:tblGrid>
              <a:tr h="302318">
                <a:tc>
                  <a:txBody>
                    <a:bodyPr/>
                    <a:lstStyle/>
                    <a:p>
                      <a:pPr algn="ct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B</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C</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D</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A</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3</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5</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5</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B</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4</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4</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C</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2</a:t>
                      </a:r>
                      <a:endParaRPr lang="en-US" sz="1100" dirty="0">
                        <a:latin typeface="Helvetica" charset="0"/>
                        <a:ea typeface="Helvetica" charset="0"/>
                        <a:cs typeface="Helvetica" charset="0"/>
                      </a:endParaRPr>
                    </a:p>
                  </a:txBody>
                  <a:tcPr marL="74544" marR="74544" marT="37272" marB="37272"/>
                </a:tc>
              </a:tr>
              <a:tr h="302318">
                <a:tc>
                  <a:txBody>
                    <a:bodyPr/>
                    <a:lstStyle/>
                    <a:p>
                      <a:pPr algn="ctr"/>
                      <a:r>
                        <a:rPr lang="en-US" sz="1100" dirty="0" smtClean="0">
                          <a:latin typeface="Helvetica" charset="0"/>
                          <a:ea typeface="Helvetica" charset="0"/>
                          <a:cs typeface="Helvetica" charset="0"/>
                        </a:rPr>
                        <a:t>D</a:t>
                      </a:r>
                      <a:endParaRPr lang="en-US" sz="1100" dirty="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endParaRPr lang="en-US" sz="1100">
                        <a:latin typeface="Helvetica" charset="0"/>
                        <a:ea typeface="Helvetica" charset="0"/>
                        <a:cs typeface="Helvetica" charset="0"/>
                      </a:endParaRPr>
                    </a:p>
                  </a:txBody>
                  <a:tcPr marL="74544" marR="74544" marT="37272" marB="37272"/>
                </a:tc>
                <a:tc>
                  <a:txBody>
                    <a:bodyPr/>
                    <a:lstStyle/>
                    <a:p>
                      <a:pPr algn="ctr"/>
                      <a:r>
                        <a:rPr lang="en-US" sz="1100" dirty="0" smtClean="0">
                          <a:latin typeface="Helvetica" charset="0"/>
                          <a:ea typeface="Helvetica" charset="0"/>
                          <a:cs typeface="Helvetica" charset="0"/>
                        </a:rPr>
                        <a:t>-</a:t>
                      </a:r>
                      <a:endParaRPr lang="en-US" sz="1100" dirty="0">
                        <a:latin typeface="Helvetica" charset="0"/>
                        <a:ea typeface="Helvetica" charset="0"/>
                        <a:cs typeface="Helvetica" charset="0"/>
                      </a:endParaRPr>
                    </a:p>
                  </a:txBody>
                  <a:tcPr marL="74544" marR="74544" marT="37272" marB="37272"/>
                </a:tc>
              </a:tr>
            </a:tbl>
          </a:graphicData>
        </a:graphic>
      </p:graphicFrame>
      <p:sp>
        <p:nvSpPr>
          <p:cNvPr id="42" name="TextBox 41"/>
          <p:cNvSpPr txBox="1"/>
          <p:nvPr/>
        </p:nvSpPr>
        <p:spPr>
          <a:xfrm>
            <a:off x="6141033" y="316467"/>
            <a:ext cx="2824779" cy="369332"/>
          </a:xfrm>
          <a:prstGeom prst="rect">
            <a:avLst/>
          </a:prstGeom>
          <a:noFill/>
        </p:spPr>
        <p:txBody>
          <a:bodyPr wrap="square" rtlCol="0">
            <a:spAutoFit/>
          </a:bodyPr>
          <a:lstStyle/>
          <a:p>
            <a:pPr algn="ctr"/>
            <a:r>
              <a:rPr lang="en-US" dirty="0" smtClean="0"/>
              <a:t>Distance Matrix</a:t>
            </a:r>
            <a:endParaRPr lang="en-US" dirty="0"/>
          </a:p>
        </p:txBody>
      </p:sp>
      <p:pic>
        <p:nvPicPr>
          <p:cNvPr id="9" name="Picture 8"/>
          <p:cNvPicPr>
            <a:picLocks noChangeAspect="1"/>
          </p:cNvPicPr>
          <p:nvPr/>
        </p:nvPicPr>
        <p:blipFill>
          <a:blip r:embed="rId3">
            <a:lum bright="100000" contrast="-70000"/>
          </a:blip>
          <a:stretch>
            <a:fillRect/>
          </a:stretch>
        </p:blipFill>
        <p:spPr>
          <a:xfrm>
            <a:off x="2520776" y="1500301"/>
            <a:ext cx="3479800" cy="3556000"/>
          </a:xfrm>
          <a:prstGeom prst="rect">
            <a:avLst/>
          </a:prstGeom>
        </p:spPr>
      </p:pic>
      <p:sp>
        <p:nvSpPr>
          <p:cNvPr id="11" name="TextBox 10"/>
          <p:cNvSpPr txBox="1"/>
          <p:nvPr/>
        </p:nvSpPr>
        <p:spPr>
          <a:xfrm>
            <a:off x="3065797" y="4113034"/>
            <a:ext cx="2248859" cy="461665"/>
          </a:xfrm>
          <a:prstGeom prst="rect">
            <a:avLst/>
          </a:prstGeom>
          <a:noFill/>
        </p:spPr>
        <p:txBody>
          <a:bodyPr wrap="square" rtlCol="0">
            <a:spAutoFit/>
          </a:bodyPr>
          <a:lstStyle/>
          <a:p>
            <a:pPr algn="ctr"/>
            <a:r>
              <a:rPr lang="en-US" sz="1200" dirty="0" smtClean="0">
                <a:latin typeface="Helvetica" charset="0"/>
                <a:ea typeface="Helvetica" charset="0"/>
                <a:cs typeface="Helvetica" charset="0"/>
              </a:rPr>
              <a:t>Unweighted pair group method average (UPGMA)</a:t>
            </a:r>
            <a:endParaRPr lang="en-US" sz="1200" dirty="0">
              <a:latin typeface="Helvetica" charset="0"/>
              <a:ea typeface="Helvetica" charset="0"/>
              <a:cs typeface="Helvetica" charset="0"/>
            </a:endParaRPr>
          </a:p>
        </p:txBody>
      </p:sp>
      <p:pic>
        <p:nvPicPr>
          <p:cNvPr id="19" name="Picture 18"/>
          <p:cNvPicPr>
            <a:picLocks noChangeAspect="1"/>
          </p:cNvPicPr>
          <p:nvPr/>
        </p:nvPicPr>
        <p:blipFill>
          <a:blip r:embed="rId4">
            <a:lum bright="100000" contrast="-70000"/>
          </a:blip>
          <a:stretch>
            <a:fillRect/>
          </a:stretch>
        </p:blipFill>
        <p:spPr>
          <a:xfrm>
            <a:off x="5506785" y="1388064"/>
            <a:ext cx="3479800" cy="3556000"/>
          </a:xfrm>
          <a:prstGeom prst="rect">
            <a:avLst/>
          </a:prstGeom>
        </p:spPr>
      </p:pic>
      <p:sp>
        <p:nvSpPr>
          <p:cNvPr id="23" name="TextBox 22"/>
          <p:cNvSpPr txBox="1"/>
          <p:nvPr/>
        </p:nvSpPr>
        <p:spPr>
          <a:xfrm>
            <a:off x="6286032" y="4113034"/>
            <a:ext cx="2248859" cy="276999"/>
          </a:xfrm>
          <a:prstGeom prst="rect">
            <a:avLst/>
          </a:prstGeom>
          <a:noFill/>
        </p:spPr>
        <p:txBody>
          <a:bodyPr wrap="square" rtlCol="0">
            <a:spAutoFit/>
          </a:bodyPr>
          <a:lstStyle/>
          <a:p>
            <a:pPr algn="ctr"/>
            <a:r>
              <a:rPr lang="en-US" sz="1200" dirty="0" err="1" smtClean="0">
                <a:latin typeface="Helvetica" charset="0"/>
                <a:ea typeface="Helvetica" charset="0"/>
                <a:cs typeface="Helvetica" charset="0"/>
              </a:rPr>
              <a:t>Neighbour</a:t>
            </a:r>
            <a:r>
              <a:rPr lang="en-US" sz="1200" dirty="0" smtClean="0">
                <a:latin typeface="Helvetica" charset="0"/>
                <a:ea typeface="Helvetica" charset="0"/>
                <a:cs typeface="Helvetica" charset="0"/>
              </a:rPr>
              <a:t> joining (NJ)</a:t>
            </a:r>
            <a:endParaRPr lang="en-US" sz="1200" dirty="0">
              <a:latin typeface="Helvetica" charset="0"/>
              <a:ea typeface="Helvetica" charset="0"/>
              <a:cs typeface="Helvetica" charset="0"/>
            </a:endParaRPr>
          </a:p>
        </p:txBody>
      </p:sp>
      <p:pic>
        <p:nvPicPr>
          <p:cNvPr id="21" name="Picture 20"/>
          <p:cNvPicPr>
            <a:picLocks noChangeAspect="1"/>
          </p:cNvPicPr>
          <p:nvPr/>
        </p:nvPicPr>
        <p:blipFill>
          <a:blip r:embed="rId5">
            <a:lum bright="100000" contrast="-70000"/>
          </a:blip>
          <a:stretch>
            <a:fillRect/>
          </a:stretch>
        </p:blipFill>
        <p:spPr>
          <a:xfrm>
            <a:off x="2450326" y="3539054"/>
            <a:ext cx="3479800" cy="3556000"/>
          </a:xfrm>
          <a:prstGeom prst="rect">
            <a:avLst/>
          </a:prstGeom>
        </p:spPr>
      </p:pic>
      <p:sp>
        <p:nvSpPr>
          <p:cNvPr id="26" name="TextBox 25"/>
          <p:cNvSpPr txBox="1"/>
          <p:nvPr/>
        </p:nvSpPr>
        <p:spPr>
          <a:xfrm>
            <a:off x="3065797" y="6253320"/>
            <a:ext cx="2248859" cy="461665"/>
          </a:xfrm>
          <a:prstGeom prst="rect">
            <a:avLst/>
          </a:prstGeom>
          <a:noFill/>
        </p:spPr>
        <p:txBody>
          <a:bodyPr wrap="square" rtlCol="0">
            <a:spAutoFit/>
          </a:bodyPr>
          <a:lstStyle/>
          <a:p>
            <a:pPr algn="ctr"/>
            <a:r>
              <a:rPr lang="en-US" sz="1200" dirty="0" smtClean="0">
                <a:latin typeface="Helvetica" charset="0"/>
                <a:ea typeface="Helvetica" charset="0"/>
                <a:cs typeface="Helvetica" charset="0"/>
              </a:rPr>
              <a:t>Minimum evolution</a:t>
            </a:r>
            <a:br>
              <a:rPr lang="en-US" sz="1200" dirty="0" smtClean="0">
                <a:latin typeface="Helvetica" charset="0"/>
                <a:ea typeface="Helvetica" charset="0"/>
                <a:cs typeface="Helvetica" charset="0"/>
              </a:rPr>
            </a:br>
            <a:r>
              <a:rPr lang="en-US" sz="1200" dirty="0" smtClean="0">
                <a:latin typeface="Helvetica" charset="0"/>
                <a:ea typeface="Helvetica" charset="0"/>
                <a:cs typeface="Helvetica" charset="0"/>
              </a:rPr>
              <a:t>(balanced method)</a:t>
            </a:r>
            <a:endParaRPr lang="en-US" sz="1200" dirty="0">
              <a:latin typeface="Helvetica" charset="0"/>
              <a:ea typeface="Helvetica" charset="0"/>
              <a:cs typeface="Helvetica" charset="0"/>
            </a:endParaRPr>
          </a:p>
        </p:txBody>
      </p:sp>
      <p:sp>
        <p:nvSpPr>
          <p:cNvPr id="27" name="TextBox 26"/>
          <p:cNvSpPr txBox="1"/>
          <p:nvPr/>
        </p:nvSpPr>
        <p:spPr>
          <a:xfrm>
            <a:off x="6286032" y="6253320"/>
            <a:ext cx="2248859" cy="461665"/>
          </a:xfrm>
          <a:prstGeom prst="rect">
            <a:avLst/>
          </a:prstGeom>
          <a:noFill/>
        </p:spPr>
        <p:txBody>
          <a:bodyPr wrap="square" rtlCol="0">
            <a:spAutoFit/>
          </a:bodyPr>
          <a:lstStyle/>
          <a:p>
            <a:pPr algn="ctr"/>
            <a:r>
              <a:rPr lang="en-US" sz="1200" dirty="0">
                <a:latin typeface="Helvetica" charset="0"/>
                <a:ea typeface="Helvetica" charset="0"/>
                <a:cs typeface="Helvetica" charset="0"/>
              </a:rPr>
              <a:t>Minimum evolution</a:t>
            </a:r>
            <a:br>
              <a:rPr lang="en-US" sz="1200" dirty="0">
                <a:latin typeface="Helvetica" charset="0"/>
                <a:ea typeface="Helvetica" charset="0"/>
                <a:cs typeface="Helvetica" charset="0"/>
              </a:rPr>
            </a:br>
            <a:r>
              <a:rPr lang="en-US" sz="1200" dirty="0" smtClean="0">
                <a:latin typeface="Helvetica" charset="0"/>
                <a:ea typeface="Helvetica" charset="0"/>
                <a:cs typeface="Helvetica" charset="0"/>
              </a:rPr>
              <a:t>(least squares method</a:t>
            </a:r>
            <a:r>
              <a:rPr lang="en-US" sz="1200" dirty="0">
                <a:latin typeface="Helvetica" charset="0"/>
                <a:ea typeface="Helvetica" charset="0"/>
                <a:cs typeface="Helvetica" charset="0"/>
              </a:rPr>
              <a:t>)</a:t>
            </a:r>
          </a:p>
        </p:txBody>
      </p:sp>
      <p:pic>
        <p:nvPicPr>
          <p:cNvPr id="22" name="Picture 21"/>
          <p:cNvPicPr>
            <a:picLocks noChangeAspect="1"/>
          </p:cNvPicPr>
          <p:nvPr/>
        </p:nvPicPr>
        <p:blipFill>
          <a:blip r:embed="rId6">
            <a:lum bright="100000" contrast="-70000"/>
          </a:blip>
          <a:stretch>
            <a:fillRect/>
          </a:stretch>
        </p:blipFill>
        <p:spPr>
          <a:xfrm>
            <a:off x="5486012" y="3527847"/>
            <a:ext cx="3479800" cy="3556000"/>
          </a:xfrm>
          <a:prstGeom prst="rect">
            <a:avLst/>
          </a:prstGeom>
        </p:spPr>
      </p:pic>
    </p:spTree>
    <p:extLst>
      <p:ext uri="{BB962C8B-B14F-4D97-AF65-F5344CB8AC3E}">
        <p14:creationId xmlns:p14="http://schemas.microsoft.com/office/powerpoint/2010/main" val="562346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Anatomy of a phylogeny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9583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Distance-based tree builders</a:t>
            </a:r>
            <a:endParaRPr lang="en-US" dirty="0"/>
          </a:p>
        </p:txBody>
      </p:sp>
      <p:sp>
        <p:nvSpPr>
          <p:cNvPr id="3" name="Content Placeholder 2"/>
          <p:cNvSpPr>
            <a:spLocks noGrp="1"/>
          </p:cNvSpPr>
          <p:nvPr>
            <p:ph sz="half" idx="1"/>
          </p:nvPr>
        </p:nvSpPr>
        <p:spPr/>
        <p:txBody>
          <a:bodyPr/>
          <a:lstStyle/>
          <a:p>
            <a:r>
              <a:rPr lang="en-US" dirty="0" smtClean="0"/>
              <a:t>Fast</a:t>
            </a:r>
          </a:p>
          <a:p>
            <a:r>
              <a:rPr lang="en-US" dirty="0" smtClean="0"/>
              <a:t>Simple to describe</a:t>
            </a:r>
          </a:p>
          <a:p>
            <a:r>
              <a:rPr lang="en-US" dirty="0" smtClean="0"/>
              <a:t>Widely available</a:t>
            </a:r>
            <a:endParaRPr lang="en-US" dirty="0"/>
          </a:p>
        </p:txBody>
      </p:sp>
      <p:sp>
        <p:nvSpPr>
          <p:cNvPr id="4" name="Content Placeholder 3"/>
          <p:cNvSpPr>
            <a:spLocks noGrp="1"/>
          </p:cNvSpPr>
          <p:nvPr>
            <p:ph sz="half" idx="2"/>
          </p:nvPr>
        </p:nvSpPr>
        <p:spPr/>
        <p:txBody>
          <a:bodyPr/>
          <a:lstStyle/>
          <a:p>
            <a:r>
              <a:rPr lang="en-US" dirty="0" smtClean="0"/>
              <a:t>Not principled</a:t>
            </a:r>
          </a:p>
          <a:p>
            <a:r>
              <a:rPr lang="en-US" dirty="0" smtClean="0"/>
              <a:t>Assumptions unclear</a:t>
            </a:r>
          </a:p>
          <a:p>
            <a:r>
              <a:rPr lang="en-US" dirty="0" smtClean="0"/>
              <a:t>Wasteful of information</a:t>
            </a:r>
          </a:p>
          <a:p>
            <a:r>
              <a:rPr lang="en-US" dirty="0" smtClean="0"/>
              <a:t>Vulnerable to artefacts</a:t>
            </a:r>
            <a:endParaRPr lang="en-US" dirty="0"/>
          </a:p>
        </p:txBody>
      </p:sp>
    </p:spTree>
    <p:extLst>
      <p:ext uri="{BB962C8B-B14F-4D97-AF65-F5344CB8AC3E}">
        <p14:creationId xmlns:p14="http://schemas.microsoft.com/office/powerpoint/2010/main" val="1035904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Maximum likelihood tree builders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3315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4" name="Oval 3"/>
          <p:cNvSpPr/>
          <p:nvPr/>
        </p:nvSpPr>
        <p:spPr>
          <a:xfrm>
            <a:off x="1767840" y="1005840"/>
            <a:ext cx="1209040" cy="1209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Para-meters</a:t>
            </a:r>
            <a:endParaRPr lang="en-US" dirty="0"/>
          </a:p>
        </p:txBody>
      </p:sp>
      <p:sp>
        <p:nvSpPr>
          <p:cNvPr id="5" name="Rectangle 4"/>
          <p:cNvSpPr/>
          <p:nvPr/>
        </p:nvSpPr>
        <p:spPr>
          <a:xfrm>
            <a:off x="3484880" y="995680"/>
            <a:ext cx="2153920" cy="1229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Statistical Model</a:t>
            </a:r>
            <a:endParaRPr lang="en-US" dirty="0"/>
          </a:p>
        </p:txBody>
      </p:sp>
      <p:sp>
        <p:nvSpPr>
          <p:cNvPr id="7" name="Pentagon 6"/>
          <p:cNvSpPr/>
          <p:nvPr/>
        </p:nvSpPr>
        <p:spPr>
          <a:xfrm>
            <a:off x="6146800" y="995680"/>
            <a:ext cx="1290320" cy="1229360"/>
          </a:xfrm>
          <a:prstGeom prst="homePlate">
            <a:avLst>
              <a:gd name="adj" fmla="val 130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a:t>
            </a:r>
            <a:endParaRPr lang="en-US" dirty="0"/>
          </a:p>
        </p:txBody>
      </p:sp>
      <p:cxnSp>
        <p:nvCxnSpPr>
          <p:cNvPr id="9" name="Straight Arrow Connector 8"/>
          <p:cNvCxnSpPr>
            <a:stCxn id="4" idx="6"/>
            <a:endCxn id="5" idx="1"/>
          </p:cNvCxnSpPr>
          <p:nvPr/>
        </p:nvCxnSpPr>
        <p:spPr>
          <a:xfrm>
            <a:off x="2976880" y="1610360"/>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38800" y="1605280"/>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810082338"/>
              </p:ext>
            </p:extLst>
          </p:nvPr>
        </p:nvGraphicFramePr>
        <p:xfrm>
          <a:off x="1513840" y="2819400"/>
          <a:ext cx="6096000" cy="914400"/>
        </p:xfrm>
        <a:graphic>
          <a:graphicData uri="http://schemas.openxmlformats.org/drawingml/2006/table">
            <a:tbl>
              <a:tblPr bandRow="1">
                <a:tableStyleId>{5940675A-B579-460E-94D1-54222C63F5DA}</a:tableStyleId>
              </a:tblPr>
              <a:tblGrid>
                <a:gridCol w="2032000"/>
                <a:gridCol w="2032000"/>
                <a:gridCol w="2032000"/>
              </a:tblGrid>
              <a:tr h="370840">
                <a:tc>
                  <a:txBody>
                    <a:bodyPr/>
                    <a:lstStyle/>
                    <a:p>
                      <a:r>
                        <a:rPr lang="en-US" dirty="0" smtClean="0">
                          <a:latin typeface="Helvetica" charset="0"/>
                          <a:ea typeface="Helvetica" charset="0"/>
                          <a:cs typeface="Helvetica" charset="0"/>
                        </a:rPr>
                        <a:t>Defendant is:</a:t>
                      </a:r>
                      <a:r>
                        <a:rPr lang="en-US" baseline="0" dirty="0" smtClean="0">
                          <a:latin typeface="Helvetica" charset="0"/>
                          <a:ea typeface="Helvetica" charset="0"/>
                          <a:cs typeface="Helvetica" charset="0"/>
                        </a:rPr>
                        <a:t> </a:t>
                      </a:r>
                    </a:p>
                    <a:p>
                      <a:r>
                        <a:rPr lang="en-US" i="1" baseline="0" dirty="0" smtClean="0">
                          <a:latin typeface="Helvetica" charset="0"/>
                          <a:ea typeface="Helvetica" charset="0"/>
                          <a:cs typeface="Helvetica" charset="0"/>
                        </a:rPr>
                        <a:t>Guilty</a:t>
                      </a:r>
                      <a:r>
                        <a:rPr lang="en-US" i="0" baseline="0" dirty="0" smtClean="0">
                          <a:latin typeface="Helvetica" charset="0"/>
                          <a:ea typeface="Helvetica" charset="0"/>
                          <a:cs typeface="Helvetica" charset="0"/>
                        </a:rPr>
                        <a:t> </a:t>
                      </a:r>
                      <a:r>
                        <a:rPr lang="el-GR" i="1" baseline="0" dirty="0" smtClean="0">
                          <a:latin typeface="Helvetica" charset="0"/>
                          <a:ea typeface="Helvetica" charset="0"/>
                          <a:cs typeface="Helvetica" charset="0"/>
                        </a:rPr>
                        <a:t>θ</a:t>
                      </a:r>
                      <a:r>
                        <a:rPr lang="en-GB" i="0" baseline="0" dirty="0" smtClean="0">
                          <a:latin typeface="Helvetica" charset="0"/>
                          <a:ea typeface="Helvetica" charset="0"/>
                          <a:cs typeface="Helvetica" charset="0"/>
                        </a:rPr>
                        <a:t> = 1</a:t>
                      </a:r>
                      <a:endParaRPr lang="en-US" i="0" baseline="0" dirty="0" smtClean="0">
                        <a:latin typeface="Helvetica" charset="0"/>
                        <a:ea typeface="Helvetica" charset="0"/>
                        <a:cs typeface="Helvetica" charset="0"/>
                      </a:endParaRPr>
                    </a:p>
                    <a:p>
                      <a:r>
                        <a:rPr lang="en-US" i="1" baseline="0" dirty="0" smtClean="0">
                          <a:latin typeface="Helvetica" charset="0"/>
                          <a:ea typeface="Helvetica" charset="0"/>
                          <a:cs typeface="Helvetica" charset="0"/>
                        </a:rPr>
                        <a:t>Not guilty </a:t>
                      </a:r>
                      <a:r>
                        <a:rPr lang="el-GR" i="1" baseline="0" dirty="0" smtClean="0">
                          <a:latin typeface="Helvetica" charset="0"/>
                          <a:ea typeface="Helvetica" charset="0"/>
                          <a:cs typeface="Helvetica" charset="0"/>
                        </a:rPr>
                        <a:t>θ</a:t>
                      </a:r>
                      <a:r>
                        <a:rPr lang="en-GB" i="0" baseline="0" dirty="0" smtClean="0">
                          <a:latin typeface="Helvetica" charset="0"/>
                          <a:ea typeface="Helvetica" charset="0"/>
                          <a:cs typeface="Helvetica" charset="0"/>
                        </a:rPr>
                        <a:t> = 0</a:t>
                      </a:r>
                      <a:endParaRPr lang="en-US" dirty="0">
                        <a:latin typeface="Helvetica" charset="0"/>
                        <a:ea typeface="Helvetica" charset="0"/>
                        <a:cs typeface="Helvetica" charset="0"/>
                      </a:endParaRPr>
                    </a:p>
                  </a:txBody>
                  <a:tcPr/>
                </a:tc>
                <a:tc>
                  <a:txBody>
                    <a:bodyPr/>
                    <a:lstStyle/>
                    <a:p>
                      <a:r>
                        <a:rPr lang="en-US" dirty="0" smtClean="0">
                          <a:latin typeface="Helvetica" charset="0"/>
                          <a:ea typeface="Helvetica" charset="0"/>
                          <a:cs typeface="Helvetica" charset="0"/>
                        </a:rPr>
                        <a:t>Frequency</a:t>
                      </a:r>
                      <a:r>
                        <a:rPr lang="en-US" baseline="0" dirty="0" smtClean="0">
                          <a:latin typeface="Helvetica" charset="0"/>
                          <a:ea typeface="Helvetica" charset="0"/>
                          <a:cs typeface="Helvetica" charset="0"/>
                        </a:rPr>
                        <a:t> </a:t>
                      </a:r>
                      <a:r>
                        <a:rPr lang="en-US" i="1" baseline="0" dirty="0" smtClean="0">
                          <a:latin typeface="Helvetica" charset="0"/>
                          <a:ea typeface="Helvetica" charset="0"/>
                          <a:cs typeface="Helvetica" charset="0"/>
                        </a:rPr>
                        <a:t>f</a:t>
                      </a:r>
                      <a:r>
                        <a:rPr lang="en-US" dirty="0" smtClean="0">
                          <a:latin typeface="Helvetica" charset="0"/>
                          <a:ea typeface="Helvetica" charset="0"/>
                          <a:cs typeface="Helvetica" charset="0"/>
                        </a:rPr>
                        <a:t> of shoes matching the print among the suspect population</a:t>
                      </a:r>
                      <a:endParaRPr lang="en-US" i="1" dirty="0">
                        <a:latin typeface="Helvetica" charset="0"/>
                        <a:ea typeface="Helvetica" charset="0"/>
                        <a:cs typeface="Helvetica" charset="0"/>
                      </a:endParaRPr>
                    </a:p>
                  </a:txBody>
                  <a:tcPr/>
                </a:tc>
                <a:tc>
                  <a:txBody>
                    <a:bodyPr/>
                    <a:lstStyle/>
                    <a:p>
                      <a:r>
                        <a:rPr lang="en-US" dirty="0" smtClean="0">
                          <a:latin typeface="Helvetica" charset="0"/>
                          <a:ea typeface="Helvetica" charset="0"/>
                          <a:cs typeface="Helvetica" charset="0"/>
                        </a:rPr>
                        <a:t>Defendant has shoes matching a print found at the crime scene</a:t>
                      </a:r>
                      <a:endParaRPr lang="en-US" dirty="0">
                        <a:latin typeface="Helvetica" charset="0"/>
                        <a:ea typeface="Helvetica" charset="0"/>
                        <a:cs typeface="Helvetica" charset="0"/>
                      </a:endParaRPr>
                    </a:p>
                  </a:txBody>
                  <a:tcPr/>
                </a:tc>
              </a:tr>
            </a:tbl>
          </a:graphicData>
        </a:graphic>
      </p:graphicFrame>
      <p:sp>
        <p:nvSpPr>
          <p:cNvPr id="13" name="TextBox 12"/>
          <p:cNvSpPr txBox="1"/>
          <p:nvPr/>
        </p:nvSpPr>
        <p:spPr>
          <a:xfrm>
            <a:off x="3488208" y="4495799"/>
            <a:ext cx="2167581" cy="646331"/>
          </a:xfrm>
          <a:prstGeom prst="rect">
            <a:avLst/>
          </a:prstGeom>
          <a:noFill/>
        </p:spPr>
        <p:txBody>
          <a:bodyPr wrap="none" rtlCol="0">
            <a:spAutoFit/>
          </a:bodyPr>
          <a:lstStyle/>
          <a:p>
            <a:r>
              <a:rPr lang="en-US" dirty="0" err="1" smtClean="0">
                <a:latin typeface="Helvetica" charset="0"/>
                <a:ea typeface="Helvetica" charset="0"/>
                <a:cs typeface="Helvetica" charset="0"/>
              </a:rPr>
              <a:t>Pr</a:t>
            </a:r>
            <a:r>
              <a:rPr lang="en-US" dirty="0" smtClean="0">
                <a:latin typeface="Helvetica" charset="0"/>
                <a:ea typeface="Helvetica" charset="0"/>
                <a:cs typeface="Helvetica" charset="0"/>
              </a:rPr>
              <a:t>(Data | </a:t>
            </a:r>
            <a:r>
              <a:rPr lang="el-GR" i="1" dirty="0">
                <a:latin typeface="Helvetica" charset="0"/>
                <a:ea typeface="Helvetica" charset="0"/>
                <a:cs typeface="Helvetica" charset="0"/>
              </a:rPr>
              <a:t>θ</a:t>
            </a:r>
            <a:r>
              <a:rPr lang="en-GB" dirty="0">
                <a:latin typeface="Helvetica" charset="0"/>
                <a:ea typeface="Helvetica" charset="0"/>
                <a:cs typeface="Helvetica" charset="0"/>
              </a:rPr>
              <a:t> = </a:t>
            </a:r>
            <a:r>
              <a:rPr lang="en-GB" dirty="0" smtClean="0">
                <a:latin typeface="Helvetica" charset="0"/>
                <a:ea typeface="Helvetica" charset="0"/>
                <a:cs typeface="Helvetica" charset="0"/>
              </a:rPr>
              <a:t>1</a:t>
            </a:r>
            <a:r>
              <a:rPr lang="en-US" dirty="0" smtClean="0">
                <a:latin typeface="Helvetica" charset="0"/>
                <a:ea typeface="Helvetica" charset="0"/>
                <a:cs typeface="Helvetica" charset="0"/>
              </a:rPr>
              <a:t>) = 1</a:t>
            </a:r>
          </a:p>
          <a:p>
            <a:r>
              <a:rPr lang="en-US" dirty="0" err="1">
                <a:latin typeface="Helvetica" charset="0"/>
                <a:ea typeface="Helvetica" charset="0"/>
                <a:cs typeface="Helvetica" charset="0"/>
              </a:rPr>
              <a:t>Pr</a:t>
            </a:r>
            <a:r>
              <a:rPr lang="en-US" dirty="0">
                <a:latin typeface="Helvetica" charset="0"/>
                <a:ea typeface="Helvetica" charset="0"/>
                <a:cs typeface="Helvetica" charset="0"/>
              </a:rPr>
              <a:t>(Data | </a:t>
            </a:r>
            <a:r>
              <a:rPr lang="el-GR" i="1" dirty="0">
                <a:latin typeface="Helvetica" charset="0"/>
                <a:ea typeface="Helvetica" charset="0"/>
                <a:cs typeface="Helvetica" charset="0"/>
              </a:rPr>
              <a:t>θ</a:t>
            </a:r>
            <a:r>
              <a:rPr lang="en-GB" dirty="0">
                <a:latin typeface="Helvetica" charset="0"/>
                <a:ea typeface="Helvetica" charset="0"/>
                <a:cs typeface="Helvetica" charset="0"/>
              </a:rPr>
              <a:t> = 0</a:t>
            </a:r>
            <a:r>
              <a:rPr lang="en-US" dirty="0" smtClean="0">
                <a:latin typeface="Helvetica" charset="0"/>
                <a:ea typeface="Helvetica" charset="0"/>
                <a:cs typeface="Helvetica" charset="0"/>
              </a:rPr>
              <a:t>) </a:t>
            </a:r>
            <a:r>
              <a:rPr lang="en-US" dirty="0">
                <a:latin typeface="Helvetica" charset="0"/>
                <a:ea typeface="Helvetica" charset="0"/>
                <a:cs typeface="Helvetica" charset="0"/>
              </a:rPr>
              <a:t>= </a:t>
            </a:r>
            <a:r>
              <a:rPr lang="en-US" i="1" dirty="0" smtClean="0">
                <a:latin typeface="Helvetica" charset="0"/>
                <a:ea typeface="Helvetica" charset="0"/>
                <a:cs typeface="Helvetica" charset="0"/>
              </a:rPr>
              <a:t>f</a:t>
            </a:r>
            <a:endParaRPr lang="en-US" dirty="0">
              <a:latin typeface="Helvetica" charset="0"/>
              <a:ea typeface="Helvetica" charset="0"/>
              <a:cs typeface="Helvetica" charset="0"/>
            </a:endParaRPr>
          </a:p>
        </p:txBody>
      </p:sp>
      <p:sp>
        <p:nvSpPr>
          <p:cNvPr id="14" name="TextBox 13"/>
          <p:cNvSpPr txBox="1"/>
          <p:nvPr/>
        </p:nvSpPr>
        <p:spPr>
          <a:xfrm>
            <a:off x="1373060" y="5513268"/>
            <a:ext cx="6397906" cy="369332"/>
          </a:xfrm>
          <a:prstGeom prst="rect">
            <a:avLst/>
          </a:prstGeom>
          <a:noFill/>
        </p:spPr>
        <p:txBody>
          <a:bodyPr wrap="none" rtlCol="0">
            <a:spAutoFit/>
          </a:bodyPr>
          <a:lstStyle/>
          <a:p>
            <a:pPr algn="ctr"/>
            <a:r>
              <a:rPr lang="en-GB" dirty="0" smtClean="0">
                <a:latin typeface="Helvetica" charset="0"/>
                <a:ea typeface="Helvetica" charset="0"/>
                <a:cs typeface="Helvetica" charset="0"/>
              </a:rPr>
              <a:t>The maximum likelihood estimate (MLE) of </a:t>
            </a:r>
            <a:r>
              <a:rPr lang="el-GR" i="1" dirty="0">
                <a:latin typeface="Helvetica" charset="0"/>
                <a:ea typeface="Helvetica" charset="0"/>
                <a:cs typeface="Helvetica" charset="0"/>
              </a:rPr>
              <a:t>θ</a:t>
            </a:r>
            <a:r>
              <a:rPr lang="en-GB" dirty="0" smtClean="0">
                <a:latin typeface="Helvetica" charset="0"/>
                <a:ea typeface="Helvetica" charset="0"/>
                <a:cs typeface="Helvetica" charset="0"/>
              </a:rPr>
              <a:t> equals 1 if </a:t>
            </a:r>
            <a:r>
              <a:rPr lang="en-GB" i="1" dirty="0" smtClean="0">
                <a:latin typeface="Helvetica" charset="0"/>
                <a:ea typeface="Helvetica" charset="0"/>
                <a:cs typeface="Helvetica" charset="0"/>
              </a:rPr>
              <a:t>f</a:t>
            </a:r>
            <a:r>
              <a:rPr lang="en-GB" dirty="0" smtClean="0">
                <a:latin typeface="Helvetica" charset="0"/>
                <a:ea typeface="Helvetica" charset="0"/>
                <a:cs typeface="Helvetica" charset="0"/>
              </a:rPr>
              <a:t> &lt; 1</a:t>
            </a:r>
            <a:endParaRPr lang="en-US" dirty="0">
              <a:latin typeface="Helvetica" charset="0"/>
              <a:ea typeface="Helvetica" charset="0"/>
              <a:cs typeface="Helvetica" charset="0"/>
            </a:endParaRPr>
          </a:p>
        </p:txBody>
      </p:sp>
      <p:sp useBgFill="1">
        <p:nvSpPr>
          <p:cNvPr id="15" name="Rectangle 14"/>
          <p:cNvSpPr/>
          <p:nvPr/>
        </p:nvSpPr>
        <p:spPr>
          <a:xfrm>
            <a:off x="1564640" y="2849880"/>
            <a:ext cx="1930400" cy="78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p:cNvSpPr/>
          <p:nvPr/>
        </p:nvSpPr>
        <p:spPr>
          <a:xfrm>
            <a:off x="3586480" y="2829560"/>
            <a:ext cx="1930400" cy="883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p:cNvSpPr/>
          <p:nvPr/>
        </p:nvSpPr>
        <p:spPr>
          <a:xfrm>
            <a:off x="5638800" y="2832249"/>
            <a:ext cx="1930400" cy="883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3" name="Content Placeholder 2"/>
          <p:cNvSpPr>
            <a:spLocks noGrp="1"/>
          </p:cNvSpPr>
          <p:nvPr>
            <p:ph idx="1"/>
          </p:nvPr>
        </p:nvSpPr>
        <p:spPr/>
        <p:txBody>
          <a:bodyPr/>
          <a:lstStyle/>
          <a:p>
            <a:r>
              <a:rPr lang="en-US" dirty="0" smtClean="0"/>
              <a:t>Extensive theory motivates the use of the maximum likelihood principle for statistical inference</a:t>
            </a:r>
          </a:p>
          <a:p>
            <a:endParaRPr lang="en-US" dirty="0"/>
          </a:p>
          <a:p>
            <a:r>
              <a:rPr lang="en-US" dirty="0" smtClean="0"/>
              <a:t>ML estimates are</a:t>
            </a:r>
          </a:p>
          <a:p>
            <a:pPr lvl="1"/>
            <a:r>
              <a:rPr lang="en-US" dirty="0" smtClean="0"/>
              <a:t>Consistent: this means that as you get more and more data, the estimate gets better and better</a:t>
            </a:r>
          </a:p>
          <a:p>
            <a:pPr lvl="1"/>
            <a:endParaRPr lang="en-US" dirty="0" smtClean="0"/>
          </a:p>
          <a:p>
            <a:pPr lvl="1"/>
            <a:r>
              <a:rPr lang="en-US" dirty="0" smtClean="0"/>
              <a:t>Asymptotically unbiased: this means that for large data sets, the estimator is as likely to be above as below the truth</a:t>
            </a:r>
          </a:p>
          <a:p>
            <a:pPr lvl="1"/>
            <a:endParaRPr lang="en-US" dirty="0" smtClean="0"/>
          </a:p>
          <a:p>
            <a:pPr lvl="1"/>
            <a:r>
              <a:rPr lang="en-US" dirty="0"/>
              <a:t>Asymptotically normal</a:t>
            </a:r>
            <a:r>
              <a:rPr lang="en-US" dirty="0" smtClean="0"/>
              <a:t>: this motivates the use of convenient methods for hypothesis testing and calculating confidence intervals</a:t>
            </a:r>
          </a:p>
          <a:p>
            <a:pPr lvl="1"/>
            <a:endParaRPr lang="en-US" dirty="0"/>
          </a:p>
          <a:p>
            <a:pPr lvl="1"/>
            <a:r>
              <a:rPr lang="en-US" dirty="0" smtClean="0"/>
              <a:t>Invariant to transformation: this means that different parameterizations of the same statistical model will give equivalent estimates</a:t>
            </a:r>
          </a:p>
        </p:txBody>
      </p:sp>
    </p:spTree>
    <p:extLst>
      <p:ext uri="{BB962C8B-B14F-4D97-AF65-F5344CB8AC3E}">
        <p14:creationId xmlns:p14="http://schemas.microsoft.com/office/powerpoint/2010/main" val="2070212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4" name="Oval 3"/>
          <p:cNvSpPr/>
          <p:nvPr/>
        </p:nvSpPr>
        <p:spPr>
          <a:xfrm>
            <a:off x="1767840" y="1005840"/>
            <a:ext cx="1209040" cy="1209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Para-meters</a:t>
            </a:r>
            <a:endParaRPr lang="en-US" dirty="0"/>
          </a:p>
        </p:txBody>
      </p:sp>
      <p:sp>
        <p:nvSpPr>
          <p:cNvPr id="5" name="Rectangle 4"/>
          <p:cNvSpPr/>
          <p:nvPr/>
        </p:nvSpPr>
        <p:spPr>
          <a:xfrm>
            <a:off x="3484880" y="995680"/>
            <a:ext cx="2153920" cy="1229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Statistical Model</a:t>
            </a:r>
            <a:endParaRPr lang="en-US" dirty="0"/>
          </a:p>
        </p:txBody>
      </p:sp>
      <p:sp>
        <p:nvSpPr>
          <p:cNvPr id="6" name="Pentagon 5"/>
          <p:cNvSpPr/>
          <p:nvPr/>
        </p:nvSpPr>
        <p:spPr>
          <a:xfrm>
            <a:off x="6146800" y="995680"/>
            <a:ext cx="1290320" cy="1229360"/>
          </a:xfrm>
          <a:prstGeom prst="homePlate">
            <a:avLst>
              <a:gd name="adj" fmla="val 130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a:t>
            </a:r>
            <a:endParaRPr lang="en-US" dirty="0"/>
          </a:p>
        </p:txBody>
      </p:sp>
      <p:cxnSp>
        <p:nvCxnSpPr>
          <p:cNvPr id="7" name="Straight Arrow Connector 6"/>
          <p:cNvCxnSpPr>
            <a:stCxn id="6" idx="6"/>
            <a:endCxn id="7" idx="1"/>
          </p:cNvCxnSpPr>
          <p:nvPr/>
        </p:nvCxnSpPr>
        <p:spPr>
          <a:xfrm>
            <a:off x="2976880" y="1610360"/>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38800" y="1605280"/>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20498203"/>
              </p:ext>
            </p:extLst>
          </p:nvPr>
        </p:nvGraphicFramePr>
        <p:xfrm>
          <a:off x="3266439" y="3533275"/>
          <a:ext cx="3281680" cy="1986280"/>
        </p:xfrm>
        <a:graphic>
          <a:graphicData uri="http://schemas.openxmlformats.org/drawingml/2006/table">
            <a:tbl>
              <a:tblPr firstRow="1" bandRow="1">
                <a:tableStyleId>{5C22544A-7EE6-4342-B048-85BDC9FD1C3A}</a:tableStyleId>
              </a:tblPr>
              <a:tblGrid>
                <a:gridCol w="656336"/>
                <a:gridCol w="656336"/>
                <a:gridCol w="656336"/>
                <a:gridCol w="656336"/>
                <a:gridCol w="656336"/>
              </a:tblGrid>
              <a:tr h="370840">
                <a:tc>
                  <a:txBody>
                    <a:bodyPr/>
                    <a:lstStyle/>
                    <a:p>
                      <a:pPr algn="r"/>
                      <a:r>
                        <a:rPr lang="en-US" dirty="0" smtClean="0">
                          <a:latin typeface="Helvetica" charset="0"/>
                          <a:ea typeface="Helvetica" charset="0"/>
                          <a:cs typeface="Helvetica" charset="0"/>
                        </a:rPr>
                        <a:t>To</a:t>
                      </a:r>
                    </a:p>
                    <a:p>
                      <a:pPr algn="l"/>
                      <a:r>
                        <a:rPr lang="en-US" dirty="0" smtClean="0">
                          <a:latin typeface="Helvetica" charset="0"/>
                          <a:ea typeface="Helvetica" charset="0"/>
                          <a:cs typeface="Helvetica" charset="0"/>
                        </a:rPr>
                        <a:t>From</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C</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G</a:t>
                      </a:r>
                      <a:endParaRPr lang="en-US"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T</a:t>
                      </a:r>
                      <a:endParaRPr lang="en-US" dirty="0">
                        <a:latin typeface="Helvetica" charset="0"/>
                        <a:ea typeface="Helvetica" charset="0"/>
                        <a:cs typeface="Helvetica" charset="0"/>
                      </a:endParaRPr>
                    </a:p>
                  </a:txBody>
                  <a:tcPr/>
                </a:tc>
              </a:tr>
              <a:tr h="370840">
                <a:tc>
                  <a:txBody>
                    <a:bodyPr/>
                    <a:lstStyle/>
                    <a:p>
                      <a:pPr algn="ctr"/>
                      <a:r>
                        <a:rPr lang="en-US" b="1" dirty="0" smtClean="0">
                          <a:latin typeface="Helvetica" charset="0"/>
                          <a:ea typeface="Helvetica" charset="0"/>
                          <a:cs typeface="Helvetica" charset="0"/>
                        </a:rPr>
                        <a:t>A</a:t>
                      </a:r>
                      <a:endParaRPr lang="en-US" b="1" dirty="0">
                        <a:latin typeface="Helvetica" charset="0"/>
                        <a:ea typeface="Helvetica" charset="0"/>
                        <a:cs typeface="Helvetica" charset="0"/>
                      </a:endParaRPr>
                    </a:p>
                  </a:txBody>
                  <a:tcPr/>
                </a:tc>
                <a:tc>
                  <a:txBody>
                    <a:bodyPr/>
                    <a:lstStyle/>
                    <a:p>
                      <a:pPr algn="ct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txBody>
                  <a:tcPr/>
                </a:tc>
                <a:tc>
                  <a:txBody>
                    <a:bodyPr/>
                    <a:lstStyle/>
                    <a:p>
                      <a:pPr algn="ctr"/>
                      <a:r>
                        <a:rPr lang="en-US" i="1" dirty="0" err="1" smtClean="0">
                          <a:latin typeface="Helvetica" charset="0"/>
                          <a:ea typeface="Helvetica" charset="0"/>
                          <a:cs typeface="Helvetica" charset="0"/>
                        </a:rPr>
                        <a:t>f</a:t>
                      </a:r>
                      <a:r>
                        <a:rPr lang="en-US" baseline="-25000" dirty="0" err="1" smtClean="0">
                          <a:latin typeface="Helvetica" charset="0"/>
                          <a:ea typeface="Helvetica" charset="0"/>
                          <a:cs typeface="Helvetica" charset="0"/>
                        </a:rPr>
                        <a:t>C</a:t>
                      </a:r>
                      <a:endParaRPr lang="en-US" baseline="-25000" dirty="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l-GR" i="1" dirty="0" smtClean="0">
                          <a:latin typeface="Helvetica" charset="0"/>
                          <a:ea typeface="Helvetica" charset="0"/>
                          <a:cs typeface="Helvetica" charset="0"/>
                        </a:rPr>
                        <a:t>κ</a:t>
                      </a:r>
                      <a:r>
                        <a:rPr lang="en-US" i="1" dirty="0" smtClean="0">
                          <a:latin typeface="Helvetica" charset="0"/>
                          <a:ea typeface="Helvetica" charset="0"/>
                          <a:cs typeface="Helvetica" charset="0"/>
                        </a:rPr>
                        <a:t> </a:t>
                      </a: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G</a:t>
                      </a:r>
                      <a:endParaRPr lang="en-US" baseline="-25000" dirty="0" smtClean="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T</a:t>
                      </a:r>
                      <a:endParaRPr lang="en-US" baseline="-25000" dirty="0" smtClean="0">
                        <a:latin typeface="Helvetica" charset="0"/>
                        <a:ea typeface="Helvetica" charset="0"/>
                        <a:cs typeface="Helvetica" charset="0"/>
                      </a:endParaRPr>
                    </a:p>
                  </a:txBody>
                  <a:tcPr/>
                </a:tc>
              </a:tr>
              <a:tr h="370840">
                <a:tc>
                  <a:txBody>
                    <a:bodyPr/>
                    <a:lstStyle/>
                    <a:p>
                      <a:pPr algn="ctr"/>
                      <a:r>
                        <a:rPr lang="en-US" b="1" dirty="0" smtClean="0">
                          <a:latin typeface="Helvetica" charset="0"/>
                          <a:ea typeface="Helvetica" charset="0"/>
                          <a:cs typeface="Helvetica" charset="0"/>
                        </a:rPr>
                        <a:t>C</a:t>
                      </a:r>
                      <a:endParaRPr lang="en-US" b="1" dirty="0">
                        <a:latin typeface="Helvetica" charset="0"/>
                        <a:ea typeface="Helvetica" charset="0"/>
                        <a:cs typeface="Helvetica" charset="0"/>
                      </a:endParaRPr>
                    </a:p>
                  </a:txBody>
                  <a:tcPr/>
                </a:tc>
                <a:tc>
                  <a:txBody>
                    <a:bodyPr/>
                    <a:lstStyle/>
                    <a:p>
                      <a:pPr algn="ct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A</a:t>
                      </a:r>
                      <a:endParaRPr lang="en-US" i="1" baseline="-25000" dirty="0">
                        <a:latin typeface="Helvetica" charset="0"/>
                        <a:ea typeface="Helvetica" charset="0"/>
                        <a:cs typeface="Helvetica" charset="0"/>
                      </a:endParaRPr>
                    </a:p>
                  </a:txBody>
                  <a:tcPr/>
                </a:tc>
                <a:tc>
                  <a:txBody>
                    <a:bodyPr/>
                    <a:lstStyle/>
                    <a:p>
                      <a:pPr algn="ctr"/>
                      <a:r>
                        <a:rPr lang="en-US" i="1" dirty="0" smtClean="0">
                          <a:latin typeface="Helvetica" charset="0"/>
                          <a:ea typeface="Helvetica" charset="0"/>
                          <a:cs typeface="Helvetica" charset="0"/>
                        </a:rPr>
                        <a:t>-</a:t>
                      </a:r>
                      <a:endParaRPr lang="en-US" baseline="-25000" dirty="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G</a:t>
                      </a:r>
                      <a:endParaRPr lang="en-US" baseline="-25000" dirty="0" smtClean="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l-GR" i="1" dirty="0" smtClean="0">
                          <a:latin typeface="Helvetica" charset="0"/>
                          <a:ea typeface="Helvetica" charset="0"/>
                          <a:cs typeface="Helvetica" charset="0"/>
                        </a:rPr>
                        <a:t>κ</a:t>
                      </a:r>
                      <a:r>
                        <a:rPr lang="en-US" i="1" dirty="0" smtClean="0">
                          <a:latin typeface="Helvetica" charset="0"/>
                          <a:ea typeface="Helvetica" charset="0"/>
                          <a:cs typeface="Helvetica" charset="0"/>
                        </a:rPr>
                        <a:t> </a:t>
                      </a: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T</a:t>
                      </a:r>
                      <a:endParaRPr lang="en-US" baseline="-25000" dirty="0" smtClean="0">
                        <a:latin typeface="Helvetica" charset="0"/>
                        <a:ea typeface="Helvetica" charset="0"/>
                        <a:cs typeface="Helvetica" charset="0"/>
                      </a:endParaRPr>
                    </a:p>
                  </a:txBody>
                  <a:tcPr/>
                </a:tc>
              </a:tr>
              <a:tr h="370840">
                <a:tc>
                  <a:txBody>
                    <a:bodyPr/>
                    <a:lstStyle/>
                    <a:p>
                      <a:pPr algn="ctr"/>
                      <a:r>
                        <a:rPr lang="en-US" b="1" dirty="0" smtClean="0">
                          <a:latin typeface="Helvetica" charset="0"/>
                          <a:ea typeface="Helvetica" charset="0"/>
                          <a:cs typeface="Helvetica" charset="0"/>
                        </a:rPr>
                        <a:t>G</a:t>
                      </a:r>
                      <a:endParaRPr lang="en-US" b="1" dirty="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l-GR" i="1" dirty="0" smtClean="0">
                          <a:latin typeface="Helvetica" charset="0"/>
                          <a:ea typeface="Helvetica" charset="0"/>
                          <a:cs typeface="Helvetica" charset="0"/>
                        </a:rPr>
                        <a:t>κ</a:t>
                      </a:r>
                      <a:r>
                        <a:rPr lang="en-US" i="1" dirty="0" smtClean="0">
                          <a:latin typeface="Helvetica" charset="0"/>
                          <a:ea typeface="Helvetica" charset="0"/>
                          <a:cs typeface="Helvetica" charset="0"/>
                        </a:rPr>
                        <a:t> </a:t>
                      </a: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A</a:t>
                      </a:r>
                      <a:endParaRPr lang="en-US" i="1" baseline="-25000" dirty="0" smtClean="0">
                        <a:latin typeface="Helvetica" charset="0"/>
                        <a:ea typeface="Helvetica" charset="0"/>
                        <a:cs typeface="Helvetica" charset="0"/>
                      </a:endParaRPr>
                    </a:p>
                  </a:txBody>
                  <a:tcPr/>
                </a:tc>
                <a:tc>
                  <a:txBody>
                    <a:bodyPr/>
                    <a:lstStyle/>
                    <a:p>
                      <a:pPr algn="ctr"/>
                      <a:r>
                        <a:rPr lang="en-US" i="1" dirty="0" err="1" smtClean="0">
                          <a:latin typeface="Helvetica" charset="0"/>
                          <a:ea typeface="Helvetica" charset="0"/>
                          <a:cs typeface="Helvetica" charset="0"/>
                        </a:rPr>
                        <a:t>f</a:t>
                      </a:r>
                      <a:r>
                        <a:rPr lang="en-US" baseline="-25000" dirty="0" err="1" smtClean="0">
                          <a:latin typeface="Helvetica" charset="0"/>
                          <a:ea typeface="Helvetica" charset="0"/>
                          <a:cs typeface="Helvetica" charset="0"/>
                        </a:rPr>
                        <a:t>C</a:t>
                      </a:r>
                      <a:endParaRPr lang="en-US" baseline="-25000" dirty="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smtClean="0">
                          <a:latin typeface="Helvetica" charset="0"/>
                          <a:ea typeface="Helvetica" charset="0"/>
                          <a:cs typeface="Helvetica" charset="0"/>
                        </a:rPr>
                        <a:t>-</a:t>
                      </a:r>
                      <a:endParaRPr lang="en-US" baseline="-25000" dirty="0" smtClean="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T</a:t>
                      </a:r>
                      <a:endParaRPr lang="en-US" baseline="-25000" dirty="0" smtClean="0">
                        <a:latin typeface="Helvetica" charset="0"/>
                        <a:ea typeface="Helvetica" charset="0"/>
                        <a:cs typeface="Helvetica" charset="0"/>
                      </a:endParaRPr>
                    </a:p>
                  </a:txBody>
                  <a:tcPr/>
                </a:tc>
              </a:tr>
              <a:tr h="370840">
                <a:tc>
                  <a:txBody>
                    <a:bodyPr/>
                    <a:lstStyle/>
                    <a:p>
                      <a:pPr algn="ctr"/>
                      <a:r>
                        <a:rPr lang="en-US" b="1" dirty="0" smtClean="0">
                          <a:latin typeface="Helvetica" charset="0"/>
                          <a:ea typeface="Helvetica" charset="0"/>
                          <a:cs typeface="Helvetica" charset="0"/>
                        </a:rPr>
                        <a:t>T</a:t>
                      </a:r>
                      <a:endParaRPr lang="en-US" b="1" dirty="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A</a:t>
                      </a:r>
                      <a:endParaRPr lang="en-US" i="1" baseline="-25000" dirty="0" smtClean="0">
                        <a:latin typeface="Helvetica" charset="0"/>
                        <a:ea typeface="Helvetica" charset="0"/>
                        <a:cs typeface="Helvetica" charset="0"/>
                      </a:endParaRPr>
                    </a:p>
                  </a:txBody>
                  <a:tcPr/>
                </a:tc>
                <a:tc>
                  <a:txBody>
                    <a:bodyPr/>
                    <a:lstStyle/>
                    <a:p>
                      <a:pPr algn="ctr"/>
                      <a:r>
                        <a:rPr lang="el-GR" i="1" dirty="0" smtClean="0">
                          <a:latin typeface="Helvetica" charset="0"/>
                          <a:ea typeface="Helvetica" charset="0"/>
                          <a:cs typeface="Helvetica" charset="0"/>
                        </a:rPr>
                        <a:t>κ</a:t>
                      </a:r>
                      <a:r>
                        <a:rPr lang="en-US" i="1" dirty="0" smtClean="0">
                          <a:latin typeface="Helvetica" charset="0"/>
                          <a:ea typeface="Helvetica" charset="0"/>
                          <a:cs typeface="Helvetica" charset="0"/>
                        </a:rPr>
                        <a:t> </a:t>
                      </a:r>
                      <a:r>
                        <a:rPr lang="en-US" i="1" dirty="0" err="1" smtClean="0">
                          <a:latin typeface="Helvetica" charset="0"/>
                          <a:ea typeface="Helvetica" charset="0"/>
                          <a:cs typeface="Helvetica" charset="0"/>
                        </a:rPr>
                        <a:t>f</a:t>
                      </a:r>
                      <a:r>
                        <a:rPr lang="en-US" baseline="-25000" dirty="0" err="1" smtClean="0">
                          <a:latin typeface="Helvetica" charset="0"/>
                          <a:ea typeface="Helvetica" charset="0"/>
                          <a:cs typeface="Helvetica" charset="0"/>
                        </a:rPr>
                        <a:t>C</a:t>
                      </a:r>
                      <a:endParaRPr lang="en-US" baseline="-25000" dirty="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err="1" smtClean="0">
                          <a:latin typeface="Helvetica" charset="0"/>
                          <a:ea typeface="Helvetica" charset="0"/>
                          <a:cs typeface="Helvetica" charset="0"/>
                        </a:rPr>
                        <a:t>f</a:t>
                      </a:r>
                      <a:r>
                        <a:rPr lang="en-US" i="0" baseline="-25000" dirty="0" err="1" smtClean="0">
                          <a:latin typeface="Helvetica" charset="0"/>
                          <a:ea typeface="Helvetica" charset="0"/>
                          <a:cs typeface="Helvetica" charset="0"/>
                        </a:rPr>
                        <a:t>G</a:t>
                      </a:r>
                      <a:endParaRPr lang="en-US" baseline="-25000" dirty="0" smtClean="0">
                        <a:latin typeface="Helvetica" charset="0"/>
                        <a:ea typeface="Helvetica" charset="0"/>
                        <a:cs typeface="Helvetica"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i="1" dirty="0" smtClean="0">
                          <a:latin typeface="Helvetica" charset="0"/>
                          <a:ea typeface="Helvetica" charset="0"/>
                          <a:cs typeface="Helvetica" charset="0"/>
                        </a:rPr>
                        <a:t>-</a:t>
                      </a:r>
                      <a:endParaRPr lang="en-US" baseline="-25000" dirty="0" smtClean="0">
                        <a:latin typeface="Helvetica" charset="0"/>
                        <a:ea typeface="Helvetica" charset="0"/>
                        <a:cs typeface="Helvetica" charset="0"/>
                      </a:endParaRPr>
                    </a:p>
                  </a:txBody>
                  <a:tcPr/>
                </a:tc>
              </a:tr>
            </a:tbl>
          </a:graphicData>
        </a:graphic>
      </p:graphicFrame>
      <p:sp>
        <p:nvSpPr>
          <p:cNvPr id="10" name="TextBox 9"/>
          <p:cNvSpPr txBox="1"/>
          <p:nvPr/>
        </p:nvSpPr>
        <p:spPr>
          <a:xfrm>
            <a:off x="1128588" y="2453155"/>
            <a:ext cx="6776214" cy="4247317"/>
          </a:xfrm>
          <a:prstGeom prst="rect">
            <a:avLst/>
          </a:prstGeom>
          <a:noFill/>
        </p:spPr>
        <p:txBody>
          <a:bodyPr wrap="none" rtlCol="0">
            <a:spAutoFit/>
          </a:bodyPr>
          <a:lstStyle/>
          <a:p>
            <a:r>
              <a:rPr lang="en-US" dirty="0" smtClean="0">
                <a:latin typeface="Helvetica" charset="0"/>
                <a:ea typeface="Helvetica" charset="0"/>
                <a:cs typeface="Helvetica" charset="0"/>
              </a:rPr>
              <a:t>Parameters: </a:t>
            </a:r>
            <a:r>
              <a:rPr lang="en-US" dirty="0">
                <a:latin typeface="Helvetica" charset="0"/>
                <a:ea typeface="Helvetica" charset="0"/>
                <a:cs typeface="Helvetica" charset="0"/>
              </a:rPr>
              <a:t>The tree, including its branch lengths </a:t>
            </a:r>
            <a:endParaRPr lang="en-US" dirty="0" smtClean="0">
              <a:latin typeface="Helvetica" charset="0"/>
              <a:ea typeface="Helvetica" charset="0"/>
              <a:cs typeface="Helvetica" charset="0"/>
            </a:endParaRPr>
          </a:p>
          <a:p>
            <a:r>
              <a:rPr lang="en-GB" i="1" dirty="0" smtClean="0">
                <a:latin typeface="Helvetica" charset="0"/>
                <a:ea typeface="Helvetica" charset="0"/>
                <a:cs typeface="Helvetica" charset="0"/>
              </a:rPr>
              <a:t>                     f</a:t>
            </a:r>
            <a:r>
              <a:rPr lang="en-US" baseline="-25000" dirty="0">
                <a:latin typeface="Helvetica" charset="0"/>
                <a:ea typeface="Helvetica" charset="0"/>
                <a:cs typeface="Helvetica" charset="0"/>
              </a:rPr>
              <a:t>A</a:t>
            </a:r>
            <a:r>
              <a:rPr lang="en-GB" i="1" dirty="0">
                <a:latin typeface="Helvetica" charset="0"/>
                <a:ea typeface="Helvetica" charset="0"/>
                <a:cs typeface="Helvetica" charset="0"/>
              </a:rPr>
              <a:t> , </a:t>
            </a:r>
            <a:r>
              <a:rPr lang="en-GB" i="1" dirty="0" err="1">
                <a:latin typeface="Helvetica" charset="0"/>
                <a:ea typeface="Helvetica" charset="0"/>
                <a:cs typeface="Helvetica" charset="0"/>
              </a:rPr>
              <a:t>f</a:t>
            </a:r>
            <a:r>
              <a:rPr lang="en-GB" baseline="-25000" dirty="0" err="1">
                <a:latin typeface="Helvetica" charset="0"/>
                <a:ea typeface="Helvetica" charset="0"/>
                <a:cs typeface="Helvetica" charset="0"/>
              </a:rPr>
              <a:t>C</a:t>
            </a:r>
            <a:r>
              <a:rPr lang="en-GB" i="1" dirty="0">
                <a:latin typeface="Helvetica" charset="0"/>
                <a:ea typeface="Helvetica" charset="0"/>
                <a:cs typeface="Helvetica" charset="0"/>
              </a:rPr>
              <a:t>, f</a:t>
            </a:r>
            <a:r>
              <a:rPr lang="en-US" baseline="-25000" dirty="0">
                <a:latin typeface="Helvetica" charset="0"/>
                <a:ea typeface="Helvetica" charset="0"/>
                <a:cs typeface="Helvetica" charset="0"/>
              </a:rPr>
              <a:t>G</a:t>
            </a:r>
            <a:r>
              <a:rPr lang="en-GB" i="1" dirty="0">
                <a:latin typeface="Helvetica" charset="0"/>
                <a:ea typeface="Helvetica" charset="0"/>
                <a:cs typeface="Helvetica" charset="0"/>
              </a:rPr>
              <a:t>, f</a:t>
            </a:r>
            <a:r>
              <a:rPr lang="en-US" baseline="-25000" dirty="0">
                <a:latin typeface="Helvetica" charset="0"/>
                <a:ea typeface="Helvetica" charset="0"/>
                <a:cs typeface="Helvetica" charset="0"/>
              </a:rPr>
              <a:t>T</a:t>
            </a:r>
            <a:r>
              <a:rPr lang="en-US" dirty="0" smtClean="0">
                <a:latin typeface="Helvetica" charset="0"/>
                <a:ea typeface="Helvetica" charset="0"/>
                <a:cs typeface="Helvetica" charset="0"/>
              </a:rPr>
              <a:t> – frequency of As, Cs, </a:t>
            </a:r>
            <a:r>
              <a:rPr lang="en-US" dirty="0" err="1" smtClean="0">
                <a:latin typeface="Helvetica" charset="0"/>
                <a:ea typeface="Helvetica" charset="0"/>
                <a:cs typeface="Helvetica" charset="0"/>
              </a:rPr>
              <a:t>Gs</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Ts</a:t>
            </a:r>
            <a:endParaRPr lang="en-US" dirty="0" smtClean="0">
              <a:latin typeface="Helvetica" charset="0"/>
              <a:ea typeface="Helvetica" charset="0"/>
              <a:cs typeface="Helvetica" charset="0"/>
            </a:endParaRPr>
          </a:p>
          <a:p>
            <a:r>
              <a:rPr lang="en-US" dirty="0" smtClean="0">
                <a:latin typeface="Helvetica" charset="0"/>
                <a:ea typeface="Helvetica" charset="0"/>
                <a:cs typeface="Helvetica" charset="0"/>
              </a:rPr>
              <a:t>                     </a:t>
            </a:r>
            <a:r>
              <a:rPr lang="el-GR" i="1" dirty="0" smtClean="0">
                <a:latin typeface="Helvetica" charset="0"/>
                <a:ea typeface="Helvetica" charset="0"/>
                <a:cs typeface="Helvetica" charset="0"/>
              </a:rPr>
              <a:t>κ</a:t>
            </a:r>
            <a:r>
              <a:rPr lang="en-US" dirty="0" smtClean="0">
                <a:latin typeface="Helvetica" charset="0"/>
                <a:ea typeface="Helvetica" charset="0"/>
                <a:cs typeface="Helvetica" charset="0"/>
              </a:rPr>
              <a:t> </a:t>
            </a:r>
            <a:r>
              <a:rPr lang="en-US" dirty="0">
                <a:latin typeface="Helvetica" charset="0"/>
                <a:ea typeface="Helvetica" charset="0"/>
                <a:cs typeface="Helvetica" charset="0"/>
              </a:rPr>
              <a:t>–</a:t>
            </a:r>
            <a:r>
              <a:rPr lang="en-US" dirty="0" smtClean="0">
                <a:latin typeface="Helvetica" charset="0"/>
                <a:ea typeface="Helvetica" charset="0"/>
                <a:cs typeface="Helvetica" charset="0"/>
              </a:rPr>
              <a:t> relative </a:t>
            </a:r>
            <a:r>
              <a:rPr lang="en-US" dirty="0">
                <a:latin typeface="Helvetica" charset="0"/>
                <a:ea typeface="Helvetica" charset="0"/>
                <a:cs typeface="Helvetica" charset="0"/>
              </a:rPr>
              <a:t>rate of transitions </a:t>
            </a:r>
            <a:r>
              <a:rPr lang="en-US" i="1" dirty="0">
                <a:latin typeface="Helvetica" charset="0"/>
                <a:ea typeface="Helvetica" charset="0"/>
                <a:cs typeface="Helvetica" charset="0"/>
              </a:rPr>
              <a:t>vs</a:t>
            </a:r>
            <a:r>
              <a:rPr lang="en-US" dirty="0">
                <a:latin typeface="Helvetica" charset="0"/>
                <a:ea typeface="Helvetica" charset="0"/>
                <a:cs typeface="Helvetica" charset="0"/>
              </a:rPr>
              <a:t> </a:t>
            </a:r>
            <a:r>
              <a:rPr lang="en-US" dirty="0" err="1" smtClean="0">
                <a:latin typeface="Helvetica" charset="0"/>
                <a:ea typeface="Helvetica" charset="0"/>
                <a:cs typeface="Helvetica" charset="0"/>
              </a:rPr>
              <a:t>transversions</a:t>
            </a:r>
            <a:endParaRPr lang="en-US" dirty="0" smtClean="0">
              <a:latin typeface="Helvetica" charset="0"/>
              <a:ea typeface="Helvetica" charset="0"/>
              <a:cs typeface="Helvetica" charset="0"/>
            </a:endParaRP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Statistical model:</a:t>
            </a:r>
          </a:p>
          <a:p>
            <a:endParaRPr lang="en-US" dirty="0" smtClean="0">
              <a:latin typeface="Helvetica" charset="0"/>
              <a:ea typeface="Helvetica" charset="0"/>
              <a:cs typeface="Helvetica" charset="0"/>
            </a:endParaRP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a:p>
            <a:r>
              <a:rPr lang="en-US" dirty="0" smtClean="0">
                <a:latin typeface="Helvetica" charset="0"/>
                <a:ea typeface="Helvetica" charset="0"/>
                <a:cs typeface="Helvetica" charset="0"/>
              </a:rPr>
              <a:t>Data:            Aligned sequences</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Find the parameters that maximize </a:t>
            </a:r>
            <a:r>
              <a:rPr lang="en-US" dirty="0" err="1" smtClean="0">
                <a:latin typeface="Helvetica" charset="0"/>
                <a:ea typeface="Helvetica" charset="0"/>
                <a:cs typeface="Helvetica" charset="0"/>
              </a:rPr>
              <a:t>Pr</a:t>
            </a:r>
            <a:r>
              <a:rPr lang="en-US" dirty="0" smtClean="0">
                <a:latin typeface="Helvetica" charset="0"/>
                <a:ea typeface="Helvetica" charset="0"/>
                <a:cs typeface="Helvetica" charset="0"/>
              </a:rPr>
              <a:t>(Data | tree, </a:t>
            </a:r>
            <a:r>
              <a:rPr lang="el-GR" i="1" dirty="0" smtClean="0">
                <a:latin typeface="Helvetica" charset="0"/>
                <a:ea typeface="Helvetica" charset="0"/>
                <a:cs typeface="Helvetica" charset="0"/>
              </a:rPr>
              <a:t>κ</a:t>
            </a:r>
            <a:r>
              <a:rPr lang="en-GB" i="1" dirty="0" smtClean="0">
                <a:latin typeface="Helvetica" charset="0"/>
                <a:ea typeface="Helvetica" charset="0"/>
                <a:cs typeface="Helvetica" charset="0"/>
              </a:rPr>
              <a:t>, f</a:t>
            </a:r>
            <a:r>
              <a:rPr lang="en-US" baseline="-25000" dirty="0" smtClean="0">
                <a:latin typeface="Helvetica" charset="0"/>
                <a:ea typeface="Helvetica" charset="0"/>
                <a:cs typeface="Helvetica" charset="0"/>
              </a:rPr>
              <a:t>A</a:t>
            </a:r>
            <a:r>
              <a:rPr lang="en-GB" i="1" dirty="0">
                <a:latin typeface="Helvetica" charset="0"/>
                <a:ea typeface="Helvetica" charset="0"/>
                <a:cs typeface="Helvetica" charset="0"/>
              </a:rPr>
              <a:t> , </a:t>
            </a:r>
            <a:r>
              <a:rPr lang="en-GB" i="1" dirty="0" err="1" smtClean="0">
                <a:latin typeface="Helvetica" charset="0"/>
                <a:ea typeface="Helvetica" charset="0"/>
                <a:cs typeface="Helvetica" charset="0"/>
              </a:rPr>
              <a:t>f</a:t>
            </a:r>
            <a:r>
              <a:rPr lang="en-GB" baseline="-25000" dirty="0" err="1" smtClean="0">
                <a:latin typeface="Helvetica" charset="0"/>
                <a:ea typeface="Helvetica" charset="0"/>
                <a:cs typeface="Helvetica" charset="0"/>
              </a:rPr>
              <a:t>C</a:t>
            </a:r>
            <a:r>
              <a:rPr lang="en-GB" i="1" dirty="0" smtClean="0">
                <a:latin typeface="Helvetica" charset="0"/>
                <a:ea typeface="Helvetica" charset="0"/>
                <a:cs typeface="Helvetica" charset="0"/>
              </a:rPr>
              <a:t>, f</a:t>
            </a:r>
            <a:r>
              <a:rPr lang="en-US" baseline="-25000" dirty="0" smtClean="0">
                <a:latin typeface="Helvetica" charset="0"/>
                <a:ea typeface="Helvetica" charset="0"/>
                <a:cs typeface="Helvetica" charset="0"/>
              </a:rPr>
              <a:t>G</a:t>
            </a:r>
            <a:r>
              <a:rPr lang="en-GB" i="1" dirty="0" smtClean="0">
                <a:latin typeface="Helvetica" charset="0"/>
                <a:ea typeface="Helvetica" charset="0"/>
                <a:cs typeface="Helvetica" charset="0"/>
              </a:rPr>
              <a:t>, f</a:t>
            </a:r>
            <a:r>
              <a:rPr lang="en-US" baseline="-25000" dirty="0" smtClean="0">
                <a:latin typeface="Helvetica" charset="0"/>
                <a:ea typeface="Helvetica" charset="0"/>
                <a:cs typeface="Helvetica" charset="0"/>
              </a:rPr>
              <a:t>T</a:t>
            </a:r>
            <a:r>
              <a:rPr lang="en-GB" i="1" dirty="0" smtClean="0">
                <a:latin typeface="Helvetica" charset="0"/>
                <a:ea typeface="Helvetica" charset="0"/>
                <a:cs typeface="Helvetica" charset="0"/>
              </a:rPr>
              <a:t>)</a:t>
            </a:r>
            <a:endParaRPr lang="en-US" dirty="0">
              <a:latin typeface="Helvetica" charset="0"/>
              <a:ea typeface="Helvetica" charset="0"/>
              <a:cs typeface="Helvetica" charset="0"/>
            </a:endParaRPr>
          </a:p>
        </p:txBody>
      </p:sp>
      <p:sp>
        <p:nvSpPr>
          <p:cNvPr id="12" name="TextBox 11"/>
          <p:cNvSpPr txBox="1"/>
          <p:nvPr/>
        </p:nvSpPr>
        <p:spPr>
          <a:xfrm>
            <a:off x="5663560" y="6642556"/>
            <a:ext cx="3480440" cy="215444"/>
          </a:xfrm>
          <a:prstGeom prst="rect">
            <a:avLst/>
          </a:prstGeom>
          <a:noFill/>
        </p:spPr>
        <p:txBody>
          <a:bodyPr wrap="none" rtlCol="0">
            <a:spAutoFit/>
          </a:bodyPr>
          <a:lstStyle/>
          <a:p>
            <a:pPr algn="r"/>
            <a:r>
              <a:rPr lang="en-US" sz="800" dirty="0" smtClean="0">
                <a:latin typeface="Helvetica" charset="0"/>
                <a:ea typeface="Helvetica" charset="0"/>
                <a:cs typeface="Helvetica" charset="0"/>
              </a:rPr>
              <a:t>Hasegawa, </a:t>
            </a:r>
            <a:r>
              <a:rPr lang="en-US" sz="800" dirty="0" err="1" smtClean="0">
                <a:latin typeface="Helvetica" charset="0"/>
                <a:ea typeface="Helvetica" charset="0"/>
                <a:cs typeface="Helvetica" charset="0"/>
              </a:rPr>
              <a:t>Kishino</a:t>
            </a:r>
            <a:r>
              <a:rPr lang="en-US" sz="800" dirty="0" smtClean="0">
                <a:latin typeface="Helvetica" charset="0"/>
                <a:ea typeface="Helvetica" charset="0"/>
                <a:cs typeface="Helvetica" charset="0"/>
              </a:rPr>
              <a:t>, Yano (1985) </a:t>
            </a:r>
            <a:r>
              <a:rPr lang="en-US" sz="800" i="1" dirty="0" smtClean="0">
                <a:latin typeface="Helvetica" charset="0"/>
                <a:ea typeface="Helvetica" charset="0"/>
                <a:cs typeface="Helvetica" charset="0"/>
              </a:rPr>
              <a:t>Journal of Molecular Evolution </a:t>
            </a:r>
            <a:r>
              <a:rPr lang="en-US" sz="800" dirty="0" smtClean="0">
                <a:latin typeface="Helvetica" charset="0"/>
                <a:ea typeface="Helvetica" charset="0"/>
                <a:cs typeface="Helvetica" charset="0"/>
              </a:rPr>
              <a:t>22: 160</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187416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3" name="Content Placeholder 2"/>
          <p:cNvSpPr>
            <a:spLocks noGrp="1"/>
          </p:cNvSpPr>
          <p:nvPr>
            <p:ph idx="1"/>
          </p:nvPr>
        </p:nvSpPr>
        <p:spPr/>
        <p:txBody>
          <a:bodyPr/>
          <a:lstStyle/>
          <a:p>
            <a:r>
              <a:rPr lang="en-US" dirty="0" smtClean="0"/>
              <a:t>The problem is that searching over all possible trees and parameter values is impossible</a:t>
            </a:r>
          </a:p>
          <a:p>
            <a:r>
              <a:rPr lang="en-US" dirty="0" smtClean="0"/>
              <a:t>For </a:t>
            </a:r>
            <a:r>
              <a:rPr lang="en-US" i="1" dirty="0" smtClean="0"/>
              <a:t>n</a:t>
            </a:r>
            <a:r>
              <a:rPr lang="en-US" dirty="0" smtClean="0"/>
              <a:t> taxa there are</a:t>
            </a:r>
          </a:p>
          <a:p>
            <a:pPr marL="0" indent="0" algn="ctr">
              <a:buNone/>
            </a:pPr>
            <a:r>
              <a:rPr lang="en-US" dirty="0" smtClean="0"/>
              <a:t>(2</a:t>
            </a:r>
            <a:r>
              <a:rPr lang="en-US" i="1" dirty="0" smtClean="0"/>
              <a:t>n</a:t>
            </a:r>
            <a:r>
              <a:rPr lang="en-US" dirty="0" smtClean="0"/>
              <a:t>-5</a:t>
            </a:r>
            <a:r>
              <a:rPr lang="en-US" dirty="0"/>
              <a:t>) × </a:t>
            </a:r>
            <a:r>
              <a:rPr lang="en-US" dirty="0" smtClean="0"/>
              <a:t>(2</a:t>
            </a:r>
            <a:r>
              <a:rPr lang="en-US" i="1" dirty="0" smtClean="0"/>
              <a:t>n</a:t>
            </a:r>
            <a:r>
              <a:rPr lang="en-US" dirty="0" smtClean="0"/>
              <a:t>-7) </a:t>
            </a:r>
            <a:r>
              <a:rPr lang="en-US" dirty="0"/>
              <a:t>×</a:t>
            </a:r>
            <a:r>
              <a:rPr lang="en-US" dirty="0" smtClean="0"/>
              <a:t> (2</a:t>
            </a:r>
            <a:r>
              <a:rPr lang="en-US" i="1" dirty="0" smtClean="0"/>
              <a:t>n</a:t>
            </a:r>
            <a:r>
              <a:rPr lang="en-US" dirty="0" smtClean="0"/>
              <a:t>-9) </a:t>
            </a:r>
            <a:r>
              <a:rPr lang="en-US" dirty="0"/>
              <a:t>×</a:t>
            </a:r>
            <a:r>
              <a:rPr lang="en-US" dirty="0" smtClean="0"/>
              <a:t> </a:t>
            </a:r>
            <a:r>
              <a:rPr lang="is-IS" dirty="0" smtClean="0"/>
              <a:t>… </a:t>
            </a:r>
            <a:r>
              <a:rPr lang="en-US" dirty="0"/>
              <a:t>×</a:t>
            </a:r>
            <a:r>
              <a:rPr lang="is-IS" dirty="0" smtClean="0"/>
              <a:t> 5 </a:t>
            </a:r>
            <a:r>
              <a:rPr lang="en-US" dirty="0"/>
              <a:t>×</a:t>
            </a:r>
            <a:r>
              <a:rPr lang="is-IS" dirty="0" smtClean="0"/>
              <a:t> 3 </a:t>
            </a:r>
            <a:r>
              <a:rPr lang="en-US" dirty="0"/>
              <a:t>×</a:t>
            </a:r>
            <a:r>
              <a:rPr lang="is-IS" dirty="0" smtClean="0"/>
              <a:t> 1</a:t>
            </a:r>
            <a:endParaRPr lang="en-US" dirty="0" smtClean="0"/>
          </a:p>
          <a:p>
            <a:pPr marL="0" indent="0">
              <a:buNone/>
            </a:pPr>
            <a:r>
              <a:rPr lang="en-US" dirty="0"/>
              <a:t> </a:t>
            </a:r>
            <a:r>
              <a:rPr lang="en-US" dirty="0" smtClean="0"/>
              <a:t> bifurcating labelled trees</a:t>
            </a:r>
          </a:p>
          <a:p>
            <a:r>
              <a:rPr lang="en-US" dirty="0" smtClean="0"/>
              <a:t>Instead complex search strategies are implemented that aim to explore tree space efficiently</a:t>
            </a:r>
          </a:p>
          <a:p>
            <a:r>
              <a:rPr lang="en-US" dirty="0" smtClean="0"/>
              <a:t>This involves evaluating </a:t>
            </a:r>
            <a:r>
              <a:rPr lang="en-US" i="1" dirty="0" smtClean="0"/>
              <a:t>a lot</a:t>
            </a:r>
            <a:r>
              <a:rPr lang="en-US" dirty="0" smtClean="0"/>
              <a:t> of trees, making the search slow</a:t>
            </a:r>
          </a:p>
          <a:p>
            <a:r>
              <a:rPr lang="en-US" dirty="0" smtClean="0"/>
              <a:t>Ultimately, they cannot guarantee to have found the globally optimum solution</a:t>
            </a:r>
          </a:p>
        </p:txBody>
      </p:sp>
    </p:spTree>
    <p:extLst>
      <p:ext uri="{BB962C8B-B14F-4D97-AF65-F5344CB8AC3E}">
        <p14:creationId xmlns:p14="http://schemas.microsoft.com/office/powerpoint/2010/main" val="2415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a:t>
            </a:r>
            <a:r>
              <a:rPr lang="en-US" dirty="0" smtClean="0"/>
              <a:t>likelihood tree builders</a:t>
            </a:r>
            <a:endParaRPr lang="en-US" dirty="0"/>
          </a:p>
        </p:txBody>
      </p:sp>
      <p:sp>
        <p:nvSpPr>
          <p:cNvPr id="3" name="Content Placeholder 2"/>
          <p:cNvSpPr>
            <a:spLocks noGrp="1"/>
          </p:cNvSpPr>
          <p:nvPr>
            <p:ph sz="half" idx="1"/>
          </p:nvPr>
        </p:nvSpPr>
        <p:spPr/>
        <p:txBody>
          <a:bodyPr/>
          <a:lstStyle/>
          <a:p>
            <a:r>
              <a:rPr lang="en-US" dirty="0" smtClean="0"/>
              <a:t>Slow</a:t>
            </a:r>
          </a:p>
          <a:p>
            <a:r>
              <a:rPr lang="en-US" dirty="0" smtClean="0"/>
              <a:t>Description involves mathematical models</a:t>
            </a:r>
          </a:p>
          <a:p>
            <a:r>
              <a:rPr lang="en-US" dirty="0" smtClean="0"/>
              <a:t>Requires specialist software</a:t>
            </a:r>
            <a:endParaRPr lang="en-US" dirty="0"/>
          </a:p>
        </p:txBody>
      </p:sp>
      <p:sp>
        <p:nvSpPr>
          <p:cNvPr id="4" name="Content Placeholder 3"/>
          <p:cNvSpPr>
            <a:spLocks noGrp="1"/>
          </p:cNvSpPr>
          <p:nvPr>
            <p:ph sz="half" idx="2"/>
          </p:nvPr>
        </p:nvSpPr>
        <p:spPr/>
        <p:txBody>
          <a:bodyPr/>
          <a:lstStyle/>
          <a:p>
            <a:r>
              <a:rPr lang="en-US" dirty="0" smtClean="0"/>
              <a:t>Principled – theoretical </a:t>
            </a:r>
            <a:r>
              <a:rPr lang="en-US" dirty="0"/>
              <a:t>performance </a:t>
            </a:r>
            <a:r>
              <a:rPr lang="en-US" dirty="0" smtClean="0"/>
              <a:t>guarantees</a:t>
            </a:r>
          </a:p>
          <a:p>
            <a:r>
              <a:rPr lang="en-US" dirty="0" smtClean="0"/>
              <a:t>Quantitative – able to assess uncertainty</a:t>
            </a:r>
          </a:p>
          <a:p>
            <a:r>
              <a:rPr lang="en-US" dirty="0" smtClean="0"/>
              <a:t>Assumptions explicit</a:t>
            </a:r>
          </a:p>
          <a:p>
            <a:r>
              <a:rPr lang="en-US" dirty="0" smtClean="0"/>
              <a:t>Exploits all information</a:t>
            </a:r>
            <a:endParaRPr lang="en-US" dirty="0"/>
          </a:p>
        </p:txBody>
      </p:sp>
    </p:spTree>
    <p:extLst>
      <p:ext uri="{BB962C8B-B14F-4D97-AF65-F5344CB8AC3E}">
        <p14:creationId xmlns:p14="http://schemas.microsoft.com/office/powerpoint/2010/main" val="1595032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problem of recombination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370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problem of recombination</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The major assumption of phylogenetic inference is that evolutionary relatedness is tree-like</a:t>
            </a:r>
          </a:p>
          <a:p>
            <a:endParaRPr lang="en-US" dirty="0" smtClean="0"/>
          </a:p>
          <a:p>
            <a:r>
              <a:rPr lang="en-US" dirty="0" smtClean="0"/>
              <a:t>At any individual position, evolution is necessarily tree-like</a:t>
            </a:r>
            <a:endParaRPr lang="en-US" dirty="0"/>
          </a:p>
          <a:p>
            <a:endParaRPr lang="en-US" dirty="0"/>
          </a:p>
          <a:p>
            <a:r>
              <a:rPr lang="en-US" dirty="0" smtClean="0"/>
              <a:t>But across the genome this is often patently not true: consider your own family pedigree</a:t>
            </a:r>
          </a:p>
          <a:p>
            <a:endParaRPr lang="en-US" dirty="0"/>
          </a:p>
          <a:p>
            <a:r>
              <a:rPr lang="en-US" dirty="0" smtClean="0"/>
              <a:t>Recombination/horizontal gene transfer (HGT) causes different parts of the genome to have different phylogenies and is a particular problem </a:t>
            </a:r>
            <a:r>
              <a:rPr lang="en-US" i="1" dirty="0" smtClean="0"/>
              <a:t>within</a:t>
            </a:r>
            <a:r>
              <a:rPr lang="en-US" dirty="0" smtClean="0"/>
              <a:t> species</a:t>
            </a:r>
          </a:p>
          <a:p>
            <a:endParaRPr lang="en-US" dirty="0"/>
          </a:p>
          <a:p>
            <a:r>
              <a:rPr lang="en-US" dirty="0" smtClean="0"/>
              <a:t>Fitting a single phylogeny to recombined sequences is </a:t>
            </a:r>
            <a:r>
              <a:rPr lang="en-US" i="1" dirty="0" smtClean="0"/>
              <a:t>model misspecification</a:t>
            </a:r>
            <a:r>
              <a:rPr lang="en-US" dirty="0" smtClean="0"/>
              <a:t> and can strongly mislead inference</a:t>
            </a:r>
          </a:p>
          <a:p>
            <a:endParaRPr lang="en-US" dirty="0"/>
          </a:p>
          <a:p>
            <a:r>
              <a:rPr lang="en-US" dirty="0" smtClean="0"/>
              <a:t>Many methods exist to detect recombination: they are essential and we will explore an example in the practical</a:t>
            </a:r>
            <a:endParaRPr lang="en-US" dirty="0"/>
          </a:p>
        </p:txBody>
      </p:sp>
    </p:spTree>
    <p:extLst>
      <p:ext uri="{BB962C8B-B14F-4D97-AF65-F5344CB8AC3E}">
        <p14:creationId xmlns:p14="http://schemas.microsoft.com/office/powerpoint/2010/main" val="71905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recombination</a:t>
            </a:r>
            <a:endParaRPr lang="en-GB" dirty="0"/>
          </a:p>
        </p:txBody>
      </p:sp>
      <p:pic>
        <p:nvPicPr>
          <p:cNvPr id="7" name="Picture 6"/>
          <p:cNvPicPr>
            <a:picLocks noChangeAspect="1"/>
          </p:cNvPicPr>
          <p:nvPr/>
        </p:nvPicPr>
        <p:blipFill rotWithShape="1">
          <a:blip r:embed="rId2"/>
          <a:srcRect t="1812"/>
          <a:stretch/>
        </p:blipFill>
        <p:spPr>
          <a:xfrm>
            <a:off x="1968499" y="3949051"/>
            <a:ext cx="2603500" cy="2693504"/>
          </a:xfrm>
          <a:prstGeom prst="rect">
            <a:avLst/>
          </a:prstGeom>
          <a:solidFill>
            <a:schemeClr val="tx1">
              <a:lumMod val="95000"/>
            </a:schemeClr>
          </a:solidFill>
        </p:spPr>
      </p:pic>
      <p:pic>
        <p:nvPicPr>
          <p:cNvPr id="8" name="Picture 7"/>
          <p:cNvPicPr>
            <a:picLocks noChangeAspect="1"/>
          </p:cNvPicPr>
          <p:nvPr/>
        </p:nvPicPr>
        <p:blipFill rotWithShape="1">
          <a:blip r:embed="rId3"/>
          <a:srcRect b="2712"/>
          <a:stretch/>
        </p:blipFill>
        <p:spPr>
          <a:xfrm>
            <a:off x="1968498" y="716765"/>
            <a:ext cx="5305605" cy="3099861"/>
          </a:xfrm>
          <a:prstGeom prst="rect">
            <a:avLst/>
          </a:prstGeom>
          <a:solidFill>
            <a:schemeClr val="tx1">
              <a:lumMod val="95000"/>
            </a:schemeClr>
          </a:solidFill>
        </p:spPr>
      </p:pic>
      <p:sp>
        <p:nvSpPr>
          <p:cNvPr id="9" name="TextBox 8"/>
          <p:cNvSpPr txBox="1"/>
          <p:nvPr/>
        </p:nvSpPr>
        <p:spPr>
          <a:xfrm>
            <a:off x="7064585" y="6642556"/>
            <a:ext cx="2079415" cy="215444"/>
          </a:xfrm>
          <a:prstGeom prst="rect">
            <a:avLst/>
          </a:prstGeom>
          <a:noFill/>
        </p:spPr>
        <p:txBody>
          <a:bodyPr wrap="none" rtlCol="0">
            <a:spAutoFit/>
          </a:bodyPr>
          <a:lstStyle/>
          <a:p>
            <a:pPr algn="r"/>
            <a:r>
              <a:rPr lang="en-US" sz="800" dirty="0" smtClean="0">
                <a:latin typeface="Helvetica" charset="0"/>
                <a:ea typeface="Helvetica" charset="0"/>
                <a:cs typeface="Helvetica" charset="0"/>
              </a:rPr>
              <a:t>Hedge and Wilson (2014) </a:t>
            </a:r>
            <a:r>
              <a:rPr lang="en-US" sz="800" i="1" dirty="0" err="1" smtClean="0">
                <a:latin typeface="Helvetica" charset="0"/>
                <a:ea typeface="Helvetica" charset="0"/>
                <a:cs typeface="Helvetica" charset="0"/>
              </a:rPr>
              <a:t>mBio</a:t>
            </a:r>
            <a:r>
              <a:rPr lang="en-US" sz="800" dirty="0" smtClean="0">
                <a:latin typeface="Helvetica" charset="0"/>
                <a:ea typeface="Helvetica" charset="0"/>
                <a:cs typeface="Helvetica" charset="0"/>
              </a:rPr>
              <a:t> 5:e02158</a:t>
            </a:r>
            <a:endParaRPr lang="en-US" sz="800" dirty="0">
              <a:latin typeface="Helvetica" charset="0"/>
              <a:ea typeface="Helvetica" charset="0"/>
              <a:cs typeface="Helvetica" charset="0"/>
            </a:endParaRPr>
          </a:p>
        </p:txBody>
      </p:sp>
      <p:pic>
        <p:nvPicPr>
          <p:cNvPr id="11" name="Picture 10"/>
          <p:cNvPicPr>
            <a:picLocks noChangeAspect="1"/>
          </p:cNvPicPr>
          <p:nvPr/>
        </p:nvPicPr>
        <p:blipFill rotWithShape="1">
          <a:blip r:embed="rId4"/>
          <a:srcRect l="4432" t="19552" r="4332" b="3044"/>
          <a:stretch/>
        </p:blipFill>
        <p:spPr>
          <a:xfrm>
            <a:off x="4656778" y="3949051"/>
            <a:ext cx="2618666" cy="2693505"/>
          </a:xfrm>
          <a:prstGeom prst="rect">
            <a:avLst/>
          </a:prstGeom>
          <a:solidFill>
            <a:schemeClr val="tx1">
              <a:lumMod val="95000"/>
            </a:schemeClr>
          </a:solidFill>
        </p:spPr>
      </p:pic>
    </p:spTree>
    <p:extLst>
      <p:ext uri="{BB962C8B-B14F-4D97-AF65-F5344CB8AC3E}">
        <p14:creationId xmlns:p14="http://schemas.microsoft.com/office/powerpoint/2010/main" val="128850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alphaModFix/>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43368" y="2831"/>
            <a:ext cx="5257265" cy="6852338"/>
          </a:xfrm>
          <a:noFill/>
        </p:spPr>
      </p:pic>
      <p:sp>
        <p:nvSpPr>
          <p:cNvPr id="6" name="TextBox 5"/>
          <p:cNvSpPr txBox="1"/>
          <p:nvPr/>
        </p:nvSpPr>
        <p:spPr>
          <a:xfrm>
            <a:off x="7596782" y="6642557"/>
            <a:ext cx="1547218" cy="215444"/>
          </a:xfrm>
          <a:prstGeom prst="rect">
            <a:avLst/>
          </a:prstGeom>
          <a:noFill/>
        </p:spPr>
        <p:txBody>
          <a:bodyPr wrap="none" rtlCol="0">
            <a:spAutoFit/>
          </a:bodyPr>
          <a:lstStyle/>
          <a:p>
            <a:r>
              <a:rPr lang="en-US" sz="800" dirty="0" smtClean="0">
                <a:latin typeface="Helvetica" charset="0"/>
                <a:ea typeface="Helvetica" charset="0"/>
                <a:cs typeface="Helvetica" charset="0"/>
              </a:rPr>
              <a:t>Pace (1997) </a:t>
            </a:r>
            <a:r>
              <a:rPr lang="en-US" sz="800" i="1" dirty="0" smtClean="0">
                <a:latin typeface="Helvetica" charset="0"/>
                <a:ea typeface="Helvetica" charset="0"/>
                <a:cs typeface="Helvetica" charset="0"/>
              </a:rPr>
              <a:t>Science</a:t>
            </a:r>
            <a:r>
              <a:rPr lang="en-US" sz="800" dirty="0" smtClean="0">
                <a:latin typeface="Helvetica" charset="0"/>
                <a:ea typeface="Helvetica" charset="0"/>
                <a:cs typeface="Helvetica" charset="0"/>
              </a:rPr>
              <a:t> 276:734</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604545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normAutofit/>
          </a:bodyPr>
          <a:lstStyle/>
          <a:p>
            <a:pPr marL="0" indent="0">
              <a:buNone/>
            </a:pPr>
            <a:r>
              <a:rPr lang="en-GB" sz="1600" dirty="0" err="1"/>
              <a:t>Chaisson</a:t>
            </a:r>
            <a:r>
              <a:rPr lang="en-GB" sz="1600" dirty="0"/>
              <a:t>, </a:t>
            </a:r>
            <a:r>
              <a:rPr lang="en-GB" sz="1600" dirty="0" err="1"/>
              <a:t>Tesler</a:t>
            </a:r>
            <a:r>
              <a:rPr lang="en-GB" sz="1600" dirty="0"/>
              <a:t> (2012) </a:t>
            </a:r>
            <a:r>
              <a:rPr lang="en-GB" sz="1600" i="1" dirty="0"/>
              <a:t>BMC Bioinformatics </a:t>
            </a:r>
            <a:r>
              <a:rPr lang="en-GB" sz="1600" dirty="0"/>
              <a:t>13: 238</a:t>
            </a:r>
          </a:p>
          <a:p>
            <a:pPr marL="0" indent="0">
              <a:buNone/>
            </a:pPr>
            <a:r>
              <a:rPr lang="en-GB" sz="1600" dirty="0"/>
              <a:t>Darwin (1859) </a:t>
            </a:r>
            <a:r>
              <a:rPr lang="en-GB" sz="1600" i="1" dirty="0"/>
              <a:t>Origin of Species</a:t>
            </a:r>
          </a:p>
          <a:p>
            <a:pPr marL="0" indent="0">
              <a:buNone/>
            </a:pPr>
            <a:r>
              <a:rPr lang="en-GB" sz="1600" dirty="0"/>
              <a:t>Hasegawa, </a:t>
            </a:r>
            <a:r>
              <a:rPr lang="en-GB" sz="1600" dirty="0" err="1"/>
              <a:t>Kishino</a:t>
            </a:r>
            <a:r>
              <a:rPr lang="en-GB" sz="1600" dirty="0"/>
              <a:t>, Yano (1985) </a:t>
            </a:r>
            <a:r>
              <a:rPr lang="en-GB" sz="1600" i="1" dirty="0"/>
              <a:t>Journal of Molecular Evolution </a:t>
            </a:r>
            <a:r>
              <a:rPr lang="en-GB" sz="1600" dirty="0"/>
              <a:t>22: </a:t>
            </a:r>
            <a:r>
              <a:rPr lang="en-GB" sz="1600" dirty="0" smtClean="0"/>
              <a:t>160</a:t>
            </a:r>
          </a:p>
          <a:p>
            <a:pPr marL="0" indent="0">
              <a:buNone/>
            </a:pPr>
            <a:r>
              <a:rPr lang="en-GB" sz="1600" dirty="0" smtClean="0"/>
              <a:t>Hedge, Wilson </a:t>
            </a:r>
            <a:r>
              <a:rPr lang="en-GB" sz="1600" dirty="0"/>
              <a:t>(2014) </a:t>
            </a:r>
            <a:r>
              <a:rPr lang="en-GB" sz="1600" i="1" dirty="0" err="1"/>
              <a:t>mBio</a:t>
            </a:r>
            <a:r>
              <a:rPr lang="en-GB" sz="1600" dirty="0"/>
              <a:t> 5:e02158</a:t>
            </a:r>
          </a:p>
          <a:p>
            <a:pPr marL="0" indent="0">
              <a:buNone/>
            </a:pPr>
            <a:r>
              <a:rPr lang="en-GB" sz="1600" dirty="0"/>
              <a:t>Legg et al. </a:t>
            </a:r>
            <a:r>
              <a:rPr lang="en-GB" sz="1600" dirty="0" smtClean="0"/>
              <a:t>(2012) </a:t>
            </a:r>
            <a:r>
              <a:rPr lang="en-GB" sz="1600" i="1" dirty="0" smtClean="0"/>
              <a:t>Proc</a:t>
            </a:r>
            <a:r>
              <a:rPr lang="en-GB" sz="1600" i="1" dirty="0"/>
              <a:t>. R. Soc. B </a:t>
            </a:r>
            <a:r>
              <a:rPr lang="en-GB" sz="1600" dirty="0" smtClean="0"/>
              <a:t>279:4699</a:t>
            </a:r>
            <a:endParaRPr lang="en-GB" sz="1600" dirty="0"/>
          </a:p>
          <a:p>
            <a:pPr marL="0" indent="0">
              <a:buNone/>
            </a:pPr>
            <a:r>
              <a:rPr lang="en-GB" sz="1600" dirty="0" smtClean="0"/>
              <a:t>Leon, </a:t>
            </a:r>
            <a:r>
              <a:rPr lang="en-GB" sz="1600" dirty="0" err="1"/>
              <a:t>Weirauch</a:t>
            </a:r>
            <a:r>
              <a:rPr lang="en-GB" sz="1600" dirty="0"/>
              <a:t> (2016) </a:t>
            </a:r>
            <a:r>
              <a:rPr lang="en-GB" sz="1600" i="1" dirty="0"/>
              <a:t>Invertebrate Systematics </a:t>
            </a:r>
            <a:r>
              <a:rPr lang="en-GB" sz="1600" dirty="0"/>
              <a:t>31:191</a:t>
            </a:r>
          </a:p>
          <a:p>
            <a:pPr marL="0" indent="0">
              <a:buNone/>
            </a:pPr>
            <a:r>
              <a:rPr lang="en-GB" sz="1600" dirty="0"/>
              <a:t>Pace (1997) </a:t>
            </a:r>
            <a:r>
              <a:rPr lang="en-GB" sz="1600" i="1" dirty="0"/>
              <a:t>Science</a:t>
            </a:r>
            <a:r>
              <a:rPr lang="en-GB" sz="1600" dirty="0"/>
              <a:t> 276:734</a:t>
            </a:r>
          </a:p>
          <a:p>
            <a:pPr marL="0" indent="0">
              <a:buNone/>
            </a:pPr>
            <a:r>
              <a:rPr lang="en-GB" sz="1600" dirty="0" smtClean="0"/>
              <a:t>Page, Holmes </a:t>
            </a:r>
            <a:r>
              <a:rPr lang="en-GB" sz="1600" dirty="0"/>
              <a:t>(1998) </a:t>
            </a:r>
            <a:r>
              <a:rPr lang="en-GB" sz="1600" i="1" dirty="0"/>
              <a:t>Molecular Evolution A Phylogenetic </a:t>
            </a:r>
            <a:r>
              <a:rPr lang="en-GB" sz="1600" i="1" dirty="0" smtClean="0"/>
              <a:t>Approach</a:t>
            </a:r>
            <a:endParaRPr lang="en-GB" sz="1600" dirty="0"/>
          </a:p>
          <a:p>
            <a:pPr marL="0" indent="0">
              <a:buNone/>
            </a:pPr>
            <a:r>
              <a:rPr lang="en-GB" sz="1600" dirty="0"/>
              <a:t>Smith, Waterman (1981) </a:t>
            </a:r>
            <a:r>
              <a:rPr lang="en-GB" sz="1600" i="1" dirty="0"/>
              <a:t>Journal of Molecular Biology </a:t>
            </a:r>
            <a:r>
              <a:rPr lang="en-GB" sz="1600" dirty="0" smtClean="0"/>
              <a:t>147:195</a:t>
            </a:r>
          </a:p>
          <a:p>
            <a:pPr marL="0" indent="0">
              <a:buNone/>
            </a:pPr>
            <a:r>
              <a:rPr lang="en-GB" sz="1600" dirty="0" err="1" smtClean="0"/>
              <a:t>Woese</a:t>
            </a:r>
            <a:r>
              <a:rPr lang="en-GB" sz="1600" dirty="0" smtClean="0"/>
              <a:t> </a:t>
            </a:r>
            <a:r>
              <a:rPr lang="en-GB" sz="1600" dirty="0"/>
              <a:t>(1987) </a:t>
            </a:r>
            <a:r>
              <a:rPr lang="en-GB" sz="1600" i="1" dirty="0"/>
              <a:t>Microbiological Reviews </a:t>
            </a:r>
            <a:r>
              <a:rPr lang="en-GB" sz="1600" dirty="0"/>
              <a:t>51: 221</a:t>
            </a:r>
          </a:p>
          <a:p>
            <a:pPr marL="0" indent="0">
              <a:buNone/>
            </a:pPr>
            <a:r>
              <a:rPr lang="en-GB" sz="1600" dirty="0" err="1"/>
              <a:t>Woese</a:t>
            </a:r>
            <a:r>
              <a:rPr lang="en-GB" sz="1600" dirty="0"/>
              <a:t>, </a:t>
            </a:r>
            <a:r>
              <a:rPr lang="en-GB" sz="1600" dirty="0" err="1"/>
              <a:t>Gutell</a:t>
            </a:r>
            <a:r>
              <a:rPr lang="en-GB" sz="1600" dirty="0"/>
              <a:t>, Gupta, </a:t>
            </a:r>
            <a:r>
              <a:rPr lang="en-GB" sz="1600" dirty="0" err="1"/>
              <a:t>Noller</a:t>
            </a:r>
            <a:r>
              <a:rPr lang="en-GB" sz="1600" dirty="0"/>
              <a:t> (1983) </a:t>
            </a:r>
            <a:r>
              <a:rPr lang="en-GB" sz="1600" i="1" dirty="0"/>
              <a:t>Microbiological Reviews </a:t>
            </a:r>
            <a:r>
              <a:rPr lang="en-GB" sz="1600" dirty="0"/>
              <a:t>47: 621</a:t>
            </a:r>
          </a:p>
          <a:p>
            <a:pPr marL="0" indent="0">
              <a:buNone/>
            </a:pPr>
            <a:r>
              <a:rPr lang="en-GB" sz="1600" dirty="0"/>
              <a:t>Wong, </a:t>
            </a:r>
            <a:r>
              <a:rPr lang="en-GB" sz="1600" dirty="0" err="1"/>
              <a:t>Suchard</a:t>
            </a:r>
            <a:r>
              <a:rPr lang="en-GB" sz="1600" dirty="0"/>
              <a:t>, </a:t>
            </a:r>
            <a:r>
              <a:rPr lang="en-GB" sz="1600" dirty="0" err="1"/>
              <a:t>Huelsenbeck</a:t>
            </a:r>
            <a:r>
              <a:rPr lang="en-GB" sz="1600" dirty="0"/>
              <a:t> (2008) </a:t>
            </a:r>
            <a:r>
              <a:rPr lang="en-GB" sz="1600" i="1" dirty="0"/>
              <a:t>Science</a:t>
            </a:r>
            <a:r>
              <a:rPr lang="en-GB" sz="1600" dirty="0"/>
              <a:t> 319: </a:t>
            </a:r>
            <a:r>
              <a:rPr lang="en-GB" sz="1600" dirty="0" smtClean="0"/>
              <a:t>474</a:t>
            </a:r>
          </a:p>
          <a:p>
            <a:pPr marL="0" indent="0">
              <a:buNone/>
            </a:pPr>
            <a:endParaRPr lang="en-GB" sz="1600" dirty="0" smtClean="0"/>
          </a:p>
          <a:p>
            <a:pPr marL="0" indent="0">
              <a:buNone/>
            </a:pPr>
            <a:r>
              <a:rPr lang="en-GB" sz="1600" b="1" dirty="0" smtClean="0"/>
              <a:t>Media</a:t>
            </a:r>
          </a:p>
          <a:p>
            <a:pPr marL="0" indent="0">
              <a:buNone/>
            </a:pPr>
            <a:r>
              <a:rPr lang="en-GB" sz="1600" dirty="0" err="1" smtClean="0"/>
              <a:t>commons.wikimedia.org</a:t>
            </a:r>
            <a:r>
              <a:rPr lang="en-GB" sz="1600" dirty="0" smtClean="0"/>
              <a:t>/wiki/</a:t>
            </a:r>
            <a:r>
              <a:rPr lang="en-GB" sz="1600" dirty="0" err="1" smtClean="0"/>
              <a:t>File:Phylogenetic-Groups.svg</a:t>
            </a:r>
            <a:endParaRPr lang="en-GB" sz="1600" dirty="0"/>
          </a:p>
          <a:p>
            <a:pPr marL="0" indent="0">
              <a:buNone/>
            </a:pPr>
            <a:r>
              <a:rPr lang="en-GB" sz="1600" dirty="0" err="1"/>
              <a:t>commons.wikimedia.org</a:t>
            </a:r>
            <a:r>
              <a:rPr lang="en-GB" sz="1600" dirty="0"/>
              <a:t>/wiki/</a:t>
            </a:r>
            <a:r>
              <a:rPr lang="en-GB" sz="1600" dirty="0" err="1"/>
              <a:t>File:Smith-Waterman-Algorithm-Example-En.gif</a:t>
            </a:r>
            <a:endParaRPr lang="en-GB" sz="1600" dirty="0"/>
          </a:p>
          <a:p>
            <a:pPr marL="0" indent="0">
              <a:buNone/>
            </a:pPr>
            <a:r>
              <a:rPr lang="en-GB" sz="1600" dirty="0" err="1"/>
              <a:t>www.blopig.com</a:t>
            </a:r>
            <a:r>
              <a:rPr lang="en-GB" sz="1600" dirty="0"/>
              <a:t>/blog/2014/08/</a:t>
            </a:r>
            <a:r>
              <a:rPr lang="en-GB" sz="1600" dirty="0" err="1"/>
              <a:t>hhsearch</a:t>
            </a:r>
            <a:r>
              <a:rPr lang="en-GB" sz="1600" dirty="0"/>
              <a:t>/</a:t>
            </a:r>
          </a:p>
          <a:p>
            <a:pPr marL="0" indent="0">
              <a:buNone/>
            </a:pPr>
            <a:endParaRPr lang="en-GB" sz="1600" dirty="0"/>
          </a:p>
        </p:txBody>
      </p:sp>
    </p:spTree>
    <p:extLst>
      <p:ext uri="{BB962C8B-B14F-4D97-AF65-F5344CB8AC3E}">
        <p14:creationId xmlns:p14="http://schemas.microsoft.com/office/powerpoint/2010/main" val="278912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15759" y="6642557"/>
            <a:ext cx="1645002" cy="215444"/>
          </a:xfrm>
          <a:prstGeom prst="rect">
            <a:avLst/>
          </a:prstGeom>
          <a:noFill/>
        </p:spPr>
        <p:txBody>
          <a:bodyPr wrap="none" rtlCol="0">
            <a:spAutoFit/>
          </a:bodyPr>
          <a:lstStyle/>
          <a:p>
            <a:r>
              <a:rPr lang="en-US" sz="800" dirty="0" smtClean="0">
                <a:latin typeface="Helvetica" charset="0"/>
                <a:ea typeface="Helvetica" charset="0"/>
                <a:cs typeface="Helvetica" charset="0"/>
              </a:rPr>
              <a:t>Darwin (1859) </a:t>
            </a:r>
            <a:r>
              <a:rPr lang="en-US" sz="800" i="1" dirty="0" smtClean="0">
                <a:latin typeface="Helvetica" charset="0"/>
                <a:ea typeface="Helvetica" charset="0"/>
                <a:cs typeface="Helvetica" charset="0"/>
              </a:rPr>
              <a:t>Origin of Species</a:t>
            </a:r>
            <a:endParaRPr lang="en-US" sz="800" dirty="0">
              <a:latin typeface="Helvetica" charset="0"/>
              <a:ea typeface="Helvetica" charset="0"/>
              <a:cs typeface="Helvetica" charset="0"/>
            </a:endParaRPr>
          </a:p>
        </p:txBody>
      </p:sp>
      <p:pic>
        <p:nvPicPr>
          <p:cNvPr id="1030" name="Picture 6" descr="ttps://upload.wikimedia.org/wikipedia/commons/e/e1/Origin_of_Species_illustration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28613"/>
            <a:ext cx="7572375"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54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4050" y="1060450"/>
            <a:ext cx="5295900" cy="4737100"/>
          </a:xfrm>
          <a:prstGeom prst="rect">
            <a:avLst/>
          </a:prstGeom>
        </p:spPr>
      </p:pic>
      <p:sp>
        <p:nvSpPr>
          <p:cNvPr id="3" name="TextBox 2"/>
          <p:cNvSpPr txBox="1"/>
          <p:nvPr/>
        </p:nvSpPr>
        <p:spPr>
          <a:xfrm>
            <a:off x="6282319" y="6642556"/>
            <a:ext cx="2861681" cy="215444"/>
          </a:xfrm>
          <a:prstGeom prst="rect">
            <a:avLst/>
          </a:prstGeom>
          <a:noFill/>
        </p:spPr>
        <p:txBody>
          <a:bodyPr wrap="none" rtlCol="0">
            <a:spAutoFit/>
          </a:bodyPr>
          <a:lstStyle/>
          <a:p>
            <a:pPr algn="r"/>
            <a:r>
              <a:rPr lang="en-US" sz="800" dirty="0" err="1" smtClean="0">
                <a:latin typeface="Helvetica" charset="0"/>
                <a:ea typeface="Helvetica" charset="0"/>
                <a:cs typeface="Helvetica" charset="0"/>
              </a:rPr>
              <a:t>commons.wikimedia.org</a:t>
            </a:r>
            <a:r>
              <a:rPr lang="en-US" sz="800" dirty="0" smtClean="0">
                <a:latin typeface="Helvetica" charset="0"/>
                <a:ea typeface="Helvetica" charset="0"/>
                <a:cs typeface="Helvetica" charset="0"/>
              </a:rPr>
              <a:t>/wiki/</a:t>
            </a:r>
            <a:r>
              <a:rPr lang="en-US" sz="800" dirty="0" err="1" smtClean="0">
                <a:latin typeface="Helvetica" charset="0"/>
                <a:ea typeface="Helvetica" charset="0"/>
                <a:cs typeface="Helvetica" charset="0"/>
              </a:rPr>
              <a:t>File:Phylogenetic-Groups.svg</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155784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Homology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0902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tp://www.bioone.org/na101/home/literatum/publisher/bioone/journals/content/invs/2017/119.031.0200/is1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7384" y="541338"/>
            <a:ext cx="7569233" cy="577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30409" y="6642556"/>
            <a:ext cx="2813591" cy="215444"/>
          </a:xfrm>
          <a:prstGeom prst="rect">
            <a:avLst/>
          </a:prstGeom>
          <a:noFill/>
        </p:spPr>
        <p:txBody>
          <a:bodyPr wrap="none" rtlCol="0">
            <a:spAutoFit/>
          </a:bodyPr>
          <a:lstStyle/>
          <a:p>
            <a:pPr algn="r"/>
            <a:r>
              <a:rPr lang="en-US" sz="800" dirty="0" smtClean="0">
                <a:latin typeface="Helvetica" charset="0"/>
                <a:ea typeface="Helvetica" charset="0"/>
                <a:cs typeface="Helvetica" charset="0"/>
              </a:rPr>
              <a:t>Leon &amp; </a:t>
            </a:r>
            <a:r>
              <a:rPr lang="en-US" sz="800" dirty="0" err="1" smtClean="0">
                <a:latin typeface="Helvetica" charset="0"/>
                <a:ea typeface="Helvetica" charset="0"/>
                <a:cs typeface="Helvetica" charset="0"/>
              </a:rPr>
              <a:t>Weirauch</a:t>
            </a:r>
            <a:r>
              <a:rPr lang="en-US" sz="800" dirty="0" smtClean="0">
                <a:latin typeface="Helvetica" charset="0"/>
                <a:ea typeface="Helvetica" charset="0"/>
                <a:cs typeface="Helvetica" charset="0"/>
              </a:rPr>
              <a:t> (2016) </a:t>
            </a:r>
            <a:r>
              <a:rPr lang="en-US" sz="800" i="1" dirty="0" smtClean="0">
                <a:latin typeface="Helvetica" charset="0"/>
                <a:ea typeface="Helvetica" charset="0"/>
                <a:cs typeface="Helvetica" charset="0"/>
              </a:rPr>
              <a:t>Invertebrate Systematics</a:t>
            </a:r>
            <a:r>
              <a:rPr lang="en-US" sz="800" dirty="0" smtClean="0">
                <a:latin typeface="Helvetica" charset="0"/>
                <a:ea typeface="Helvetica" charset="0"/>
                <a:cs typeface="Helvetica" charset="0"/>
              </a:rPr>
              <a:t> 31:191</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261612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19680" y="92596"/>
            <a:ext cx="8493120" cy="322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en-US" sz="1451" b="1" dirty="0">
                <a:solidFill>
                  <a:schemeClr val="tx1"/>
                </a:solidFill>
                <a:latin typeface="Arial" charset="0"/>
              </a:rPr>
              <a:t>The phylogenetic position of </a:t>
            </a:r>
            <a:r>
              <a:rPr lang="en-GB" altLang="en-US" sz="1451" b="1" dirty="0" err="1">
                <a:solidFill>
                  <a:schemeClr val="tx1"/>
                </a:solidFill>
                <a:latin typeface="Arial" charset="0"/>
              </a:rPr>
              <a:t>Nereocaris</a:t>
            </a:r>
            <a:r>
              <a:rPr lang="en-GB" altLang="en-US" sz="1451" b="1" dirty="0">
                <a:solidFill>
                  <a:schemeClr val="tx1"/>
                </a:solidFill>
                <a:latin typeface="Arial" charset="0"/>
              </a:rPr>
              <a:t> and the origin of key innovations in Arthropoda.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360" y="414720"/>
            <a:ext cx="55137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19680" y="5477796"/>
            <a:ext cx="8493120" cy="1380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US" sz="900" dirty="0">
                <a:solidFill>
                  <a:schemeClr val="tx1"/>
                </a:solidFill>
              </a:rPr>
              <a:t>The phylogenetic position of </a:t>
            </a:r>
            <a:r>
              <a:rPr lang="en-US" sz="900" i="1" dirty="0" err="1">
                <a:solidFill>
                  <a:schemeClr val="tx1"/>
                </a:solidFill>
              </a:rPr>
              <a:t>Nereocaris</a:t>
            </a:r>
            <a:r>
              <a:rPr lang="en-US" sz="900" dirty="0">
                <a:solidFill>
                  <a:schemeClr val="tx1"/>
                </a:solidFill>
              </a:rPr>
              <a:t> and the origin of key innovations in Arthropoda. Summary of three most parsimonious trees (MPTs) of 91.98 steps (implied character weighting, </a:t>
            </a:r>
            <a:r>
              <a:rPr lang="en-US" sz="900" i="1" dirty="0">
                <a:solidFill>
                  <a:schemeClr val="tx1"/>
                </a:solidFill>
              </a:rPr>
              <a:t>k</a:t>
            </a:r>
            <a:r>
              <a:rPr lang="en-US" sz="900" dirty="0">
                <a:solidFill>
                  <a:schemeClr val="tx1"/>
                </a:solidFill>
              </a:rPr>
              <a:t> = 3; CI = 0.565; RI = 0.863; all nodes in the arthropod stem group are identical under equal weights). Complete phylogeny in electronic supplementary material S1, figure S4. Numbers in parentheses are the number of terminal taxa within supra-generic clades. Column at right is </a:t>
            </a:r>
            <a:r>
              <a:rPr lang="en-US" sz="900" dirty="0" err="1">
                <a:solidFill>
                  <a:schemeClr val="tx1"/>
                </a:solidFill>
              </a:rPr>
              <a:t>locomotory</a:t>
            </a:r>
            <a:r>
              <a:rPr lang="en-US" sz="900" dirty="0">
                <a:solidFill>
                  <a:schemeClr val="tx1"/>
                </a:solidFill>
              </a:rPr>
              <a:t> habit (B, benthic; N-B, </a:t>
            </a:r>
            <a:r>
              <a:rPr lang="en-US" sz="900" dirty="0" err="1">
                <a:solidFill>
                  <a:schemeClr val="tx1"/>
                </a:solidFill>
              </a:rPr>
              <a:t>nekto</a:t>
            </a:r>
            <a:r>
              <a:rPr lang="en-US" sz="900" dirty="0">
                <a:solidFill>
                  <a:schemeClr val="tx1"/>
                </a:solidFill>
              </a:rPr>
              <a:t>-benthic). Key innovations include: 1 compound eyes (as figured for </a:t>
            </a:r>
            <a:r>
              <a:rPr lang="en-US" sz="900" i="1" dirty="0" err="1">
                <a:solidFill>
                  <a:schemeClr val="tx1"/>
                </a:solidFill>
              </a:rPr>
              <a:t>Odaraia</a:t>
            </a:r>
            <a:r>
              <a:rPr lang="en-US" sz="900" dirty="0">
                <a:solidFill>
                  <a:schemeClr val="tx1"/>
                </a:solidFill>
              </a:rPr>
              <a:t>), although this character has disappeared and ‘re-evolved’ a number of times with Arthropoda; 2 </a:t>
            </a:r>
            <a:r>
              <a:rPr lang="en-US" sz="900" dirty="0" err="1">
                <a:solidFill>
                  <a:schemeClr val="tx1"/>
                </a:solidFill>
              </a:rPr>
              <a:t>arthropodized</a:t>
            </a:r>
            <a:r>
              <a:rPr lang="en-US" sz="900" dirty="0">
                <a:solidFill>
                  <a:schemeClr val="tx1"/>
                </a:solidFill>
              </a:rPr>
              <a:t> limbs (</a:t>
            </a:r>
            <a:r>
              <a:rPr lang="en-US" sz="900" i="1" dirty="0" err="1">
                <a:solidFill>
                  <a:schemeClr val="tx1"/>
                </a:solidFill>
              </a:rPr>
              <a:t>Anomalocaris</a:t>
            </a:r>
            <a:r>
              <a:rPr lang="en-US" sz="900" dirty="0">
                <a:solidFill>
                  <a:schemeClr val="tx1"/>
                </a:solidFill>
              </a:rPr>
              <a:t>)— it is unclear if the </a:t>
            </a:r>
            <a:r>
              <a:rPr lang="en-US" sz="900" dirty="0" err="1">
                <a:solidFill>
                  <a:schemeClr val="tx1"/>
                </a:solidFill>
              </a:rPr>
              <a:t>arthropodized</a:t>
            </a:r>
            <a:r>
              <a:rPr lang="en-US" sz="900" dirty="0">
                <a:solidFill>
                  <a:schemeClr val="tx1"/>
                </a:solidFill>
              </a:rPr>
              <a:t> cephalic limbs of </a:t>
            </a:r>
            <a:r>
              <a:rPr lang="en-US" sz="900" dirty="0" err="1">
                <a:solidFill>
                  <a:schemeClr val="tx1"/>
                </a:solidFill>
              </a:rPr>
              <a:t>radiodontans</a:t>
            </a:r>
            <a:r>
              <a:rPr lang="en-US" sz="900" dirty="0">
                <a:solidFill>
                  <a:schemeClr val="tx1"/>
                </a:solidFill>
              </a:rPr>
              <a:t> (</a:t>
            </a:r>
            <a:r>
              <a:rPr lang="en-US" sz="900" i="1" dirty="0" err="1">
                <a:solidFill>
                  <a:schemeClr val="tx1"/>
                </a:solidFill>
              </a:rPr>
              <a:t>Anomalocaris</a:t>
            </a:r>
            <a:r>
              <a:rPr lang="en-US" sz="900" dirty="0">
                <a:solidFill>
                  <a:schemeClr val="tx1"/>
                </a:solidFill>
              </a:rPr>
              <a:t> and </a:t>
            </a:r>
            <a:r>
              <a:rPr lang="en-US" sz="900" i="1" dirty="0" err="1">
                <a:solidFill>
                  <a:schemeClr val="tx1"/>
                </a:solidFill>
              </a:rPr>
              <a:t>Hurdia</a:t>
            </a:r>
            <a:r>
              <a:rPr lang="en-US" sz="900" dirty="0">
                <a:solidFill>
                  <a:schemeClr val="tx1"/>
                </a:solidFill>
              </a:rPr>
              <a:t>) are homologous to the </a:t>
            </a:r>
            <a:r>
              <a:rPr lang="en-US" sz="900" dirty="0" err="1">
                <a:solidFill>
                  <a:schemeClr val="tx1"/>
                </a:solidFill>
              </a:rPr>
              <a:t>arthropodized</a:t>
            </a:r>
            <a:r>
              <a:rPr lang="en-US" sz="900" dirty="0">
                <a:solidFill>
                  <a:schemeClr val="tx1"/>
                </a:solidFill>
              </a:rPr>
              <a:t> trunk limbs of arthropods; 3 (a) </a:t>
            </a:r>
            <a:r>
              <a:rPr lang="en-US" sz="900" dirty="0" err="1">
                <a:solidFill>
                  <a:schemeClr val="tx1"/>
                </a:solidFill>
              </a:rPr>
              <a:t>arthropodization</a:t>
            </a:r>
            <a:r>
              <a:rPr lang="en-US" sz="900" dirty="0">
                <a:solidFill>
                  <a:schemeClr val="tx1"/>
                </a:solidFill>
              </a:rPr>
              <a:t> and (b) </a:t>
            </a:r>
            <a:r>
              <a:rPr lang="en-US" sz="900" dirty="0" err="1">
                <a:solidFill>
                  <a:schemeClr val="tx1"/>
                </a:solidFill>
              </a:rPr>
              <a:t>biramy</a:t>
            </a:r>
            <a:r>
              <a:rPr lang="en-US" sz="900" dirty="0">
                <a:solidFill>
                  <a:schemeClr val="tx1"/>
                </a:solidFill>
              </a:rPr>
              <a:t> of the trunk appendages (</a:t>
            </a:r>
            <a:r>
              <a:rPr lang="en-US" sz="900" i="1" dirty="0" err="1">
                <a:solidFill>
                  <a:schemeClr val="tx1"/>
                </a:solidFill>
              </a:rPr>
              <a:t>Fuxianhuia</a:t>
            </a:r>
            <a:r>
              <a:rPr lang="en-US" sz="900" dirty="0">
                <a:solidFill>
                  <a:schemeClr val="tx1"/>
                </a:solidFill>
              </a:rPr>
              <a:t>), and (c) </a:t>
            </a:r>
            <a:r>
              <a:rPr lang="en-US" sz="900" dirty="0" err="1">
                <a:solidFill>
                  <a:schemeClr val="tx1"/>
                </a:solidFill>
              </a:rPr>
              <a:t>arthrodization</a:t>
            </a:r>
            <a:r>
              <a:rPr lang="en-US" sz="900" dirty="0">
                <a:solidFill>
                  <a:schemeClr val="tx1"/>
                </a:solidFill>
              </a:rPr>
              <a:t> of the trunk exoskeleton (</a:t>
            </a:r>
            <a:r>
              <a:rPr lang="en-US" sz="900" i="1" dirty="0" err="1">
                <a:solidFill>
                  <a:schemeClr val="tx1"/>
                </a:solidFill>
              </a:rPr>
              <a:t>Nereocaris</a:t>
            </a:r>
            <a:r>
              <a:rPr lang="en-US" sz="900" dirty="0">
                <a:solidFill>
                  <a:schemeClr val="tx1"/>
                </a:solidFill>
              </a:rPr>
              <a:t>); 4 specialization of the cephalic appendages into raptorial ‘great-appendages’ (</a:t>
            </a:r>
            <a:r>
              <a:rPr lang="en-US" sz="900" i="1" dirty="0" err="1">
                <a:solidFill>
                  <a:schemeClr val="tx1"/>
                </a:solidFill>
              </a:rPr>
              <a:t>Yohoia</a:t>
            </a:r>
            <a:r>
              <a:rPr lang="en-US" sz="900" dirty="0">
                <a:solidFill>
                  <a:schemeClr val="tx1"/>
                </a:solidFill>
              </a:rPr>
              <a:t>); 5 (a) division of trunk </a:t>
            </a:r>
            <a:r>
              <a:rPr lang="en-US" sz="900" dirty="0" err="1">
                <a:solidFill>
                  <a:schemeClr val="tx1"/>
                </a:solidFill>
              </a:rPr>
              <a:t>somites</a:t>
            </a:r>
            <a:r>
              <a:rPr lang="en-US" sz="900" dirty="0">
                <a:solidFill>
                  <a:schemeClr val="tx1"/>
                </a:solidFill>
              </a:rPr>
              <a:t> into distinct ventral </a:t>
            </a:r>
            <a:r>
              <a:rPr lang="en-US" sz="900" dirty="0" err="1">
                <a:solidFill>
                  <a:schemeClr val="tx1"/>
                </a:solidFill>
              </a:rPr>
              <a:t>sternites</a:t>
            </a:r>
            <a:r>
              <a:rPr lang="en-US" sz="900" dirty="0">
                <a:solidFill>
                  <a:schemeClr val="tx1"/>
                </a:solidFill>
              </a:rPr>
              <a:t> (</a:t>
            </a:r>
            <a:r>
              <a:rPr lang="en-US" sz="900" i="1" dirty="0" err="1">
                <a:solidFill>
                  <a:schemeClr val="tx1"/>
                </a:solidFill>
              </a:rPr>
              <a:t>Misszhouia</a:t>
            </a:r>
            <a:r>
              <a:rPr lang="en-US" sz="900" dirty="0">
                <a:solidFill>
                  <a:schemeClr val="tx1"/>
                </a:solidFill>
              </a:rPr>
              <a:t>) and (b) dorsal </a:t>
            </a:r>
            <a:r>
              <a:rPr lang="en-US" sz="900" dirty="0" err="1">
                <a:solidFill>
                  <a:schemeClr val="tx1"/>
                </a:solidFill>
              </a:rPr>
              <a:t>tergites</a:t>
            </a:r>
            <a:r>
              <a:rPr lang="en-US" sz="900" dirty="0">
                <a:solidFill>
                  <a:schemeClr val="tx1"/>
                </a:solidFill>
              </a:rPr>
              <a:t> with (c) </a:t>
            </a:r>
            <a:r>
              <a:rPr lang="en-US" sz="900" dirty="0" err="1">
                <a:solidFill>
                  <a:schemeClr val="tx1"/>
                </a:solidFill>
              </a:rPr>
              <a:t>paratergal</a:t>
            </a:r>
            <a:r>
              <a:rPr lang="en-US" sz="900" dirty="0">
                <a:solidFill>
                  <a:schemeClr val="tx1"/>
                </a:solidFill>
              </a:rPr>
              <a:t> folds (</a:t>
            </a:r>
            <a:r>
              <a:rPr lang="en-US" sz="900" i="1" dirty="0" err="1">
                <a:solidFill>
                  <a:schemeClr val="tx1"/>
                </a:solidFill>
              </a:rPr>
              <a:t>Shankouia</a:t>
            </a:r>
            <a:r>
              <a:rPr lang="en-US" sz="900" dirty="0">
                <a:solidFill>
                  <a:schemeClr val="tx1"/>
                </a:solidFill>
              </a:rPr>
              <a:t>); 6 (a) reduction in the number of trunk limb </a:t>
            </a:r>
            <a:r>
              <a:rPr lang="en-US" sz="900" dirty="0" err="1">
                <a:solidFill>
                  <a:schemeClr val="tx1"/>
                </a:solidFill>
              </a:rPr>
              <a:t>podomeres</a:t>
            </a:r>
            <a:r>
              <a:rPr lang="en-US" sz="900" dirty="0">
                <a:solidFill>
                  <a:schemeClr val="tx1"/>
                </a:solidFill>
              </a:rPr>
              <a:t> associated with (b) the acquisition of a rigid </a:t>
            </a:r>
            <a:r>
              <a:rPr lang="en-US" sz="900" dirty="0" err="1">
                <a:solidFill>
                  <a:schemeClr val="tx1"/>
                </a:solidFill>
              </a:rPr>
              <a:t>gnathobasic</a:t>
            </a:r>
            <a:r>
              <a:rPr lang="en-US" sz="900" dirty="0">
                <a:solidFill>
                  <a:schemeClr val="tx1"/>
                </a:solidFill>
              </a:rPr>
              <a:t> </a:t>
            </a:r>
            <a:r>
              <a:rPr lang="en-US" sz="900" dirty="0" err="1">
                <a:solidFill>
                  <a:schemeClr val="tx1"/>
                </a:solidFill>
              </a:rPr>
              <a:t>protopodite</a:t>
            </a:r>
            <a:r>
              <a:rPr lang="en-US" sz="900" dirty="0">
                <a:solidFill>
                  <a:schemeClr val="tx1"/>
                </a:solidFill>
              </a:rPr>
              <a:t> (</a:t>
            </a:r>
            <a:r>
              <a:rPr lang="en-US" sz="900" i="1" dirty="0" err="1">
                <a:solidFill>
                  <a:schemeClr val="tx1"/>
                </a:solidFill>
              </a:rPr>
              <a:t>Alalcomenaeus</a:t>
            </a:r>
            <a:r>
              <a:rPr lang="en-US" sz="900" dirty="0">
                <a:solidFill>
                  <a:schemeClr val="tx1"/>
                </a:solidFill>
              </a:rPr>
              <a:t>); 7 modification of the anterior (</a:t>
            </a:r>
            <a:r>
              <a:rPr lang="en-US" sz="900" dirty="0" err="1">
                <a:solidFill>
                  <a:schemeClr val="tx1"/>
                </a:solidFill>
              </a:rPr>
              <a:t>deutocerebral</a:t>
            </a:r>
            <a:r>
              <a:rPr lang="en-US" sz="900" dirty="0">
                <a:solidFill>
                  <a:schemeClr val="tx1"/>
                </a:solidFill>
              </a:rPr>
              <a:t>) appendages into antennae (</a:t>
            </a:r>
            <a:r>
              <a:rPr lang="en-US" sz="900" i="1" dirty="0" err="1">
                <a:solidFill>
                  <a:schemeClr val="tx1"/>
                </a:solidFill>
              </a:rPr>
              <a:t>Olenoides</a:t>
            </a:r>
            <a:r>
              <a:rPr lang="en-US" sz="900" dirty="0">
                <a:solidFill>
                  <a:schemeClr val="tx1"/>
                </a:solidFill>
              </a:rPr>
              <a:t>); 8 the origin of mandibular mastication (</a:t>
            </a:r>
            <a:r>
              <a:rPr lang="en-US" sz="900" i="1" dirty="0" err="1">
                <a:solidFill>
                  <a:schemeClr val="tx1"/>
                </a:solidFill>
              </a:rPr>
              <a:t>Locusta</a:t>
            </a:r>
            <a:r>
              <a:rPr lang="en-US" sz="900" dirty="0" smtClean="0">
                <a:solidFill>
                  <a:schemeClr val="tx1"/>
                </a:solidFill>
              </a:rPr>
              <a:t>).</a:t>
            </a:r>
            <a:r>
              <a:rPr lang="en-GB" altLang="en-US" sz="900" b="1" dirty="0" smtClean="0">
                <a:solidFill>
                  <a:schemeClr val="tx1"/>
                </a:solidFill>
                <a:latin typeface="Arial" charset="0"/>
              </a:rPr>
              <a:t>David A. Legg et al. Proc. R. Soc. B 2012;279:4699-4704</a:t>
            </a:r>
            <a:endParaRPr lang="en-GB" altLang="en-US" sz="900" b="1" dirty="0">
              <a:solidFill>
                <a:schemeClr val="tx1"/>
              </a:solidFill>
              <a:latin typeface="Arial" charset="0"/>
            </a:endParaRPr>
          </a:p>
        </p:txBody>
      </p:sp>
    </p:spTree>
    <p:extLst>
      <p:ext uri="{BB962C8B-B14F-4D97-AF65-F5344CB8AC3E}">
        <p14:creationId xmlns:p14="http://schemas.microsoft.com/office/powerpoint/2010/main" val="2121557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3929" y="2185043"/>
            <a:ext cx="7679651" cy="2560577"/>
            <a:chOff x="2118167" y="2567008"/>
            <a:chExt cx="4456253" cy="1485820"/>
          </a:xfrm>
        </p:grpSpPr>
        <p:sp>
          <p:nvSpPr>
            <p:cNvPr id="4" name="Rectangle 3"/>
            <p:cNvSpPr/>
            <p:nvPr/>
          </p:nvSpPr>
          <p:spPr>
            <a:xfrm>
              <a:off x="2118167" y="2567008"/>
              <a:ext cx="4456253" cy="1485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47504" r="-3685"/>
            <a:stretch/>
          </p:blipFill>
          <p:spPr>
            <a:xfrm>
              <a:off x="2222339" y="2567008"/>
              <a:ext cx="1562583" cy="1168400"/>
            </a:xfrm>
            <a:prstGeom prst="trapezoid">
              <a:avLst/>
            </a:prstGeom>
          </p:spPr>
        </p:pic>
        <p:pic>
          <p:nvPicPr>
            <p:cNvPr id="2" name="Picture 1"/>
            <p:cNvPicPr>
              <a:picLocks noChangeAspect="1"/>
            </p:cNvPicPr>
            <p:nvPr/>
          </p:nvPicPr>
          <p:blipFill>
            <a:blip r:embed="rId4"/>
            <a:stretch>
              <a:fillRect/>
            </a:stretch>
          </p:blipFill>
          <p:spPr>
            <a:xfrm>
              <a:off x="3796336" y="2643128"/>
              <a:ext cx="2616200" cy="1409700"/>
            </a:xfrm>
            <a:prstGeom prst="rect">
              <a:avLst/>
            </a:prstGeom>
          </p:spPr>
        </p:pic>
      </p:grpSp>
      <p:sp>
        <p:nvSpPr>
          <p:cNvPr id="6" name="TextBox 5"/>
          <p:cNvSpPr txBox="1"/>
          <p:nvPr/>
        </p:nvSpPr>
        <p:spPr>
          <a:xfrm>
            <a:off x="6054693" y="6642556"/>
            <a:ext cx="3089307" cy="215444"/>
          </a:xfrm>
          <a:prstGeom prst="rect">
            <a:avLst/>
          </a:prstGeom>
          <a:noFill/>
        </p:spPr>
        <p:txBody>
          <a:bodyPr wrap="none" rtlCol="0">
            <a:spAutoFit/>
          </a:bodyPr>
          <a:lstStyle/>
          <a:p>
            <a:pPr algn="r"/>
            <a:r>
              <a:rPr lang="en-US" sz="800" dirty="0" err="1" smtClean="0">
                <a:latin typeface="Helvetica" charset="0"/>
                <a:ea typeface="Helvetica" charset="0"/>
                <a:cs typeface="Helvetica" charset="0"/>
              </a:rPr>
              <a:t>commons.wikimedia.org</a:t>
            </a:r>
            <a:r>
              <a:rPr lang="en-US" sz="800" dirty="0" smtClean="0">
                <a:latin typeface="Helvetica" charset="0"/>
                <a:ea typeface="Helvetica" charset="0"/>
                <a:cs typeface="Helvetica" charset="0"/>
              </a:rPr>
              <a:t>/wiki/</a:t>
            </a:r>
            <a:r>
              <a:rPr lang="en-US" sz="800" dirty="0" err="1" smtClean="0">
                <a:latin typeface="Helvetica" charset="0"/>
                <a:ea typeface="Helvetica" charset="0"/>
                <a:cs typeface="Helvetica" charset="0"/>
              </a:rPr>
              <a:t>File:Apomorphy</a:t>
            </a:r>
            <a:r>
              <a:rPr lang="en-US" sz="800" dirty="0">
                <a:latin typeface="Helvetica" charset="0"/>
                <a:ea typeface="Helvetica" charset="0"/>
                <a:cs typeface="Helvetica" charset="0"/>
              </a:rPr>
              <a:t>_-_</a:t>
            </a:r>
            <a:r>
              <a:rPr lang="en-US" sz="800" dirty="0" err="1">
                <a:latin typeface="Helvetica" charset="0"/>
                <a:ea typeface="Helvetica" charset="0"/>
                <a:cs typeface="Helvetica" charset="0"/>
              </a:rPr>
              <a:t>Homoplasy.svg</a:t>
            </a:r>
            <a:endParaRPr lang="en-US" sz="800" dirty="0">
              <a:latin typeface="Helvetica" charset="0"/>
              <a:ea typeface="Helvetica" charset="0"/>
              <a:cs typeface="Helvetica" charset="0"/>
            </a:endParaRPr>
          </a:p>
        </p:txBody>
      </p:sp>
    </p:spTree>
    <p:extLst>
      <p:ext uri="{BB962C8B-B14F-4D97-AF65-F5344CB8AC3E}">
        <p14:creationId xmlns:p14="http://schemas.microsoft.com/office/powerpoint/2010/main" val="1080309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1696</TotalTime>
  <Words>1514</Words>
  <Application>Microsoft Macintosh PowerPoint</Application>
  <PresentationFormat>On-screen Show (4:3)</PresentationFormat>
  <Paragraphs>331</Paragraphs>
  <Slides>30</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Corbel</vt:lpstr>
      <vt:lpstr>Helvetica</vt:lpstr>
      <vt:lpstr>msgothic</vt:lpstr>
      <vt:lpstr>Times New Roman</vt:lpstr>
      <vt:lpstr>Wingdings</vt:lpstr>
      <vt:lpstr>Arial</vt:lpstr>
      <vt:lpstr>Depth</vt:lpstr>
      <vt:lpstr>Associate Professor Daniel Wilson</vt:lpstr>
      <vt:lpstr>Anatomy of a phylogeny</vt:lpstr>
      <vt:lpstr>PowerPoint Presentation</vt:lpstr>
      <vt:lpstr>PowerPoint Presentation</vt:lpstr>
      <vt:lpstr>PowerPoint Presentation</vt:lpstr>
      <vt:lpstr>Homology</vt:lpstr>
      <vt:lpstr>PowerPoint Presentation</vt:lpstr>
      <vt:lpstr>PowerPoint Presentation</vt:lpstr>
      <vt:lpstr>PowerPoint Presentation</vt:lpstr>
      <vt:lpstr>PowerPoint Presentation</vt:lpstr>
      <vt:lpstr>Multiple sequence alignment</vt:lpstr>
      <vt:lpstr>PowerPoint Presentation</vt:lpstr>
      <vt:lpstr>PowerPoint Presentation</vt:lpstr>
      <vt:lpstr>PowerPoint Presentation</vt:lpstr>
      <vt:lpstr>PowerPoint Presentation</vt:lpstr>
      <vt:lpstr>PowerPoint Presentation</vt:lpstr>
      <vt:lpstr>Distance-based tree builders</vt:lpstr>
      <vt:lpstr>PowerPoint Presentation</vt:lpstr>
      <vt:lpstr>PowerPoint Presentation</vt:lpstr>
      <vt:lpstr>Distance-based tree builders</vt:lpstr>
      <vt:lpstr>Maximum likelihood tree builders</vt:lpstr>
      <vt:lpstr>Maximum likelihood</vt:lpstr>
      <vt:lpstr>Maximum likelihood</vt:lpstr>
      <vt:lpstr>Maximum likelihood</vt:lpstr>
      <vt:lpstr>Maximum likelihood</vt:lpstr>
      <vt:lpstr>Maximum likelihood tree builders</vt:lpstr>
      <vt:lpstr>The problem of recombination</vt:lpstr>
      <vt:lpstr>The problem of recombination</vt:lpstr>
      <vt:lpstr>The problem of recombination</vt:lpstr>
      <vt:lpstr>References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Genome-Wide Association Study (GWAS)?</dc:title>
  <dc:creator>Daniel Wilson</dc:creator>
  <cp:lastModifiedBy>Daniel Wilson</cp:lastModifiedBy>
  <cp:revision>171</cp:revision>
  <dcterms:created xsi:type="dcterms:W3CDTF">2017-09-23T12:01:38Z</dcterms:created>
  <dcterms:modified xsi:type="dcterms:W3CDTF">2017-11-17T08:21:01Z</dcterms:modified>
</cp:coreProperties>
</file>